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6" r:id="rId6"/>
    <p:sldId id="258" r:id="rId7"/>
    <p:sldId id="274" r:id="rId8"/>
    <p:sldId id="257" r:id="rId9"/>
    <p:sldId id="266" r:id="rId10"/>
    <p:sldId id="277" r:id="rId11"/>
    <p:sldId id="261" r:id="rId12"/>
    <p:sldId id="259" r:id="rId13"/>
    <p:sldId id="273" r:id="rId14"/>
    <p:sldId id="271" r:id="rId15"/>
    <p:sldId id="267" r:id="rId16"/>
    <p:sldId id="264" r:id="rId17"/>
    <p:sldId id="270" r:id="rId18"/>
    <p:sldId id="26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1952" autoAdjust="0"/>
  </p:normalViewPr>
  <p:slideViewPr>
    <p:cSldViewPr>
      <p:cViewPr varScale="1">
        <p:scale>
          <a:sx n="65" d="100"/>
          <a:sy n="65" d="100"/>
        </p:scale>
        <p:origin x="13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29A02-9AB7-4B6D-A667-5E747634D4D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73D9E-5F72-47F9-9903-16DE4D5CC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9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https://www.youtube.com/watch?v=fExR7eOhJO0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21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 to the following schools for providing the photographs of their efforts in 2022:</a:t>
            </a:r>
          </a:p>
          <a:p>
            <a:r>
              <a:rPr lang="en-GB" dirty="0"/>
              <a:t>St Gregory’s Catholic Science College</a:t>
            </a:r>
          </a:p>
          <a:p>
            <a:r>
              <a:rPr lang="en-GB" dirty="0"/>
              <a:t>Cardinal Wiseman Catholic School</a:t>
            </a:r>
          </a:p>
          <a:p>
            <a:r>
              <a:rPr lang="en-GB" dirty="0"/>
              <a:t>St Mary’s Primary School, Royston</a:t>
            </a:r>
          </a:p>
          <a:p>
            <a:r>
              <a:rPr lang="en-GB" dirty="0"/>
              <a:t>St Vincent’s School, Marylebone</a:t>
            </a:r>
          </a:p>
          <a:p>
            <a:r>
              <a:rPr lang="en-GB" dirty="0"/>
              <a:t>Our Lady of Victories Catholic Primary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182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162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00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7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2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3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4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6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5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31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3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73D9E-5F72-47F9-9903-16DE4D5CC2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9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7703-793A-49D5-BCDC-9EC5CCE69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5D144-DC18-4E9F-A0EA-8BD1BCA58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E374-6DBE-415A-B5DE-A1177333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227E1-B1FC-49A5-AD08-427568F9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0FFF-9442-4F2B-92DB-ECC2A7AF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08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8B8C-B4AD-4A81-A9C2-E5BEA843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0708D-BEF3-4181-B6E5-388D242EE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BCCCB-EEBB-43B7-841E-63AC5C1A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18DEB-6AEB-4558-867D-BC016FC5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4629A-21A7-4D84-A22D-E8E43E02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9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86F073-0ABE-45D1-879B-F0843E8DB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F333C-7B51-4C65-821E-AE395AAD9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1F01C-9227-4788-927A-633707B9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C58F8-120D-4D11-89F3-F51D15E6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C9EDE-58B1-4CEF-857D-DA77A44B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790D-E8DD-4881-B047-CF8F9B72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F5C41-B52F-4F1D-A19B-BBE7E78C3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0A632-B308-4166-AF78-54C00328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8992C-C0B6-4451-AEB5-85DBADE6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ACE2A-CEBE-4BA4-9E15-C6C16661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3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866F-B3AE-4459-9860-670D85C9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D7981-2864-4C1D-B860-8C31B9E8C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F21F0-158D-40AC-B361-4D0BA46D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B3F7C-7D4C-4AB4-B70C-417CC855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E05FB-2A2F-4FBA-A8BB-2C01BBF8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4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AB47-CF86-4A97-9969-5C04C1D8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030F8-4ABA-4A3B-A43A-80075E3F1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268FC-F140-4C83-B8A6-C7054F63A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DD1F4-7FE0-4124-937F-348ED287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6F1E5-EEED-426A-8574-CD8DF11C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6EAE0-C9BE-48BF-AD1F-F451A2BF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B8B0-6EE9-4BB5-BF3D-20AA2A5F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11429-887F-4CB0-8FDB-AC7BA08CA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688C3-9BBD-464A-8FC6-6FAD0709D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8064D-84B2-49A3-BE41-F8ABA7DC2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F2FCD-CCF3-4EB7-AC77-B3C26CC64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BB3B7-E9FD-4DA2-8DF6-65116936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2B723-14F7-4136-8CB7-5F77B96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14AB7-CEB1-4625-B6E2-71E0B569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E7313-C54E-43E2-9AD5-C0385466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B59C0-F4A7-4497-8399-C464E5AE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6C846-D7E3-4235-A97F-BF6149A9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26914-840D-45B6-AA5E-2DE26AD5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FDB3D-5948-41C2-A121-EFC26294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8AEFC-00E9-41A4-8F47-A4433302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CEE96-4197-40B8-ADC3-93BA86FF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49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2455-FC05-4694-9EE6-DB940439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68961-8957-468F-BF42-834AC5A4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532AC-C15A-49DC-AA7E-9389E0E83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EEF9A-B468-4EFC-A794-C52D0230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0561C-DF02-4C68-915E-CF56934F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B3143-D675-43C9-B02E-43B8E98A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2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7F35-42D8-4BD5-A9B2-BB6D8746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604DB-EDF8-4AD0-B739-5FBE291AB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C8466-6C44-41E6-9771-BBAC32B99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2E7E2-7990-4DAE-AB87-B5B2B811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A1E43-F425-41AE-8F8F-C205AFC9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057A8-F6FA-4B02-8237-52DE1F2E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60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F16D6-1BFF-41D2-B52C-4C543D78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8FA43-0C12-418D-AEE6-2B7A2C18D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9B859-C919-4D60-882D-955F16D08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F543-8769-47B9-983C-1D5DAA6CF5A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493C5-064E-4BBE-9A4F-35F832F91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DB168-0188-4B3B-8DAE-FD3051031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3836-D2E2-47CF-9265-5730D942B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1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cid:image005.png@01D90EFA.0408D1C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fExR7eOhJO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BF552-4257-4940-9107-A8AE05616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4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A74B5C-131B-40B5-8172-6CD33DA4D150}"/>
              </a:ext>
            </a:extLst>
          </p:cNvPr>
          <p:cNvSpPr txBox="1"/>
          <p:nvPr/>
        </p:nvSpPr>
        <p:spPr>
          <a:xfrm>
            <a:off x="3719736" y="188640"/>
            <a:ext cx="676875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Gill Sans MT" panose="020B0502020104020203" pitchFamily="34" charset="0"/>
              </a:rPr>
              <a:t>Caritas Advent Giving Calendar</a:t>
            </a:r>
            <a:endParaRPr lang="en-GB" sz="36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13FEE-5BD4-4BC7-89FC-5A2B590D4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011E52-E3D6-4227-A78F-50B2E12FF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138">
            <a:off x="7669080" y="253774"/>
            <a:ext cx="4489767" cy="6350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7D3C13-775A-4A4A-B9AF-3122B0201E0D}"/>
              </a:ext>
            </a:extLst>
          </p:cNvPr>
          <p:cNvSpPr txBox="1"/>
          <p:nvPr/>
        </p:nvSpPr>
        <p:spPr>
          <a:xfrm>
            <a:off x="2711624" y="612844"/>
            <a:ext cx="532859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you join in with our </a:t>
            </a:r>
            <a:r>
              <a:rPr lang="en-GB" sz="3600" b="1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Advent Giving Calendar</a:t>
            </a:r>
            <a:r>
              <a:rPr lang="en-GB" sz="36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GB" sz="36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could you </a:t>
            </a:r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donate</a:t>
            </a:r>
            <a:r>
              <a:rPr lang="en-GB" sz="36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your collected food?</a:t>
            </a:r>
          </a:p>
          <a:p>
            <a:endParaRPr lang="en-GB" sz="36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you include </a:t>
            </a:r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little luxuries </a:t>
            </a:r>
            <a:r>
              <a:rPr lang="en-GB" sz="36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chocolates </a:t>
            </a:r>
          </a:p>
          <a:p>
            <a:r>
              <a:rPr lang="en-GB" sz="36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sweets?</a:t>
            </a:r>
          </a:p>
        </p:txBody>
      </p:sp>
    </p:spTree>
    <p:extLst>
      <p:ext uri="{BB962C8B-B14F-4D97-AF65-F5344CB8AC3E}">
        <p14:creationId xmlns:p14="http://schemas.microsoft.com/office/powerpoint/2010/main" val="140303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CC24D1-B7C2-4E38-AA5E-09D04FF96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CEA73A-4996-44DE-8263-B1CC42771CE8}"/>
              </a:ext>
            </a:extLst>
          </p:cNvPr>
          <p:cNvSpPr txBox="1"/>
          <p:nvPr/>
        </p:nvSpPr>
        <p:spPr>
          <a:xfrm>
            <a:off x="4583832" y="188640"/>
            <a:ext cx="539025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Gill Sans MT" panose="020B0502020104020203" pitchFamily="34" charset="0"/>
              </a:rPr>
              <a:t>Caritas Advent Calendar</a:t>
            </a:r>
            <a:endParaRPr lang="en-GB" sz="36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539355-FDD2-416B-9BD4-1BD73CCAB4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11" y="896526"/>
            <a:ext cx="5731510" cy="39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EBD0C2-DA27-4A4A-9CBF-AF01D10E617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762">
            <a:off x="2833152" y="968132"/>
            <a:ext cx="3583028" cy="344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AF45BF-4097-47B5-8147-8D6FC4ABFFA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7270" b="4510"/>
          <a:stretch/>
        </p:blipFill>
        <p:spPr bwMode="auto">
          <a:xfrm rot="446266">
            <a:off x="3004856" y="3623988"/>
            <a:ext cx="3239620" cy="34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5B3DE4-EF53-4FB7-8B5A-6588CE28EC3C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4320" r="23616" b="21515"/>
          <a:stretch/>
        </p:blipFill>
        <p:spPr bwMode="auto">
          <a:xfrm>
            <a:off x="6028706" y="4113132"/>
            <a:ext cx="3384377" cy="275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id:b886309d-875b-492d-9c9d-3546c90d16b9">
            <a:extLst>
              <a:ext uri="{FF2B5EF4-FFF2-40B4-BE49-F238E27FC236}">
                <a16:creationId xmlns:a16="http://schemas.microsoft.com/office/drawing/2014/main" id="{5CC6464C-C02C-4D89-8D0D-8E2DCD895DD0}"/>
              </a:ext>
            </a:extLst>
          </p:cNvPr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235">
            <a:off x="9097261" y="4403723"/>
            <a:ext cx="3101578" cy="2323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47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354E3A-A5CB-426C-8D6F-07E324A4C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84732-5AB3-4CBE-AFE7-AD69EB7D40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5250" r="25638" b="20201"/>
          <a:stretch/>
        </p:blipFill>
        <p:spPr>
          <a:xfrm rot="2770812">
            <a:off x="7322425" y="-9597"/>
            <a:ext cx="4933909" cy="4904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F561E8-63D6-4142-A352-D10FDDB593EE}"/>
              </a:ext>
            </a:extLst>
          </p:cNvPr>
          <p:cNvSpPr txBox="1"/>
          <p:nvPr/>
        </p:nvSpPr>
        <p:spPr>
          <a:xfrm>
            <a:off x="2783632" y="980728"/>
            <a:ext cx="4704689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3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encouraging and loving notes and send them to local homeless shelters or food banks to be included in food parcels or Christmas gifts.</a:t>
            </a:r>
          </a:p>
          <a:p>
            <a:endParaRPr lang="en-GB" sz="32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could you write in your note?</a:t>
            </a:r>
          </a:p>
        </p:txBody>
      </p:sp>
    </p:spTree>
    <p:extLst>
      <p:ext uri="{BB962C8B-B14F-4D97-AF65-F5344CB8AC3E}">
        <p14:creationId xmlns:p14="http://schemas.microsoft.com/office/powerpoint/2010/main" val="198308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25CA8D-F7F4-4FF7-BF4F-DED61480F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71E878-701E-438C-A9B2-6C8123AEF1CD}"/>
              </a:ext>
            </a:extLst>
          </p:cNvPr>
          <p:cNvSpPr txBox="1"/>
          <p:nvPr/>
        </p:nvSpPr>
        <p:spPr>
          <a:xfrm>
            <a:off x="4820395" y="281667"/>
            <a:ext cx="485546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Gill Sans MT" panose="020B0502020104020203" pitchFamily="34" charset="0"/>
              </a:rPr>
              <a:t>Postcards of Kindness</a:t>
            </a:r>
            <a:endParaRPr lang="en-GB" sz="36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6A356-075F-4505-8F50-E6167B8FC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8" y="1354490"/>
            <a:ext cx="4015209" cy="4168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E1CC00-AEC1-4532-98BE-E9DAEFEAB93A}"/>
              </a:ext>
            </a:extLst>
          </p:cNvPr>
          <p:cNvSpPr txBox="1"/>
          <p:nvPr/>
        </p:nvSpPr>
        <p:spPr>
          <a:xfrm>
            <a:off x="7248128" y="1344868"/>
            <a:ext cx="4704689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pupils of St John Fisher Primary School, St Albans, wrote</a:t>
            </a:r>
            <a:r>
              <a:rPr lang="en-GB" sz="3200" b="1" dirty="0">
                <a:solidFill>
                  <a:srgbClr val="00206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postcards </a:t>
            </a:r>
            <a:r>
              <a:rPr lang="en-GB" sz="32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send to their local care homes.</a:t>
            </a:r>
            <a:endParaRPr lang="en-GB" sz="3200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you organise a </a:t>
            </a:r>
            <a:r>
              <a:rPr lang="en-GB" sz="3200" b="1" dirty="0">
                <a:solidFill>
                  <a:srgbClr val="00206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Christmas card </a:t>
            </a:r>
            <a:r>
              <a:rPr lang="en-GB" sz="32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version?</a:t>
            </a:r>
          </a:p>
          <a:p>
            <a:r>
              <a:rPr lang="en-GB" sz="3200" b="1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could you write in your note?</a:t>
            </a:r>
          </a:p>
        </p:txBody>
      </p:sp>
    </p:spTree>
    <p:extLst>
      <p:ext uri="{BB962C8B-B14F-4D97-AF65-F5344CB8AC3E}">
        <p14:creationId xmlns:p14="http://schemas.microsoft.com/office/powerpoint/2010/main" val="326617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9C905-C546-447F-A2B4-0E7C204FF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134DD-4D6D-4369-A7B1-512BAFD4C18B}"/>
              </a:ext>
            </a:extLst>
          </p:cNvPr>
          <p:cNvSpPr txBox="1"/>
          <p:nvPr/>
        </p:nvSpPr>
        <p:spPr>
          <a:xfrm>
            <a:off x="3431704" y="116632"/>
            <a:ext cx="7848872" cy="70480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  <a:latin typeface="Gill Sans MT" panose="020B0502020104020203" pitchFamily="34" charset="0"/>
              </a:rPr>
              <a:t>Listening to Your Local Community</a:t>
            </a:r>
          </a:p>
          <a:p>
            <a:pPr algn="ctr"/>
            <a:endParaRPr lang="en-GB" sz="3600" dirty="0">
              <a:latin typeface="Gill Sans MT" panose="020B0502020104020203" pitchFamily="34" charset="0"/>
            </a:endParaRPr>
          </a:p>
          <a:p>
            <a:pPr algn="ctr"/>
            <a:r>
              <a:rPr lang="en-GB" sz="3000" dirty="0">
                <a:latin typeface="Gill Sans MT" panose="020B0502020104020203" pitchFamily="34" charset="0"/>
              </a:rPr>
              <a:t>It’s important to </a:t>
            </a:r>
            <a:r>
              <a:rPr lang="en-GB" sz="3000" b="1" dirty="0">
                <a:solidFill>
                  <a:srgbClr val="002060"/>
                </a:solidFill>
                <a:latin typeface="Gill Sans MT" panose="020B0502020104020203" pitchFamily="34" charset="0"/>
              </a:rPr>
              <a:t>listen</a:t>
            </a:r>
            <a:r>
              <a:rPr lang="en-GB" sz="3000" dirty="0">
                <a:latin typeface="Gill Sans MT" panose="020B0502020104020203" pitchFamily="34" charset="0"/>
              </a:rPr>
              <a:t> to the people you are trying to help.</a:t>
            </a:r>
            <a:br>
              <a:rPr lang="en-GB" sz="3000" dirty="0">
                <a:latin typeface="Gill Sans MT" panose="020B0502020104020203" pitchFamily="34" charset="0"/>
              </a:rPr>
            </a:br>
            <a:r>
              <a:rPr lang="en-GB" sz="3000" b="1" dirty="0">
                <a:solidFill>
                  <a:srgbClr val="002060"/>
                </a:solidFill>
                <a:latin typeface="Gill Sans MT" panose="020B0502020104020203" pitchFamily="34" charset="0"/>
              </a:rPr>
              <a:t>Why do you think this is the case?</a:t>
            </a:r>
            <a:br>
              <a:rPr lang="en-GB" sz="3000" dirty="0">
                <a:latin typeface="Gill Sans MT" panose="020B0502020104020203" pitchFamily="34" charset="0"/>
              </a:rPr>
            </a:br>
            <a:endParaRPr lang="en-GB" sz="3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000" b="1" dirty="0">
                <a:solidFill>
                  <a:srgbClr val="002060"/>
                </a:solidFill>
                <a:latin typeface="Gill Sans MT" panose="020B0502020104020203" pitchFamily="34" charset="0"/>
              </a:rPr>
              <a:t>How could you listen to the people in need in your community?</a:t>
            </a:r>
            <a:br>
              <a:rPr lang="en-GB" sz="3000" dirty="0">
                <a:latin typeface="Gill Sans MT" panose="020B0502020104020203" pitchFamily="34" charset="0"/>
              </a:rPr>
            </a:br>
            <a:r>
              <a:rPr lang="en-GB" sz="3000" b="1" dirty="0">
                <a:solidFill>
                  <a:srgbClr val="002060"/>
                </a:solidFill>
                <a:latin typeface="Gill Sans MT" panose="020B0502020104020203" pitchFamily="34" charset="0"/>
              </a:rPr>
              <a:t>How could you help their voices be heard by others?</a:t>
            </a:r>
          </a:p>
          <a:p>
            <a:pPr algn="ctr"/>
            <a:r>
              <a:rPr lang="en-GB" sz="3000" b="1" dirty="0">
                <a:solidFill>
                  <a:srgbClr val="002060"/>
                </a:solidFill>
                <a:latin typeface="Gill Sans MT" panose="020B0502020104020203" pitchFamily="34" charset="0"/>
              </a:rPr>
              <a:t>What could you and your school do to make them feel more loved?</a:t>
            </a:r>
          </a:p>
          <a:p>
            <a:pPr algn="ctr"/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2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F6C46-83DA-41E2-A666-D6F97E4B2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134DD-4D6D-4369-A7B1-512BAFD4C18B}"/>
              </a:ext>
            </a:extLst>
          </p:cNvPr>
          <p:cNvSpPr txBox="1"/>
          <p:nvPr/>
        </p:nvSpPr>
        <p:spPr>
          <a:xfrm>
            <a:off x="3071664" y="906153"/>
            <a:ext cx="8126556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Gill Sans MT" panose="020B0502020104020203" pitchFamily="34" charset="0"/>
              </a:rPr>
              <a:t>Dear Lord,</a:t>
            </a:r>
            <a:endParaRPr lang="en-GB" sz="36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endParaRPr lang="en-GB" sz="3600" dirty="0">
              <a:latin typeface="Gill Sans MT" panose="020B0502020104020203" pitchFamily="34" charset="0"/>
            </a:endParaRPr>
          </a:p>
          <a:p>
            <a:pPr algn="ctr"/>
            <a:r>
              <a:rPr lang="en-GB" sz="2800" dirty="0">
                <a:latin typeface="Gill Sans MT" panose="020B0502020104020203" pitchFamily="34" charset="0"/>
              </a:rPr>
              <a:t>At Your birth, You called people of all social backgrounds to celebrate Your Nativity.</a:t>
            </a:r>
          </a:p>
          <a:p>
            <a:pPr algn="ctr"/>
            <a:endParaRPr lang="en-GB" sz="2800" dirty="0">
              <a:latin typeface="Gill Sans MT" panose="020B0502020104020203" pitchFamily="34" charset="0"/>
            </a:endParaRPr>
          </a:p>
          <a:p>
            <a:pPr algn="ctr"/>
            <a:r>
              <a:rPr lang="en-GB" sz="2800" dirty="0">
                <a:latin typeface="Gill Sans MT" panose="020B0502020104020203" pitchFamily="34" charset="0"/>
              </a:rPr>
              <a:t>Help us to see You in everyone around us and recognise their innate dignity.</a:t>
            </a:r>
          </a:p>
          <a:p>
            <a:pPr algn="ctr"/>
            <a:endParaRPr lang="en-GB" sz="2800" dirty="0">
              <a:latin typeface="Gill Sans MT" panose="020B0502020104020203" pitchFamily="34" charset="0"/>
            </a:endParaRPr>
          </a:p>
          <a:p>
            <a:pPr algn="ctr"/>
            <a:r>
              <a:rPr lang="en-GB" sz="2800" dirty="0">
                <a:latin typeface="Gill Sans MT" panose="020B0502020104020203" pitchFamily="34" charset="0"/>
              </a:rPr>
              <a:t>Grant us eyes to see and hearts to love those in most need in our communities.</a:t>
            </a:r>
          </a:p>
          <a:p>
            <a:pPr algn="ctr"/>
            <a:endParaRPr lang="en-GB" sz="2800" dirty="0">
              <a:latin typeface="Gill Sans MT" panose="020B0502020104020203" pitchFamily="34" charset="0"/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Gill Sans MT" panose="020B0502020104020203" pitchFamily="34" charset="0"/>
              </a:rPr>
              <a:t>Amen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A767A-FCCC-4BEB-A709-4F03134B5CAA}"/>
              </a:ext>
            </a:extLst>
          </p:cNvPr>
          <p:cNvSpPr txBox="1"/>
          <p:nvPr/>
        </p:nvSpPr>
        <p:spPr>
          <a:xfrm>
            <a:off x="5627948" y="234513"/>
            <a:ext cx="301398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Gill Sans MT" panose="020B0502020104020203" pitchFamily="34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81869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E4D96-E1FA-437E-8AC9-07EFA3EA9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4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D5237-67C2-418B-8945-A544661D7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0E2992-1183-415B-B2DA-F2D2984F1945}"/>
              </a:ext>
            </a:extLst>
          </p:cNvPr>
          <p:cNvSpPr txBox="1"/>
          <p:nvPr/>
        </p:nvSpPr>
        <p:spPr>
          <a:xfrm>
            <a:off x="6096000" y="260648"/>
            <a:ext cx="168701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Gill Sans MT" panose="020B0502020104020203" pitchFamily="34" charset="0"/>
              </a:rPr>
              <a:t>Hymn</a:t>
            </a:r>
            <a:endParaRPr lang="en-GB" sz="36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113DAE55-C6B9-4575-B562-19F2F7336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932423"/>
            <a:ext cx="8763075" cy="5490614"/>
          </a:xfrm>
          <a:prstGeom prst="rect">
            <a:avLst/>
          </a:prstGeom>
        </p:spPr>
      </p:pic>
      <p:sp>
        <p:nvSpPr>
          <p:cNvPr id="11" name="Action Button: Go Forward or Next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D17CEB4-D559-4B79-8B6E-610FD33C75CC}"/>
              </a:ext>
            </a:extLst>
          </p:cNvPr>
          <p:cNvSpPr/>
          <p:nvPr/>
        </p:nvSpPr>
        <p:spPr>
          <a:xfrm>
            <a:off x="3071664" y="5481697"/>
            <a:ext cx="981767" cy="952319"/>
          </a:xfrm>
          <a:prstGeom prst="actionButtonForwardNex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7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8054F8-258B-4923-B0B8-EABCCC725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A74B5C-131B-40B5-8172-6CD33DA4D150}"/>
              </a:ext>
            </a:extLst>
          </p:cNvPr>
          <p:cNvSpPr txBox="1"/>
          <p:nvPr/>
        </p:nvSpPr>
        <p:spPr>
          <a:xfrm>
            <a:off x="3143672" y="1196752"/>
            <a:ext cx="8352928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 dirty="0">
                <a:latin typeface="Gill Sans MT" panose="020B0502020104020203" pitchFamily="34" charset="0"/>
              </a:rPr>
              <a:t>‘If anyone is well off in worldly possessions and sees their sister or brother in need </a:t>
            </a:r>
            <a:r>
              <a:rPr lang="en-GB" sz="4400" b="1" dirty="0">
                <a:solidFill>
                  <a:srgbClr val="002060"/>
                </a:solidFill>
                <a:latin typeface="Gill Sans MT" panose="020B0502020104020203" pitchFamily="34" charset="0"/>
              </a:rPr>
              <a:t>but closes their heart to them</a:t>
            </a:r>
            <a:r>
              <a:rPr lang="en-GB" sz="4400" dirty="0">
                <a:latin typeface="Gill Sans MT" panose="020B0502020104020203" pitchFamily="34" charset="0"/>
              </a:rPr>
              <a:t>, how can the</a:t>
            </a:r>
            <a:r>
              <a:rPr lang="en-GB" sz="4400" b="1" dirty="0">
                <a:solidFill>
                  <a:srgbClr val="002060"/>
                </a:solidFill>
                <a:latin typeface="Gill Sans MT" panose="020B0502020104020203" pitchFamily="34" charset="0"/>
              </a:rPr>
              <a:t> love of God </a:t>
            </a:r>
            <a:r>
              <a:rPr lang="en-GB" sz="4400" dirty="0">
                <a:latin typeface="Gill Sans MT" panose="020B0502020104020203" pitchFamily="34" charset="0"/>
              </a:rPr>
              <a:t>be remaining in them?’</a:t>
            </a:r>
          </a:p>
          <a:p>
            <a:pPr algn="r"/>
            <a:r>
              <a:rPr lang="en-GB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     -</a:t>
            </a:r>
            <a:r>
              <a:rPr lang="en-GB" sz="4000" dirty="0">
                <a:solidFill>
                  <a:srgbClr val="002060"/>
                </a:solidFill>
                <a:latin typeface="Gill Sans MT" panose="020B0502020104020203" pitchFamily="34" charset="0"/>
              </a:rPr>
              <a:t>1 John 3.17-18</a:t>
            </a:r>
          </a:p>
        </p:txBody>
      </p:sp>
    </p:spTree>
    <p:extLst>
      <p:ext uri="{BB962C8B-B14F-4D97-AF65-F5344CB8AC3E}">
        <p14:creationId xmlns:p14="http://schemas.microsoft.com/office/powerpoint/2010/main" val="282310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A5D22-E571-4117-8FEE-38EECB06A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7DC448-5DAA-4F99-BD46-64D496B99598}"/>
              </a:ext>
            </a:extLst>
          </p:cNvPr>
          <p:cNvSpPr txBox="1"/>
          <p:nvPr/>
        </p:nvSpPr>
        <p:spPr>
          <a:xfrm>
            <a:off x="3071664" y="1720840"/>
            <a:ext cx="8507293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‘P</a:t>
            </a:r>
            <a:r>
              <a:rPr lang="en-GB" sz="4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rayer to God and </a:t>
            </a:r>
            <a:r>
              <a:rPr lang="en-GB" sz="4400" b="1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solidarity with the poor and suffering</a:t>
            </a:r>
            <a:r>
              <a:rPr lang="en-GB" sz="4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inseparable.’</a:t>
            </a:r>
            <a:endParaRPr lang="en-GB" sz="4000" dirty="0">
              <a:solidFill>
                <a:srgbClr val="00206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4000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-Pope Francis</a:t>
            </a:r>
            <a:endParaRPr lang="en-GB" sz="4400" dirty="0">
              <a:solidFill>
                <a:srgbClr val="00206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9171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1B375-BB5C-49DE-AC00-36851D064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11C38A-1FB9-4800-9B72-EED23EED6F44}"/>
              </a:ext>
            </a:extLst>
          </p:cNvPr>
          <p:cNvSpPr txBox="1"/>
          <p:nvPr/>
        </p:nvSpPr>
        <p:spPr>
          <a:xfrm>
            <a:off x="3215680" y="1320730"/>
            <a:ext cx="8507293" cy="42165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dirty="0">
                <a:latin typeface="Gill Sans MT" panose="020B0502020104020203" pitchFamily="34" charset="0"/>
              </a:rPr>
              <a:t>‘Speak up for those who cannot speak for themselves, for the rights of all who are in need. Speak up and be fair; </a:t>
            </a:r>
            <a:r>
              <a:rPr lang="en-GB" sz="4000" b="1" dirty="0">
                <a:solidFill>
                  <a:srgbClr val="002060"/>
                </a:solidFill>
                <a:latin typeface="Gill Sans MT" panose="020B0502020104020203" pitchFamily="34" charset="0"/>
              </a:rPr>
              <a:t>defend the rights of the poor and needy.</a:t>
            </a:r>
            <a:r>
              <a:rPr lang="en-GB" sz="4000" dirty="0">
                <a:latin typeface="Gill Sans MT" panose="020B0502020104020203" pitchFamily="34" charset="0"/>
              </a:rPr>
              <a:t>’</a:t>
            </a:r>
            <a:endParaRPr lang="en-GB" sz="4000" dirty="0">
              <a:solidFill>
                <a:srgbClr val="00206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3600" dirty="0">
                <a:solidFill>
                  <a:srgbClr val="00206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-Proverbs 31:8-9</a:t>
            </a:r>
            <a:endParaRPr lang="en-GB" sz="4000" dirty="0">
              <a:solidFill>
                <a:srgbClr val="00206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176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BC2B3E-87D6-4312-8B47-73D782765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6F0CA7-A6CA-43D2-B5A6-7CDDA9B366D1}"/>
              </a:ext>
            </a:extLst>
          </p:cNvPr>
          <p:cNvSpPr txBox="1"/>
          <p:nvPr/>
        </p:nvSpPr>
        <p:spPr>
          <a:xfrm>
            <a:off x="3575720" y="1874728"/>
            <a:ext cx="8126556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We often talk about offering a </a:t>
            </a:r>
            <a:r>
              <a:rPr lang="en-GB" sz="4400" b="1" dirty="0">
                <a:solidFill>
                  <a:srgbClr val="002060"/>
                </a:solidFill>
                <a:latin typeface="Gill Sans MT" panose="020B0502020104020203" pitchFamily="34" charset="0"/>
              </a:rPr>
              <a:t>preferential option</a:t>
            </a:r>
            <a:r>
              <a:rPr lang="en-GB" sz="3600" b="1" dirty="0">
                <a:latin typeface="Gill Sans MT" panose="020B0502020104020203" pitchFamily="34" charset="0"/>
              </a:rPr>
              <a:t> </a:t>
            </a:r>
            <a:r>
              <a:rPr lang="en-GB" sz="3600" dirty="0">
                <a:latin typeface="Gill Sans MT" panose="020B0502020104020203" pitchFamily="34" charset="0"/>
              </a:rPr>
              <a:t>to those in need.</a:t>
            </a:r>
          </a:p>
          <a:p>
            <a:pPr algn="ctr"/>
            <a:endParaRPr lang="en-GB" sz="3600" dirty="0">
              <a:latin typeface="Gill Sans MT" panose="020B0502020104020203" pitchFamily="34" charset="0"/>
            </a:endParaRPr>
          </a:p>
          <a:p>
            <a:pPr algn="ctr"/>
            <a:r>
              <a:rPr lang="en-GB" sz="4400" b="1" dirty="0">
                <a:solidFill>
                  <a:srgbClr val="002060"/>
                </a:solidFill>
                <a:latin typeface="Gill Sans MT" panose="020B0502020104020203" pitchFamily="34" charset="0"/>
              </a:rPr>
              <a:t>What might this mean?</a:t>
            </a:r>
          </a:p>
        </p:txBody>
      </p:sp>
    </p:spTree>
    <p:extLst>
      <p:ext uri="{BB962C8B-B14F-4D97-AF65-F5344CB8AC3E}">
        <p14:creationId xmlns:p14="http://schemas.microsoft.com/office/powerpoint/2010/main" val="45372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918B0-24FB-40BB-B7F5-04FDB0B9D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6F0CA7-A6CA-43D2-B5A6-7CDDA9B366D1}"/>
              </a:ext>
            </a:extLst>
          </p:cNvPr>
          <p:cNvSpPr txBox="1"/>
          <p:nvPr/>
        </p:nvSpPr>
        <p:spPr>
          <a:xfrm>
            <a:off x="3935760" y="1720840"/>
            <a:ext cx="7632848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In the Gospels, </a:t>
            </a:r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</a:rPr>
              <a:t>Jesus</a:t>
            </a:r>
            <a:r>
              <a:rPr lang="en-GB" sz="3600" dirty="0">
                <a:latin typeface="Gill Sans MT" panose="020B0502020104020203" pitchFamily="34" charset="0"/>
              </a:rPr>
              <a:t> shows a </a:t>
            </a:r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</a:rPr>
              <a:t>preferential option for the poor </a:t>
            </a:r>
            <a:r>
              <a:rPr lang="en-GB" sz="3600" dirty="0">
                <a:latin typeface="Gill Sans MT" panose="020B0502020104020203" pitchFamily="34" charset="0"/>
              </a:rPr>
              <a:t>by putting them first. He gives them </a:t>
            </a:r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</a:rPr>
              <a:t>special importance </a:t>
            </a:r>
            <a:r>
              <a:rPr lang="en-GB" sz="3600" dirty="0">
                <a:latin typeface="Gill Sans MT" panose="020B0502020104020203" pitchFamily="34" charset="0"/>
              </a:rPr>
              <a:t>by thinking of their needs and helping them have their </a:t>
            </a:r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</a:rPr>
              <a:t>rightful place </a:t>
            </a:r>
            <a:r>
              <a:rPr lang="en-GB" sz="3600" dirty="0">
                <a:latin typeface="Gill Sans MT" panose="020B0502020104020203" pitchFamily="34" charset="0"/>
              </a:rPr>
              <a:t>in the world. </a:t>
            </a:r>
          </a:p>
        </p:txBody>
      </p:sp>
    </p:spTree>
    <p:extLst>
      <p:ext uri="{BB962C8B-B14F-4D97-AF65-F5344CB8AC3E}">
        <p14:creationId xmlns:p14="http://schemas.microsoft.com/office/powerpoint/2010/main" val="131360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21EF9-9A3D-4A44-9C8A-60A27DB8F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134DD-4D6D-4369-A7B1-512BAFD4C18B}"/>
              </a:ext>
            </a:extLst>
          </p:cNvPr>
          <p:cNvSpPr txBox="1"/>
          <p:nvPr/>
        </p:nvSpPr>
        <p:spPr>
          <a:xfrm>
            <a:off x="2639616" y="260648"/>
            <a:ext cx="9540726" cy="67403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0"/>
              </a:rPr>
              <a:t>Who might feel </a:t>
            </a:r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</a:rPr>
              <a:t>isolated</a:t>
            </a:r>
            <a:r>
              <a:rPr lang="en-GB" sz="3600" dirty="0">
                <a:latin typeface="Gill Sans MT" panose="020B0502020104020203" pitchFamily="34" charset="0"/>
              </a:rPr>
              <a:t>?</a:t>
            </a:r>
          </a:p>
          <a:p>
            <a:pPr algn="ctr"/>
            <a:r>
              <a:rPr lang="en-GB" sz="3600" dirty="0">
                <a:latin typeface="Gill Sans MT" panose="020B0502020104020203" pitchFamily="34" charset="0"/>
              </a:rPr>
              <a:t>Who might be feeling </a:t>
            </a:r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</a:rPr>
              <a:t>excluded</a:t>
            </a:r>
            <a:r>
              <a:rPr lang="en-GB" sz="3600" dirty="0">
                <a:latin typeface="Gill Sans MT" panose="020B0502020104020203" pitchFamily="34" charset="0"/>
              </a:rPr>
              <a:t>?</a:t>
            </a:r>
          </a:p>
          <a:p>
            <a:pPr algn="ctr"/>
            <a:r>
              <a:rPr lang="en-GB" sz="3600" dirty="0">
                <a:latin typeface="Gill Sans MT" panose="020B0502020104020203" pitchFamily="34" charset="0"/>
              </a:rPr>
              <a:t>Who might need to feel the </a:t>
            </a:r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</a:rPr>
              <a:t>love</a:t>
            </a:r>
            <a:r>
              <a:rPr lang="en-GB" sz="3600" dirty="0">
                <a:latin typeface="Gill Sans MT" panose="020B0502020104020203" pitchFamily="34" charset="0"/>
              </a:rPr>
              <a:t> of their </a:t>
            </a:r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</a:rPr>
              <a:t>community</a:t>
            </a:r>
            <a:r>
              <a:rPr lang="en-GB" sz="3600" dirty="0">
                <a:latin typeface="Gill Sans MT" panose="020B0502020104020203" pitchFamily="34" charset="0"/>
              </a:rPr>
              <a:t>?</a:t>
            </a:r>
          </a:p>
          <a:p>
            <a:pPr marL="571500" indent="-571500" algn="ctr">
              <a:buFontTx/>
              <a:buChar char="-"/>
            </a:pPr>
            <a:r>
              <a:rPr lang="en-GB" sz="3600" dirty="0">
                <a:latin typeface="Gill Sans MT" panose="020B0502020104020203" pitchFamily="34" charset="0"/>
              </a:rPr>
              <a:t>Homeless</a:t>
            </a:r>
          </a:p>
          <a:p>
            <a:pPr marL="571500" indent="-571500" algn="ctr">
              <a:buFontTx/>
              <a:buChar char="-"/>
            </a:pPr>
            <a:r>
              <a:rPr lang="en-GB" sz="3600" dirty="0">
                <a:latin typeface="Gill Sans MT" panose="020B0502020104020203" pitchFamily="34" charset="0"/>
              </a:rPr>
              <a:t>Elderly</a:t>
            </a:r>
          </a:p>
          <a:p>
            <a:pPr marL="571500" indent="-571500" algn="ctr">
              <a:buFontTx/>
              <a:buChar char="-"/>
            </a:pPr>
            <a:r>
              <a:rPr lang="en-GB" sz="3600" dirty="0">
                <a:latin typeface="Gill Sans MT" panose="020B0502020104020203" pitchFamily="34" charset="0"/>
              </a:rPr>
              <a:t>Self-isolating</a:t>
            </a:r>
          </a:p>
          <a:p>
            <a:pPr marL="571500" indent="-571500" algn="ctr">
              <a:buFontTx/>
              <a:buChar char="-"/>
            </a:pPr>
            <a:r>
              <a:rPr lang="en-GB" sz="3600" dirty="0">
                <a:latin typeface="Gill Sans MT" panose="020B0502020104020203" pitchFamily="34" charset="0"/>
              </a:rPr>
              <a:t>Refugees</a:t>
            </a:r>
          </a:p>
          <a:p>
            <a:pPr algn="ctr"/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</a:rPr>
              <a:t>Who else could you add to this list? </a:t>
            </a:r>
          </a:p>
          <a:p>
            <a:pPr algn="ctr"/>
            <a:r>
              <a:rPr lang="en-GB" sz="3600" b="1" dirty="0">
                <a:solidFill>
                  <a:srgbClr val="002060"/>
                </a:solidFill>
                <a:latin typeface="Gill Sans MT" panose="020B0502020104020203" pitchFamily="34" charset="0"/>
              </a:rPr>
              <a:t>Who else can you see in need in your community?</a:t>
            </a:r>
          </a:p>
          <a:p>
            <a:pPr marL="571500" indent="-571500" algn="ctr">
              <a:buFontTx/>
              <a:buChar char="-"/>
            </a:pPr>
            <a:endParaRPr lang="en-GB" sz="3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9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57DFB6-6432-440B-B5A6-11C023560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B5734-7701-4BC0-B71C-EA848F875D37}"/>
              </a:ext>
            </a:extLst>
          </p:cNvPr>
          <p:cNvSpPr txBox="1"/>
          <p:nvPr/>
        </p:nvSpPr>
        <p:spPr>
          <a:xfrm>
            <a:off x="3215680" y="983362"/>
            <a:ext cx="8126556" cy="49552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Think about the people in need in </a:t>
            </a:r>
            <a:r>
              <a:rPr lang="en-GB" sz="4000" b="1" dirty="0">
                <a:solidFill>
                  <a:srgbClr val="002060"/>
                </a:solidFill>
                <a:latin typeface="Gill Sans MT" panose="020B0502020104020203" pitchFamily="34" charset="0"/>
              </a:rPr>
              <a:t>your community</a:t>
            </a:r>
            <a:r>
              <a:rPr lang="en-GB" sz="4000" dirty="0">
                <a:latin typeface="Gill Sans MT" panose="020B0502020104020203" pitchFamily="34" charset="0"/>
              </a:rPr>
              <a:t>.</a:t>
            </a:r>
          </a:p>
          <a:p>
            <a:pPr algn="ctr"/>
            <a:endParaRPr lang="en-GB" sz="3600" dirty="0">
              <a:latin typeface="Gill Sans MT" panose="020B0502020104020203" pitchFamily="34" charset="0"/>
            </a:endParaRPr>
          </a:p>
          <a:p>
            <a:pPr algn="ctr"/>
            <a:r>
              <a:rPr lang="en-GB" sz="4000" dirty="0">
                <a:latin typeface="Gill Sans MT" panose="020B0502020104020203" pitchFamily="34" charset="0"/>
              </a:rPr>
              <a:t>How could you </a:t>
            </a:r>
            <a:r>
              <a:rPr lang="en-GB" sz="4000" b="1" dirty="0">
                <a:solidFill>
                  <a:srgbClr val="002060"/>
                </a:solidFill>
                <a:latin typeface="Gill Sans MT" panose="020B0502020104020203" pitchFamily="34" charset="0"/>
              </a:rPr>
              <a:t>stretch forth your hand </a:t>
            </a:r>
            <a:r>
              <a:rPr lang="en-GB" sz="4000" dirty="0">
                <a:latin typeface="Gill Sans MT" panose="020B0502020104020203" pitchFamily="34" charset="0"/>
              </a:rPr>
              <a:t>to them, this Advent?</a:t>
            </a:r>
          </a:p>
          <a:p>
            <a:pPr algn="ctr"/>
            <a:r>
              <a:rPr lang="en-GB" sz="4000" dirty="0">
                <a:latin typeface="Gill Sans MT" panose="020B0502020104020203" pitchFamily="34" charset="0"/>
              </a:rPr>
              <a:t>What could you do to </a:t>
            </a:r>
            <a:r>
              <a:rPr lang="en-GB" sz="4000" b="1" dirty="0">
                <a:solidFill>
                  <a:srgbClr val="002060"/>
                </a:solidFill>
                <a:latin typeface="Gill Sans MT" panose="020B0502020104020203" pitchFamily="34" charset="0"/>
              </a:rPr>
              <a:t>help them</a:t>
            </a:r>
            <a:r>
              <a:rPr lang="en-GB" sz="4000" dirty="0">
                <a:latin typeface="Gill Sans MT" panose="020B0502020104020203" pitchFamily="34" charset="0"/>
              </a:rPr>
              <a:t>?</a:t>
            </a:r>
          </a:p>
          <a:p>
            <a:pPr algn="ctr"/>
            <a:r>
              <a:rPr lang="en-GB" sz="4000" dirty="0">
                <a:latin typeface="Gill Sans MT" panose="020B0502020104020203" pitchFamily="34" charset="0"/>
              </a:rPr>
              <a:t>How could you </a:t>
            </a:r>
            <a:r>
              <a:rPr lang="en-GB" sz="4000" b="1" dirty="0">
                <a:solidFill>
                  <a:srgbClr val="002060"/>
                </a:solidFill>
                <a:latin typeface="Gill Sans MT" panose="020B0502020104020203" pitchFamily="34" charset="0"/>
              </a:rPr>
              <a:t>speak up </a:t>
            </a:r>
            <a:r>
              <a:rPr lang="en-GB" sz="4000" dirty="0">
                <a:latin typeface="Gill Sans MT" panose="020B0502020104020203" pitchFamily="34" charset="0"/>
              </a:rPr>
              <a:t>for them and </a:t>
            </a:r>
            <a:r>
              <a:rPr lang="en-GB" sz="4000" b="1" dirty="0">
                <a:solidFill>
                  <a:srgbClr val="002060"/>
                </a:solidFill>
                <a:latin typeface="Gill Sans MT" panose="020B0502020104020203" pitchFamily="34" charset="0"/>
              </a:rPr>
              <a:t>their needs</a:t>
            </a:r>
            <a:r>
              <a:rPr lang="en-GB" sz="4000" dirty="0">
                <a:latin typeface="Gill Sans MT" panose="020B05020201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260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a04088-dfa1-4f82-99ae-fc165b817241" xsi:nil="true"/>
    <lcf76f155ced4ddcb4097134ff3c332f xmlns="383ae2ee-3000-4091-945c-f1a1c555744b">
      <Terms xmlns="http://schemas.microsoft.com/office/infopath/2007/PartnerControls"/>
    </lcf76f155ced4ddcb4097134ff3c332f>
    <SharedWithUsers xmlns="78a04088-dfa1-4f82-99ae-fc165b817241">
      <UserInfo>
        <DisplayName/>
        <AccountId xsi:nil="true"/>
        <AccountType/>
      </UserInfo>
    </SharedWithUsers>
    <MediaLengthInSeconds xmlns="383ae2ee-3000-4091-945c-f1a1c55574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8AB1F1B599248908282FFDA092915" ma:contentTypeVersion="14" ma:contentTypeDescription="Create a new document." ma:contentTypeScope="" ma:versionID="5a75c5da74ada58fa558be2e100fe0dc">
  <xsd:schema xmlns:xsd="http://www.w3.org/2001/XMLSchema" xmlns:xs="http://www.w3.org/2001/XMLSchema" xmlns:p="http://schemas.microsoft.com/office/2006/metadata/properties" xmlns:ns2="78a04088-dfa1-4f82-99ae-fc165b817241" xmlns:ns3="383ae2ee-3000-4091-945c-f1a1c555744b" targetNamespace="http://schemas.microsoft.com/office/2006/metadata/properties" ma:root="true" ma:fieldsID="ce386a4de3ef11d39f2d937e75cdf516" ns2:_="" ns3:_="">
    <xsd:import namespace="78a04088-dfa1-4f82-99ae-fc165b817241"/>
    <xsd:import namespace="383ae2ee-3000-4091-945c-f1a1c55574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04088-dfa1-4f82-99ae-fc165b8172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1c78b06-3c76-41a0-a39f-ed9d191a6c02}" ma:internalName="TaxCatchAll" ma:showField="CatchAllData" ma:web="78a04088-dfa1-4f82-99ae-fc165b8172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ae2ee-3000-4091-945c-f1a1c55574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1924141-eceb-4ef1-8300-400561d8a5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302522-B673-4FE8-8A81-88E9C664823B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8a04088-dfa1-4f82-99ae-fc165b817241"/>
    <ds:schemaRef ds:uri="http://schemas.microsoft.com/office/2006/metadata/properties"/>
    <ds:schemaRef ds:uri="383ae2ee-3000-4091-945c-f1a1c555744b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B182D65-838E-4DB0-8A6A-7D3FA31A2A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0A7311-632C-47C6-AAE2-4186F1B25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a04088-dfa1-4f82-99ae-fc165b817241"/>
    <ds:schemaRef ds:uri="383ae2ee-3000-4091-945c-f1a1c55574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4343</TotalTime>
  <Words>540</Words>
  <Application>Microsoft Office PowerPoint</Application>
  <PresentationFormat>Widescreen</PresentationFormat>
  <Paragraphs>77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Moore</dc:creator>
  <cp:lastModifiedBy>Louise Cook</cp:lastModifiedBy>
  <cp:revision>81</cp:revision>
  <dcterms:created xsi:type="dcterms:W3CDTF">2020-10-29T09:54:05Z</dcterms:created>
  <dcterms:modified xsi:type="dcterms:W3CDTF">2023-10-18T14:12:19Z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0x0101006758AB1F1B599248908282FFDA092915</vt:lpwstr>
  </property>
  <property fmtid="{D5CDD505-2E9C-101B-9397-08002B2CF9AE}" pid="3" name="Order">
    <vt:r8>19300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