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5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0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00285-24C4-457C-870F-08437F5DF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0386F-5235-4F80-935C-82D29B1CD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4542A-8100-400D-8C73-96B57450E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DD1E-7137-4E42-87B4-9E6C507D7BC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37703-2CAC-46EB-A036-01EF2929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2CE97-CD59-4A97-A2CD-AEDD156DB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9D56-D7AE-45C3-A660-FCC8BC515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56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36B90-82C2-4AAB-A663-0D69C3112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3670F-A41F-497C-83ED-416C4C1B3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40F6B-DF93-4C4E-98B9-CE5EEFDF1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DD1E-7137-4E42-87B4-9E6C507D7BC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50679-CF51-485D-962D-42AA2CFC7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C46A4-9FBC-4BB9-945F-38DF06707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9D56-D7AE-45C3-A660-FCC8BC515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33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E6F69C-73C7-4780-A293-1218AFC09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57BC82-6EE7-4F68-9275-7D3334588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4ABA4-D7BC-4E8C-BF86-D3C9BDCD9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DD1E-7137-4E42-87B4-9E6C507D7BC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396E2-36F3-4BC0-8F5F-8502E7C76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6866C-54CD-48D9-8F14-72A8808B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9D56-D7AE-45C3-A660-FCC8BC515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68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86FB2-5461-4FDE-86D4-11EA31719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D9641-0F0D-450F-BD23-70DDE6083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141A8-A9F0-4421-873B-45BDCE762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DD1E-7137-4E42-87B4-9E6C507D7BC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B5A8D-5D1D-4365-B78B-398834E9F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9330D-A65A-4DE9-9DCC-0E192D4E8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9D56-D7AE-45C3-A660-FCC8BC515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2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E22A2-FE6B-4CF1-86CB-D50E52CB5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166CA-A6D1-4D5E-943C-A2F344BAB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18A4D-6F16-47E5-939F-DF37B1248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DD1E-7137-4E42-87B4-9E6C507D7BC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CF96B-9321-4559-8738-1CA37E3D9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F26DF-E063-41DF-89C7-0837E8F16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9D56-D7AE-45C3-A660-FCC8BC515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33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72E83-331C-4FAE-BD6A-9CD341593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55038-25AB-4C52-A796-C94F29715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92DA7-EE0F-4EDF-8421-6CDFFC4D0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485B2-E945-43BD-BBF7-79F4A7037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DD1E-7137-4E42-87B4-9E6C507D7BC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7BEAB-CDA3-4271-92C2-C60CFDD88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BF783-1D99-4774-B408-645D65326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9D56-D7AE-45C3-A660-FCC8BC515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02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E3701-F23F-4EB1-A8E6-BD7CBF0D2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A232D-53D9-4530-8167-292546937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054D4-0DB5-41C6-9D1C-D603E9065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D37214-51FC-4EBF-9C1C-5E11D48371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DF987E-B76E-475B-949E-DBAC1B297A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DF733D-B95C-4D27-8299-6761F92C2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DD1E-7137-4E42-87B4-9E6C507D7BC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0AF753-F88B-4A13-8EED-1AA10AFDD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2F429B-0A93-4017-BA8E-4A26DC9DC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9D56-D7AE-45C3-A660-FCC8BC515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27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199D9-8DA0-4501-97B2-45496A736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48CD31-8180-401A-A308-DDDEE9504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DD1E-7137-4E42-87B4-9E6C507D7BC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B4E8D-54BB-4E95-B0B4-A08C4295B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457DD6-C45E-40CE-9BD1-392D3FF79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9D56-D7AE-45C3-A660-FCC8BC515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90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201AB6-6F42-48A6-BF38-19856B00A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DD1E-7137-4E42-87B4-9E6C507D7BC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C9ABBB-293F-4944-9C56-7F60C37DE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62E4BB-26D3-466E-960A-36CC088AA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9D56-D7AE-45C3-A660-FCC8BC515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65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7DF9F-4166-4ADB-8EA7-9611ECED9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649C8-A868-46C2-8644-92A9CE279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FCFEBE-8DC3-444B-8099-88F10C667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27BD2E-C06C-4387-860E-2F77FBB07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DD1E-7137-4E42-87B4-9E6C507D7BC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825406-408E-4EA7-87C7-4DD651AA3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B1554-2AA7-4459-8B32-A9C174AFE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9D56-D7AE-45C3-A660-FCC8BC515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5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F643D-7350-4E3A-BB6F-16E12B05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4F90E1-98A9-4308-97FB-5CAB109C1C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538618-2900-4AB7-9DF2-D98918F31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DB9FF-BB82-4B57-B64E-0F5F07789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DD1E-7137-4E42-87B4-9E6C507D7BC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7F4B2-4168-4370-B7A3-AB64988D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74EB5-F63B-4148-AF4A-73D408221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9D56-D7AE-45C3-A660-FCC8BC515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34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6CD2A8-B1F2-48BE-AC69-9C336E0A2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6D384-8FD0-4D94-908B-3837D7C94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5243B-3481-450B-8EC7-440E5A5FA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4DD1E-7137-4E42-87B4-9E6C507D7BC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F1130-130B-439A-B90C-0D1C267B7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79646-240C-4FB0-BD82-6049D01650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F9D56-D7AE-45C3-A660-FCC8BC515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0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E0A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EA3FC85D-F52B-4A57-AA02-FC76492FFC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6" t="13429" r="53162" b="15979"/>
          <a:stretch/>
        </p:blipFill>
        <p:spPr>
          <a:xfrm>
            <a:off x="8495930" y="3432660"/>
            <a:ext cx="3453414" cy="30716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FA244E-38DA-4984-9E4F-C6BE88404E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588" t="61504" r="21023"/>
          <a:stretch/>
        </p:blipFill>
        <p:spPr>
          <a:xfrm>
            <a:off x="161050" y="130621"/>
            <a:ext cx="2693947" cy="9572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FF8338B-FFFF-42D8-9A1D-DFEFFBD3E033}"/>
              </a:ext>
            </a:extLst>
          </p:cNvPr>
          <p:cNvSpPr txBox="1"/>
          <p:nvPr/>
        </p:nvSpPr>
        <p:spPr>
          <a:xfrm>
            <a:off x="1158240" y="1737895"/>
            <a:ext cx="98755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chemeClr val="bg1"/>
                </a:solidFill>
                <a:latin typeface="Gill Sans MT" panose="020B0502020104020203" pitchFamily="34" charset="0"/>
              </a:rPr>
              <a:t>Imagining Futures:</a:t>
            </a:r>
          </a:p>
          <a:p>
            <a:pPr algn="ctr"/>
            <a:r>
              <a:rPr lang="en-GB" sz="5400" dirty="0">
                <a:solidFill>
                  <a:schemeClr val="bg1"/>
                </a:solidFill>
                <a:latin typeface="Gill Sans MT" panose="020B0502020104020203" pitchFamily="34" charset="0"/>
              </a:rPr>
              <a:t>Working with Young People to Sow Hope </a:t>
            </a:r>
            <a:endParaRPr lang="en-GB" sz="4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282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E860AD-6B63-4B85-B1F9-BBF8A5B384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" t="12102" r="356"/>
          <a:stretch/>
        </p:blipFill>
        <p:spPr>
          <a:xfrm>
            <a:off x="0" y="-102351"/>
            <a:ext cx="12192000" cy="18050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780F8A-FE83-4CE3-A110-D01D891B1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022" y="5800725"/>
            <a:ext cx="11547259" cy="11285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493963C-B7C3-4C95-97B4-58F506BEBFE3}"/>
              </a:ext>
            </a:extLst>
          </p:cNvPr>
          <p:cNvSpPr txBox="1"/>
          <p:nvPr/>
        </p:nvSpPr>
        <p:spPr>
          <a:xfrm>
            <a:off x="2047781" y="4060095"/>
            <a:ext cx="80964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Gill Sans MT" panose="020B0502020104020203" pitchFamily="34" charset="0"/>
              </a:rPr>
              <a:t>To plant a garden is to believe in tomorrow.</a:t>
            </a:r>
          </a:p>
          <a:p>
            <a:pPr algn="r"/>
            <a:r>
              <a:rPr lang="en-GB" sz="2400" dirty="0">
                <a:latin typeface="Gill Sans MT" panose="020B0502020104020203" pitchFamily="34" charset="0"/>
              </a:rPr>
              <a:t>- Audrey Hepburn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A53CC8-6743-49E1-A6F7-F459BC10B787}"/>
              </a:ext>
            </a:extLst>
          </p:cNvPr>
          <p:cNvSpPr txBox="1"/>
          <p:nvPr/>
        </p:nvSpPr>
        <p:spPr>
          <a:xfrm>
            <a:off x="2047782" y="1765467"/>
            <a:ext cx="809643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Gill Sans MT" panose="020B0502020104020203" pitchFamily="34" charset="0"/>
              </a:rPr>
              <a:t>Hope lets new life blossom, like a plant that grows from the seed fallen on the earth.</a:t>
            </a:r>
          </a:p>
          <a:p>
            <a:pPr algn="r"/>
            <a:r>
              <a:rPr lang="en-GB" sz="2400" dirty="0">
                <a:latin typeface="Gill Sans MT" panose="020B0502020104020203" pitchFamily="34" charset="0"/>
              </a:rPr>
              <a:t>- Pope Francis</a:t>
            </a:r>
            <a:endParaRPr lang="en-GB" dirty="0">
              <a:latin typeface="Gill Sans MT" panose="020B0502020104020203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2B2425C-4DA3-4054-A539-1C269607D50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43" t="18167" r="4597" b="20861"/>
          <a:stretch/>
        </p:blipFill>
        <p:spPr>
          <a:xfrm>
            <a:off x="10144217" y="4136978"/>
            <a:ext cx="1831759" cy="166374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4E5D101-2F02-4683-9647-3D3F1DD8EF44}"/>
              </a:ext>
            </a:extLst>
          </p:cNvPr>
          <p:cNvSpPr txBox="1"/>
          <p:nvPr/>
        </p:nvSpPr>
        <p:spPr>
          <a:xfrm>
            <a:off x="1158240" y="685368"/>
            <a:ext cx="9875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Gill Sans MT" panose="020B0502020104020203" pitchFamily="34" charset="0"/>
              </a:rPr>
              <a:t>Sowing Seeds of Hope</a:t>
            </a:r>
          </a:p>
        </p:txBody>
      </p:sp>
    </p:spTree>
    <p:extLst>
      <p:ext uri="{BB962C8B-B14F-4D97-AF65-F5344CB8AC3E}">
        <p14:creationId xmlns:p14="http://schemas.microsoft.com/office/powerpoint/2010/main" val="3734851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E860AD-6B63-4B85-B1F9-BBF8A5B384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" t="12102" r="356"/>
          <a:stretch/>
        </p:blipFill>
        <p:spPr>
          <a:xfrm>
            <a:off x="0" y="-102351"/>
            <a:ext cx="12192000" cy="18050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780F8A-FE83-4CE3-A110-D01D891B1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022" y="5800725"/>
            <a:ext cx="11547259" cy="11285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493963C-B7C3-4C95-97B4-58F506BEBFE3}"/>
              </a:ext>
            </a:extLst>
          </p:cNvPr>
          <p:cNvSpPr txBox="1"/>
          <p:nvPr/>
        </p:nvSpPr>
        <p:spPr>
          <a:xfrm>
            <a:off x="1158240" y="1688328"/>
            <a:ext cx="80964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Gill Sans MT" panose="020B0502020104020203" pitchFamily="34" charset="0"/>
              </a:rPr>
              <a:t>Two separate strands to the term-long project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BE0A26"/>
                </a:solidFill>
                <a:latin typeface="Gill Sans MT" panose="020B0502020104020203" pitchFamily="34" charset="0"/>
              </a:rPr>
              <a:t>Imagining a Future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Gill Sans MT" panose="020B0502020104020203" pitchFamily="34" charset="0"/>
              </a:rPr>
              <a:t>Creative Arts-based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Gill Sans MT" panose="020B0502020104020203" pitchFamily="34" charset="0"/>
              </a:rPr>
              <a:t>Young people to work together and create a ‘best-possible’ vision for the future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Gill Sans MT" panose="020B0502020104020203" pitchFamily="34" charset="0"/>
              </a:rPr>
              <a:t>Express above vision through selected medium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Gill Sans MT" panose="020B0502020104020203" pitchFamily="34" charset="0"/>
              </a:rPr>
              <a:t>Art, design, drama, music, etc.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Gill Sans MT" panose="020B0502020104020203" pitchFamily="34" charset="0"/>
              </a:rPr>
              <a:t>Option to present at Social Action Volunteering Awards in November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BE0A26"/>
                </a:solidFill>
                <a:latin typeface="Gill Sans MT" panose="020B0502020104020203" pitchFamily="34" charset="0"/>
              </a:rPr>
              <a:t>Hope for the Here and Now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Gill Sans MT" panose="020B0502020104020203" pitchFamily="34" charset="0"/>
              </a:rPr>
              <a:t>Social Action-based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Gill Sans MT" panose="020B0502020104020203" pitchFamily="34" charset="0"/>
              </a:rPr>
              <a:t>Young people take small but impactful steps towards their vision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Gill Sans MT" panose="020B0502020104020203" pitchFamily="34" charset="0"/>
              </a:rPr>
              <a:t>Submit report/evidence to Caritas Westminster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Gill Sans MT" panose="020B0502020104020203" pitchFamily="34" charset="0"/>
              </a:rPr>
              <a:t>Head, Heart, Hands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46FFE3-9981-4828-B4E7-6E5BABE79F45}"/>
              </a:ext>
            </a:extLst>
          </p:cNvPr>
          <p:cNvSpPr txBox="1"/>
          <p:nvPr/>
        </p:nvSpPr>
        <p:spPr>
          <a:xfrm>
            <a:off x="1158240" y="685368"/>
            <a:ext cx="9875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Gill Sans MT" panose="020B0502020104020203" pitchFamily="34" charset="0"/>
              </a:rPr>
              <a:t>Project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55CC014-BCDB-4440-8CAB-E731AE9A5CF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5" t="13137" r="54970" b="13936"/>
          <a:stretch/>
        </p:blipFill>
        <p:spPr>
          <a:xfrm>
            <a:off x="8832689" y="2846216"/>
            <a:ext cx="3160451" cy="308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17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E860AD-6B63-4B85-B1F9-BBF8A5B384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" t="12102" r="356"/>
          <a:stretch/>
        </p:blipFill>
        <p:spPr>
          <a:xfrm>
            <a:off x="0" y="-102351"/>
            <a:ext cx="12192000" cy="18050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780F8A-FE83-4CE3-A110-D01D891B1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022" y="5800725"/>
            <a:ext cx="11547259" cy="11285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493963C-B7C3-4C95-97B4-58F506BEBFE3}"/>
              </a:ext>
            </a:extLst>
          </p:cNvPr>
          <p:cNvSpPr txBox="1"/>
          <p:nvPr/>
        </p:nvSpPr>
        <p:spPr>
          <a:xfrm>
            <a:off x="4421079" y="2146545"/>
            <a:ext cx="63830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Gill Sans MT" panose="020B0502020104020203" pitchFamily="34" charset="0"/>
              </a:rPr>
              <a:t>Assemblies to ‘kick-off’ both sections of </a:t>
            </a:r>
            <a:r>
              <a:rPr lang="en-GB">
                <a:latin typeface="Gill Sans MT" panose="020B0502020104020203" pitchFamily="34" charset="0"/>
              </a:rPr>
              <a:t>the project</a:t>
            </a:r>
            <a:endParaRPr lang="en-GB" dirty="0">
              <a:latin typeface="Gill Sans MT" panose="020B0502020104020203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Gill Sans MT" panose="020B0502020104020203" pitchFamily="34" charset="0"/>
              </a:rPr>
              <a:t>Two fully-planned sessions for both parts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Gill Sans MT" panose="020B0502020104020203" pitchFamily="34" charset="0"/>
              </a:rPr>
              <a:t>PowerPoints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Gill Sans MT" panose="020B0502020104020203" pitchFamily="34" charset="0"/>
              </a:rPr>
              <a:t>Full lesson plans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Gill Sans MT" panose="020B0502020104020203" pitchFamily="34" charset="0"/>
              </a:rPr>
              <a:t>Intention to be ‘plug and play’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Gill Sans MT" panose="020B0502020104020203" pitchFamily="34" charset="0"/>
              </a:rPr>
              <a:t>Teachers’ Notes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Gill Sans MT" panose="020B0502020104020203" pitchFamily="34" charset="0"/>
              </a:rPr>
              <a:t>Planning template materials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Gill Sans MT" panose="020B0502020104020203" pitchFamily="34" charset="0"/>
              </a:rPr>
              <a:t>Caritas Westminster on hand for questions, comments and/or concerns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46FFE3-9981-4828-B4E7-6E5BABE79F45}"/>
              </a:ext>
            </a:extLst>
          </p:cNvPr>
          <p:cNvSpPr txBox="1"/>
          <p:nvPr/>
        </p:nvSpPr>
        <p:spPr>
          <a:xfrm>
            <a:off x="1158240" y="685368"/>
            <a:ext cx="9875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Gill Sans MT" panose="020B0502020104020203" pitchFamily="34" charset="0"/>
              </a:rPr>
              <a:t>Resource Pack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B33D7A8-51CA-40F5-8AE9-074B40263FB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6" t="14008" r="60386" b="27942"/>
          <a:stretch/>
        </p:blipFill>
        <p:spPr>
          <a:xfrm>
            <a:off x="570638" y="2809575"/>
            <a:ext cx="2873897" cy="274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86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E860AD-6B63-4B85-B1F9-BBF8A5B384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" t="12102" r="356"/>
          <a:stretch/>
        </p:blipFill>
        <p:spPr>
          <a:xfrm>
            <a:off x="0" y="-102351"/>
            <a:ext cx="12192000" cy="18050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780F8A-FE83-4CE3-A110-D01D891B1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022" y="5800725"/>
            <a:ext cx="11547259" cy="1128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046FFE3-9981-4828-B4E7-6E5BABE79F45}"/>
              </a:ext>
            </a:extLst>
          </p:cNvPr>
          <p:cNvSpPr txBox="1"/>
          <p:nvPr/>
        </p:nvSpPr>
        <p:spPr>
          <a:xfrm>
            <a:off x="1158240" y="685368"/>
            <a:ext cx="9875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Gill Sans MT" panose="020B0502020104020203" pitchFamily="34" charset="0"/>
              </a:rPr>
              <a:t>Resource Pack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45771B0-288D-4538-B9BA-7B8CFB7123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372" y="3864132"/>
            <a:ext cx="4296792" cy="303738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780D147-1E61-475A-A312-20525A4772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39985">
            <a:off x="604206" y="1866704"/>
            <a:ext cx="5598478" cy="34506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8EA1B5-45AE-4382-AAEA-D580B21FD6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1778">
            <a:off x="5373809" y="1872431"/>
            <a:ext cx="6681939" cy="255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256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E860AD-6B63-4B85-B1F9-BBF8A5B384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" t="12102" r="356"/>
          <a:stretch/>
        </p:blipFill>
        <p:spPr>
          <a:xfrm>
            <a:off x="0" y="-102351"/>
            <a:ext cx="12192000" cy="18050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780F8A-FE83-4CE3-A110-D01D891B1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022" y="5800725"/>
            <a:ext cx="11547259" cy="11285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493963C-B7C3-4C95-97B4-58F506BEBFE3}"/>
              </a:ext>
            </a:extLst>
          </p:cNvPr>
          <p:cNvSpPr txBox="1"/>
          <p:nvPr/>
        </p:nvSpPr>
        <p:spPr>
          <a:xfrm>
            <a:off x="757071" y="2490381"/>
            <a:ext cx="63983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000" dirty="0">
                <a:latin typeface="Gill Sans MT" panose="020B0502020104020203" pitchFamily="34" charset="0"/>
              </a:rPr>
              <a:t>Collate images, videos, etc. of creative work into a PowerPoint for ease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000" dirty="0">
                <a:latin typeface="Gill Sans MT" panose="020B0502020104020203" pitchFamily="34" charset="0"/>
              </a:rPr>
              <a:t>Social Action Awards in November 2022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000" dirty="0">
                <a:latin typeface="Gill Sans MT" panose="020B0502020104020203" pitchFamily="34" charset="0"/>
              </a:rPr>
              <a:t>End of Academic Year celebration in 2023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GB" sz="2000" dirty="0">
              <a:latin typeface="Gill Sans MT" panose="020B05020201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46FFE3-9981-4828-B4E7-6E5BABE79F45}"/>
              </a:ext>
            </a:extLst>
          </p:cNvPr>
          <p:cNvSpPr txBox="1"/>
          <p:nvPr/>
        </p:nvSpPr>
        <p:spPr>
          <a:xfrm>
            <a:off x="1158240" y="685368"/>
            <a:ext cx="9875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Gill Sans MT" panose="020B0502020104020203" pitchFamily="34" charset="0"/>
              </a:rPr>
              <a:t>Feedback and Celebrations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72FCF3-12A6-449A-B516-0E4A185E53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436" y="2588232"/>
            <a:ext cx="3212494" cy="321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982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E0A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81CDF52-E1AE-4227-8619-77FA9BB207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37" t="15405" r="7888" b="28543"/>
          <a:stretch/>
        </p:blipFill>
        <p:spPr>
          <a:xfrm>
            <a:off x="357008" y="4138421"/>
            <a:ext cx="2549797" cy="25380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19F2B1-B0E9-48DB-96DD-B887A81B062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7" t="14498" r="57113" b="16154"/>
          <a:stretch/>
        </p:blipFill>
        <p:spPr>
          <a:xfrm>
            <a:off x="8453977" y="3316647"/>
            <a:ext cx="3417903" cy="33907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FA244E-38DA-4984-9E4F-C6BE88404E8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588" t="61504" r="21023"/>
          <a:stretch/>
        </p:blipFill>
        <p:spPr>
          <a:xfrm>
            <a:off x="9177933" y="150581"/>
            <a:ext cx="2693947" cy="9572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FF8338B-FFFF-42D8-9A1D-DFEFFBD3E033}"/>
              </a:ext>
            </a:extLst>
          </p:cNvPr>
          <p:cNvSpPr txBox="1"/>
          <p:nvPr/>
        </p:nvSpPr>
        <p:spPr>
          <a:xfrm>
            <a:off x="1631906" y="1657750"/>
            <a:ext cx="81988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Gill Sans MT" panose="020B0502020104020203" pitchFamily="34" charset="0"/>
              </a:rPr>
              <a:t>caritaswestminster@rcdow.org.uk</a:t>
            </a:r>
          </a:p>
          <a:p>
            <a:pPr algn="ctr"/>
            <a:r>
              <a:rPr lang="en-GB" sz="4400" dirty="0">
                <a:solidFill>
                  <a:schemeClr val="bg1"/>
                </a:solidFill>
                <a:latin typeface="Gill Sans MT" panose="020B0502020104020203" pitchFamily="34" charset="0"/>
              </a:rPr>
              <a:t>francesmoore@rcdow.org.uk</a:t>
            </a:r>
            <a:endParaRPr lang="en-GB" sz="40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433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228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Gill Sans MT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Moore</dc:creator>
  <cp:lastModifiedBy>Louise Cook</cp:lastModifiedBy>
  <cp:revision>35</cp:revision>
  <dcterms:created xsi:type="dcterms:W3CDTF">2022-01-20T10:24:54Z</dcterms:created>
  <dcterms:modified xsi:type="dcterms:W3CDTF">2022-07-07T09:27:40Z</dcterms:modified>
</cp:coreProperties>
</file>