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1" r:id="rId2"/>
    <p:sldId id="285" r:id="rId3"/>
    <p:sldId id="305" r:id="rId4"/>
    <p:sldId id="259" r:id="rId5"/>
    <p:sldId id="260" r:id="rId6"/>
    <p:sldId id="289" r:id="rId7"/>
    <p:sldId id="290" r:id="rId8"/>
    <p:sldId id="291" r:id="rId9"/>
    <p:sldId id="304" r:id="rId10"/>
    <p:sldId id="292" r:id="rId11"/>
    <p:sldId id="287" r:id="rId12"/>
    <p:sldId id="306" r:id="rId13"/>
    <p:sldId id="288" r:id="rId14"/>
    <p:sldId id="302" r:id="rId15"/>
    <p:sldId id="28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40F0F"/>
    <a:srgbClr val="BF1E2E"/>
    <a:srgbClr val="F26758"/>
    <a:srgbClr val="EE2E2C"/>
    <a:srgbClr val="CF2631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79" autoAdjust="0"/>
    <p:restoredTop sz="88792" autoAdjust="0"/>
  </p:normalViewPr>
  <p:slideViewPr>
    <p:cSldViewPr snapToGrid="0">
      <p:cViewPr varScale="1">
        <p:scale>
          <a:sx n="64" d="100"/>
          <a:sy n="64" d="100"/>
        </p:scale>
        <p:origin x="9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0B093F-ECDC-4E3E-A186-09FCC30519EA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1BF499-1F9F-40B2-AD2A-A9082E6452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1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BF499-1F9F-40B2-AD2A-A9082E6452C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23902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BF499-1F9F-40B2-AD2A-A9082E6452C8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10035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BF499-1F9F-40B2-AD2A-A9082E6452C8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88527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BF499-1F9F-40B2-AD2A-A9082E6452C8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62443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BF499-1F9F-40B2-AD2A-A9082E6452C8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57256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BF499-1F9F-40B2-AD2A-A9082E6452C8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74563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BF499-1F9F-40B2-AD2A-A9082E6452C8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45343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Talk partners for 3 minutes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Gather responses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BF499-1F9F-40B2-AD2A-A9082E6452C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31202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Talk partners for 3 minutes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Gather responses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BF499-1F9F-40B2-AD2A-A9082E6452C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51230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F3DAD-228E-4D68-96A2-63854EFCD76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90469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F3DAD-228E-4D68-96A2-63854EFCD76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59309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BF499-1F9F-40B2-AD2A-A9082E6452C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91520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BF499-1F9F-40B2-AD2A-A9082E6452C8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22164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BF499-1F9F-40B2-AD2A-A9082E6452C8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04940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BF499-1F9F-40B2-AD2A-A9082E6452C8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5039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0071E-C123-454F-B899-7A9A6AFD39BD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17F67-EC27-4834-B694-F9D97B440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6636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0071E-C123-454F-B899-7A9A6AFD39BD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17F67-EC27-4834-B694-F9D97B440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7335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0071E-C123-454F-B899-7A9A6AFD39BD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17F67-EC27-4834-B694-F9D97B440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7927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0071E-C123-454F-B899-7A9A6AFD39BD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17F67-EC27-4834-B694-F9D97B440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8832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0071E-C123-454F-B899-7A9A6AFD39BD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17F67-EC27-4834-B694-F9D97B440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816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0071E-C123-454F-B899-7A9A6AFD39BD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17F67-EC27-4834-B694-F9D97B440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9770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0071E-C123-454F-B899-7A9A6AFD39BD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17F67-EC27-4834-B694-F9D97B440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6297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0071E-C123-454F-B899-7A9A6AFD39BD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17F67-EC27-4834-B694-F9D97B440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9291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0071E-C123-454F-B899-7A9A6AFD39BD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17F67-EC27-4834-B694-F9D97B440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0236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0071E-C123-454F-B899-7A9A6AFD39BD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17F67-EC27-4834-B694-F9D97B440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1633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0071E-C123-454F-B899-7A9A6AFD39BD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17F67-EC27-4834-B694-F9D97B440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5570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0071E-C123-454F-B899-7A9A6AFD39BD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017F67-EC27-4834-B694-F9D97B440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8340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6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20.png"/><Relationship Id="rId3" Type="http://schemas.openxmlformats.org/officeDocument/2006/relationships/image" Target="../media/image5.png"/><Relationship Id="rId7" Type="http://schemas.openxmlformats.org/officeDocument/2006/relationships/image" Target="../media/image17.png"/><Relationship Id="rId12" Type="http://schemas.microsoft.com/office/2007/relationships/hdphoto" Target="../media/hdphoto4.wdp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6" Type="http://schemas.microsoft.com/office/2007/relationships/hdphoto" Target="../media/hdphoto6.wdp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5" Type="http://schemas.openxmlformats.org/officeDocument/2006/relationships/image" Target="../media/image21.png"/><Relationship Id="rId10" Type="http://schemas.microsoft.com/office/2007/relationships/hdphoto" Target="../media/hdphoto3.wdp"/><Relationship Id="rId4" Type="http://schemas.openxmlformats.org/officeDocument/2006/relationships/image" Target="../media/image6.png"/><Relationship Id="rId9" Type="http://schemas.openxmlformats.org/officeDocument/2006/relationships/image" Target="../media/image18.png"/><Relationship Id="rId14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fotoKV-iC-k" TargetMode="External"/><Relationship Id="rId5" Type="http://schemas.openxmlformats.org/officeDocument/2006/relationships/image" Target="../media/image25.jpe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3788" r="3378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17588" t="61504" r="21023"/>
          <a:stretch/>
        </p:blipFill>
        <p:spPr>
          <a:xfrm>
            <a:off x="736166" y="4968986"/>
            <a:ext cx="3739487" cy="13287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69409" y="955342"/>
            <a:ext cx="947154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solidFill>
                  <a:schemeClr val="bg1"/>
                </a:solidFill>
                <a:latin typeface="Gill Sans MT" panose="020B0502020104020203" pitchFamily="34" charset="0"/>
              </a:rPr>
              <a:t>Care of Creation </a:t>
            </a:r>
          </a:p>
          <a:p>
            <a:pPr algn="ctr"/>
            <a:r>
              <a:rPr lang="en-GB" sz="4800" dirty="0">
                <a:solidFill>
                  <a:schemeClr val="bg1"/>
                </a:solidFill>
                <a:latin typeface="Gill Sans MT" panose="020B0502020104020203" pitchFamily="34" charset="0"/>
              </a:rPr>
              <a:t>KS1</a:t>
            </a:r>
            <a:endParaRPr lang="en-GB" sz="80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8198540-B70A-4061-829B-9E02E41996B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04" t="11588" r="10359" b="19841"/>
          <a:stretch/>
        </p:blipFill>
        <p:spPr>
          <a:xfrm>
            <a:off x="8686800" y="3705331"/>
            <a:ext cx="2328400" cy="25273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8C8D88D-59A0-473E-BC3F-B6005CA9F12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96" y="52012"/>
            <a:ext cx="2164084" cy="2161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6502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08" t="12102" r="356"/>
          <a:stretch/>
        </p:blipFill>
        <p:spPr>
          <a:xfrm>
            <a:off x="0" y="-2338"/>
            <a:ext cx="12192000" cy="18050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022" y="5700713"/>
            <a:ext cx="11547259" cy="11285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33EA5D-4E52-4AF0-9D83-5DFC7AA8E237}"/>
              </a:ext>
            </a:extLst>
          </p:cNvPr>
          <p:cNvSpPr txBox="1"/>
          <p:nvPr/>
        </p:nvSpPr>
        <p:spPr>
          <a:xfrm>
            <a:off x="1158240" y="785381"/>
            <a:ext cx="9875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Gill Sans MT" panose="020B0502020104020203" pitchFamily="34" charset="0"/>
              </a:rPr>
              <a:t>Care of Creation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9ADDA64-04ED-4F50-B08A-203B100BBDBD}"/>
              </a:ext>
            </a:extLst>
          </p:cNvPr>
          <p:cNvSpPr/>
          <p:nvPr/>
        </p:nvSpPr>
        <p:spPr>
          <a:xfrm>
            <a:off x="3637719" y="2459504"/>
            <a:ext cx="775705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latin typeface="Gill Sans MT" panose="020B0502020104020203" pitchFamily="34" charset="0"/>
              </a:rPr>
              <a:t>Our world is a wonderful place.</a:t>
            </a:r>
          </a:p>
          <a:p>
            <a:pPr algn="ctr"/>
            <a:r>
              <a:rPr lang="en-GB" sz="3600" b="1" dirty="0">
                <a:solidFill>
                  <a:srgbClr val="C00000"/>
                </a:solidFill>
                <a:latin typeface="Gill Sans MT" panose="020B0502020104020203" pitchFamily="34" charset="0"/>
              </a:rPr>
              <a:t>What do you love about our world?</a:t>
            </a:r>
          </a:p>
          <a:p>
            <a:pPr algn="ctr"/>
            <a:r>
              <a:rPr lang="en-GB" sz="3600" b="1" dirty="0">
                <a:solidFill>
                  <a:srgbClr val="C00000"/>
                </a:solidFill>
                <a:latin typeface="Gill Sans MT" panose="020B0502020104020203" pitchFamily="34" charset="0"/>
              </a:rPr>
              <a:t>What do you love about the environment?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864605C-E441-44CC-B1C0-4A0CF7635AF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5" t="11984" r="56616" b="18181"/>
          <a:stretch/>
        </p:blipFill>
        <p:spPr>
          <a:xfrm>
            <a:off x="621527" y="2124648"/>
            <a:ext cx="2778211" cy="2930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560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08" t="12102" r="356"/>
          <a:stretch/>
        </p:blipFill>
        <p:spPr>
          <a:xfrm>
            <a:off x="0" y="-2338"/>
            <a:ext cx="12192000" cy="18050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022" y="5700713"/>
            <a:ext cx="11547259" cy="11285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33EA5D-4E52-4AF0-9D83-5DFC7AA8E237}"/>
              </a:ext>
            </a:extLst>
          </p:cNvPr>
          <p:cNvSpPr txBox="1"/>
          <p:nvPr/>
        </p:nvSpPr>
        <p:spPr>
          <a:xfrm>
            <a:off x="1158240" y="785381"/>
            <a:ext cx="9875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Gill Sans MT" panose="020B0502020104020203" pitchFamily="34" charset="0"/>
              </a:rPr>
              <a:t>Care of Creation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9ADDA64-04ED-4F50-B08A-203B100BBDBD}"/>
              </a:ext>
            </a:extLst>
          </p:cNvPr>
          <p:cNvSpPr/>
          <p:nvPr/>
        </p:nvSpPr>
        <p:spPr>
          <a:xfrm>
            <a:off x="1080051" y="2459504"/>
            <a:ext cx="678180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dirty="0">
                <a:latin typeface="Gill Sans MT" panose="020B0502020104020203" pitchFamily="34" charset="0"/>
              </a:rPr>
              <a:t>God made the </a:t>
            </a:r>
            <a:r>
              <a:rPr lang="en-GB" sz="4000" b="1" dirty="0">
                <a:latin typeface="Gill Sans MT" panose="020B0502020104020203" pitchFamily="34" charset="0"/>
              </a:rPr>
              <a:t>world</a:t>
            </a:r>
            <a:r>
              <a:rPr lang="en-GB" sz="4000" dirty="0">
                <a:latin typeface="Gill Sans MT" panose="020B0502020104020203" pitchFamily="34" charset="0"/>
              </a:rPr>
              <a:t> for us.</a:t>
            </a:r>
          </a:p>
          <a:p>
            <a:pPr algn="ctr"/>
            <a:r>
              <a:rPr lang="en-GB" sz="4000" dirty="0">
                <a:latin typeface="Gill Sans MT" panose="020B0502020104020203" pitchFamily="34" charset="0"/>
              </a:rPr>
              <a:t>The world is everyone’s </a:t>
            </a:r>
            <a:r>
              <a:rPr lang="en-GB" sz="4000" b="1" dirty="0">
                <a:latin typeface="Gill Sans MT" panose="020B0502020104020203" pitchFamily="34" charset="0"/>
              </a:rPr>
              <a:t>home</a:t>
            </a:r>
            <a:r>
              <a:rPr lang="en-GB" sz="4000" dirty="0">
                <a:latin typeface="Gill Sans MT" panose="020B0502020104020203" pitchFamily="34" charset="0"/>
              </a:rPr>
              <a:t>.</a:t>
            </a:r>
          </a:p>
          <a:p>
            <a:pPr algn="ctr"/>
            <a:r>
              <a:rPr lang="en-GB" sz="4000" dirty="0">
                <a:latin typeface="Gill Sans MT" panose="020B0502020104020203" pitchFamily="34" charset="0"/>
              </a:rPr>
              <a:t>We need to look after it.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252D73-243A-4B64-9441-CCACC183B82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194" y="1802675"/>
            <a:ext cx="3578087" cy="357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2435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08" t="12102" r="356"/>
          <a:stretch/>
        </p:blipFill>
        <p:spPr>
          <a:xfrm>
            <a:off x="0" y="-2338"/>
            <a:ext cx="12192000" cy="18050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022" y="5700713"/>
            <a:ext cx="11547259" cy="11285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33EA5D-4E52-4AF0-9D83-5DFC7AA8E237}"/>
              </a:ext>
            </a:extLst>
          </p:cNvPr>
          <p:cNvSpPr txBox="1"/>
          <p:nvPr/>
        </p:nvSpPr>
        <p:spPr>
          <a:xfrm>
            <a:off x="1158240" y="785381"/>
            <a:ext cx="9875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Gill Sans MT" panose="020B0502020104020203" pitchFamily="34" charset="0"/>
              </a:rPr>
              <a:t>Care of Creation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9ADDA64-04ED-4F50-B08A-203B100BBDBD}"/>
              </a:ext>
            </a:extLst>
          </p:cNvPr>
          <p:cNvSpPr/>
          <p:nvPr/>
        </p:nvSpPr>
        <p:spPr>
          <a:xfrm>
            <a:off x="4837043" y="2459504"/>
            <a:ext cx="678180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dirty="0">
                <a:latin typeface="Gill Sans MT" panose="020B0502020104020203" pitchFamily="34" charset="0"/>
              </a:rPr>
              <a:t>Being a </a:t>
            </a:r>
            <a:r>
              <a:rPr lang="en-GB" sz="4000" b="1" dirty="0">
                <a:latin typeface="Gill Sans MT" panose="020B0502020104020203" pitchFamily="34" charset="0"/>
              </a:rPr>
              <a:t>steward</a:t>
            </a:r>
            <a:r>
              <a:rPr lang="en-GB" sz="4000" dirty="0">
                <a:latin typeface="Gill Sans MT" panose="020B0502020104020203" pitchFamily="34" charset="0"/>
              </a:rPr>
              <a:t> </a:t>
            </a:r>
            <a:r>
              <a:rPr lang="en-GB" sz="4000" b="1" dirty="0">
                <a:latin typeface="Gill Sans MT" panose="020B0502020104020203" pitchFamily="34" charset="0"/>
              </a:rPr>
              <a:t>of creation</a:t>
            </a:r>
            <a:r>
              <a:rPr lang="en-GB" sz="4000" dirty="0">
                <a:latin typeface="Gill Sans MT" panose="020B0502020104020203" pitchFamily="34" charset="0"/>
              </a:rPr>
              <a:t> means being someone who cares for the world.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1E25EE0-5DC8-4E05-AC9C-A0A7645B2A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2" t="8986" r="48478" b="7535"/>
          <a:stretch/>
        </p:blipFill>
        <p:spPr>
          <a:xfrm>
            <a:off x="749961" y="2160445"/>
            <a:ext cx="3233569" cy="3182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2326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08" t="12102" r="356"/>
          <a:stretch/>
        </p:blipFill>
        <p:spPr>
          <a:xfrm>
            <a:off x="0" y="-2338"/>
            <a:ext cx="12192000" cy="18050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022" y="5700713"/>
            <a:ext cx="11547259" cy="11285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33EA5D-4E52-4AF0-9D83-5DFC7AA8E237}"/>
              </a:ext>
            </a:extLst>
          </p:cNvPr>
          <p:cNvSpPr txBox="1"/>
          <p:nvPr/>
        </p:nvSpPr>
        <p:spPr>
          <a:xfrm>
            <a:off x="1158240" y="785381"/>
            <a:ext cx="9875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Gill Sans MT" panose="020B0502020104020203" pitchFamily="34" charset="0"/>
              </a:rPr>
              <a:t>Care of Creation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9ADDA64-04ED-4F50-B08A-203B100BBDBD}"/>
              </a:ext>
            </a:extLst>
          </p:cNvPr>
          <p:cNvSpPr/>
          <p:nvPr/>
        </p:nvSpPr>
        <p:spPr>
          <a:xfrm>
            <a:off x="4547913" y="2480111"/>
            <a:ext cx="678180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rgbClr val="C00000"/>
                </a:solidFill>
                <a:latin typeface="Gill Sans MT" panose="020B0502020104020203" pitchFamily="34" charset="0"/>
              </a:rPr>
              <a:t>What can we do to look after our world?</a:t>
            </a:r>
          </a:p>
          <a:p>
            <a:pPr algn="ctr"/>
            <a:r>
              <a:rPr lang="en-GB" sz="3600" b="1" dirty="0">
                <a:solidFill>
                  <a:srgbClr val="C00000"/>
                </a:solidFill>
                <a:latin typeface="Gill Sans MT" panose="020B0502020104020203" pitchFamily="34" charset="0"/>
              </a:rPr>
              <a:t>What can we do to be good </a:t>
            </a:r>
            <a:r>
              <a:rPr lang="en-GB" sz="3600" b="1" dirty="0">
                <a:latin typeface="Gill Sans MT" panose="020B0502020104020203" pitchFamily="34" charset="0"/>
              </a:rPr>
              <a:t>stewards of creation</a:t>
            </a:r>
            <a:r>
              <a:rPr lang="en-GB" sz="3600" b="1" dirty="0">
                <a:solidFill>
                  <a:srgbClr val="C00000"/>
                </a:solidFill>
                <a:latin typeface="Gill Sans MT" panose="020B0502020104020203" pitchFamily="34" charset="0"/>
              </a:rPr>
              <a:t>?</a:t>
            </a:r>
            <a:endParaRPr lang="en-GB" sz="4000" b="1" dirty="0">
              <a:solidFill>
                <a:srgbClr val="C00000"/>
              </a:solidFill>
              <a:latin typeface="Gill Sans MT" panose="020B0502020104020203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8ACDC4C-9093-49DC-AA1A-654198A6F15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9" t="11111" r="57232" b="19207"/>
          <a:stretch/>
        </p:blipFill>
        <p:spPr>
          <a:xfrm>
            <a:off x="1272468" y="2097800"/>
            <a:ext cx="2712229" cy="2925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7937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08" t="12102" r="356"/>
          <a:stretch/>
        </p:blipFill>
        <p:spPr>
          <a:xfrm>
            <a:off x="0" y="-2338"/>
            <a:ext cx="12192000" cy="18050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022" y="5700713"/>
            <a:ext cx="11547259" cy="11285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33EA5D-4E52-4AF0-9D83-5DFC7AA8E237}"/>
              </a:ext>
            </a:extLst>
          </p:cNvPr>
          <p:cNvSpPr txBox="1"/>
          <p:nvPr/>
        </p:nvSpPr>
        <p:spPr>
          <a:xfrm>
            <a:off x="1158240" y="785381"/>
            <a:ext cx="9875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Gill Sans MT" panose="020B0502020104020203" pitchFamily="34" charset="0"/>
              </a:rPr>
              <a:t>Main Activity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132311-80FE-4C53-A970-0137CC9376CF}"/>
              </a:ext>
            </a:extLst>
          </p:cNvPr>
          <p:cNvSpPr txBox="1"/>
          <p:nvPr/>
        </p:nvSpPr>
        <p:spPr>
          <a:xfrm>
            <a:off x="2782958" y="2000753"/>
            <a:ext cx="928314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Gill Sans MT" panose="020B0502020104020203" pitchFamily="34" charset="0"/>
              </a:rPr>
              <a:t>Think about what you could do to care for God’s creation.</a:t>
            </a:r>
          </a:p>
          <a:p>
            <a:pPr algn="ctr"/>
            <a:r>
              <a:rPr lang="en-GB" sz="3200" dirty="0">
                <a:latin typeface="Gill Sans MT" panose="020B0502020104020203" pitchFamily="34" charset="0"/>
              </a:rPr>
              <a:t>How could you leave a good </a:t>
            </a:r>
            <a:r>
              <a:rPr lang="en-GB" sz="3200" b="1" dirty="0">
                <a:latin typeface="Gill Sans MT" panose="020B0502020104020203" pitchFamily="34" charset="0"/>
              </a:rPr>
              <a:t>footprint</a:t>
            </a:r>
            <a:r>
              <a:rPr lang="en-GB" sz="3200" dirty="0">
                <a:latin typeface="Gill Sans MT" panose="020B0502020104020203" pitchFamily="34" charset="0"/>
              </a:rPr>
              <a:t> on the Earth?</a:t>
            </a:r>
          </a:p>
          <a:p>
            <a:pPr algn="ctr"/>
            <a:r>
              <a:rPr lang="en-GB" sz="3200" b="1" dirty="0">
                <a:solidFill>
                  <a:srgbClr val="CF2631"/>
                </a:solidFill>
                <a:latin typeface="Gill Sans MT" panose="020B0502020104020203" pitchFamily="34" charset="0"/>
              </a:rPr>
              <a:t>Draw a picture of your promise and complete:</a:t>
            </a:r>
          </a:p>
          <a:p>
            <a:pPr algn="ctr"/>
            <a:r>
              <a:rPr lang="en-GB" sz="3200" b="1" dirty="0">
                <a:latin typeface="Gill Sans MT" panose="020B0502020104020203" pitchFamily="34" charset="0"/>
              </a:rPr>
              <a:t>To care for creation I will…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BAD5C3-ED02-452E-9662-0C61ADD3EC3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38" r="5498"/>
          <a:stretch/>
        </p:blipFill>
        <p:spPr>
          <a:xfrm>
            <a:off x="820309" y="1653364"/>
            <a:ext cx="1781223" cy="3849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9887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08" t="12102" r="356"/>
          <a:stretch/>
        </p:blipFill>
        <p:spPr>
          <a:xfrm>
            <a:off x="0" y="-2338"/>
            <a:ext cx="12192000" cy="18050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022" y="5700713"/>
            <a:ext cx="11547259" cy="11285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33EA5D-4E52-4AF0-9D83-5DFC7AA8E237}"/>
              </a:ext>
            </a:extLst>
          </p:cNvPr>
          <p:cNvSpPr txBox="1"/>
          <p:nvPr/>
        </p:nvSpPr>
        <p:spPr>
          <a:xfrm>
            <a:off x="1158240" y="785381"/>
            <a:ext cx="9875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Gill Sans MT" panose="020B0502020104020203" pitchFamily="34" charset="0"/>
              </a:rPr>
              <a:t>Plenary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230AF35-3E9A-48B6-88E0-14519657567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8" t="7703" r="53126" b="17083"/>
          <a:stretch/>
        </p:blipFill>
        <p:spPr>
          <a:xfrm>
            <a:off x="8622778" y="1960340"/>
            <a:ext cx="2863526" cy="326141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83CB656-37ED-4C6A-B432-AFBFC7CC7FAC}"/>
              </a:ext>
            </a:extLst>
          </p:cNvPr>
          <p:cNvSpPr/>
          <p:nvPr/>
        </p:nvSpPr>
        <p:spPr>
          <a:xfrm>
            <a:off x="705696" y="2067551"/>
            <a:ext cx="759813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do you love about our world?</a:t>
            </a:r>
          </a:p>
          <a:p>
            <a:pPr algn="ctr"/>
            <a:r>
              <a:rPr lang="en-GB" sz="3200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Think about your family, animals, plants, etc.</a:t>
            </a:r>
            <a:br>
              <a:rPr lang="en-GB" sz="3200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3200" b="1" dirty="0">
                <a:solidFill>
                  <a:srgbClr val="C00000"/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Write a prayer thanking God for it.</a:t>
            </a:r>
          </a:p>
          <a:p>
            <a:pPr algn="ctr"/>
            <a:r>
              <a:rPr lang="en-GB" sz="3200" b="1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Dear God,</a:t>
            </a:r>
          </a:p>
          <a:p>
            <a:pPr algn="ctr"/>
            <a:r>
              <a:rPr lang="en-GB" sz="3200" b="1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Thank you for…</a:t>
            </a:r>
          </a:p>
          <a:p>
            <a:pPr algn="ctr"/>
            <a:r>
              <a:rPr lang="en-GB" sz="3200" b="1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Amen</a:t>
            </a:r>
          </a:p>
        </p:txBody>
      </p:sp>
    </p:spTree>
    <p:extLst>
      <p:ext uri="{BB962C8B-B14F-4D97-AF65-F5344CB8AC3E}">
        <p14:creationId xmlns:p14="http://schemas.microsoft.com/office/powerpoint/2010/main" val="1169834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08" t="12102" r="356"/>
          <a:stretch/>
        </p:blipFill>
        <p:spPr>
          <a:xfrm>
            <a:off x="0" y="-2338"/>
            <a:ext cx="12192000" cy="18050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022" y="5700713"/>
            <a:ext cx="11547259" cy="11285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33EA5D-4E52-4AF0-9D83-5DFC7AA8E237}"/>
              </a:ext>
            </a:extLst>
          </p:cNvPr>
          <p:cNvSpPr txBox="1"/>
          <p:nvPr/>
        </p:nvSpPr>
        <p:spPr>
          <a:xfrm>
            <a:off x="1158240" y="785381"/>
            <a:ext cx="9875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Gill Sans MT" panose="020B0502020104020203" pitchFamily="34" charset="0"/>
              </a:rPr>
              <a:t>Starter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D78BF42-5B61-452E-9B8A-3C37B1257554}"/>
              </a:ext>
            </a:extLst>
          </p:cNvPr>
          <p:cNvSpPr txBox="1"/>
          <p:nvPr/>
        </p:nvSpPr>
        <p:spPr>
          <a:xfrm>
            <a:off x="496062" y="2342541"/>
            <a:ext cx="75537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Gill Sans MT" panose="020B0502020104020203" pitchFamily="34" charset="0"/>
              </a:rPr>
              <a:t>Talk Partners:</a:t>
            </a:r>
          </a:p>
          <a:p>
            <a:pPr algn="ctr"/>
            <a:r>
              <a:rPr lang="en-GB" sz="4000" b="1" dirty="0">
                <a:solidFill>
                  <a:srgbClr val="C00000"/>
                </a:solidFill>
                <a:latin typeface="Gill Sans MT" panose="020B0502020104020203" pitchFamily="34" charset="0"/>
              </a:rPr>
              <a:t>How did you get to school today?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B156F1-DFAB-41FB-900A-C518D74C70C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9" t="6087" r="27930" b="49340"/>
          <a:stretch/>
        </p:blipFill>
        <p:spPr>
          <a:xfrm>
            <a:off x="7866962" y="1802675"/>
            <a:ext cx="3860319" cy="372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228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08" t="12102" r="356"/>
          <a:stretch/>
        </p:blipFill>
        <p:spPr>
          <a:xfrm>
            <a:off x="0" y="-2338"/>
            <a:ext cx="12192000" cy="18050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022" y="5700713"/>
            <a:ext cx="11547259" cy="11285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33EA5D-4E52-4AF0-9D83-5DFC7AA8E237}"/>
              </a:ext>
            </a:extLst>
          </p:cNvPr>
          <p:cNvSpPr txBox="1"/>
          <p:nvPr/>
        </p:nvSpPr>
        <p:spPr>
          <a:xfrm>
            <a:off x="1158240" y="785381"/>
            <a:ext cx="9875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Gill Sans MT" panose="020B0502020104020203" pitchFamily="34" charset="0"/>
              </a:rPr>
              <a:t>Starter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D78BF42-5B61-452E-9B8A-3C37B1257554}"/>
              </a:ext>
            </a:extLst>
          </p:cNvPr>
          <p:cNvSpPr txBox="1"/>
          <p:nvPr/>
        </p:nvSpPr>
        <p:spPr>
          <a:xfrm>
            <a:off x="4459356" y="2551837"/>
            <a:ext cx="708902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C00000"/>
                </a:solidFill>
                <a:latin typeface="Gill Sans MT" panose="020B0502020104020203" pitchFamily="34" charset="0"/>
              </a:rPr>
              <a:t>What ways of getting to school are the best for the environment?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55A43D7-CE09-4C7E-8BD5-AFA0D72EEEA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2" t="8986" r="48478" b="7535"/>
          <a:stretch/>
        </p:blipFill>
        <p:spPr>
          <a:xfrm>
            <a:off x="749961" y="2160445"/>
            <a:ext cx="3233569" cy="3182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9201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08" t="12102" r="356"/>
          <a:stretch/>
        </p:blipFill>
        <p:spPr>
          <a:xfrm>
            <a:off x="0" y="0"/>
            <a:ext cx="12176206" cy="18026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350" y="5723649"/>
            <a:ext cx="11547259" cy="11285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l="5672" r="4772"/>
          <a:stretch/>
        </p:blipFill>
        <p:spPr>
          <a:xfrm>
            <a:off x="-71883" y="0"/>
            <a:ext cx="1978926" cy="58734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/>
          <a:srcRect b="786"/>
          <a:stretch/>
        </p:blipFill>
        <p:spPr>
          <a:xfrm>
            <a:off x="8015344" y="-12200"/>
            <a:ext cx="2132554" cy="58919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/>
          <a:srcRect l="4141" t="929" r="4169" b="265"/>
          <a:stretch/>
        </p:blipFill>
        <p:spPr>
          <a:xfrm>
            <a:off x="3824518" y="0"/>
            <a:ext cx="2115403" cy="58734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8"/>
          <a:srcRect l="3113" t="862" r="3347"/>
          <a:stretch/>
        </p:blipFill>
        <p:spPr>
          <a:xfrm>
            <a:off x="1869115" y="0"/>
            <a:ext cx="2006221" cy="58734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9"/>
          <a:srcRect l="5495" r="6759"/>
          <a:stretch/>
        </p:blipFill>
        <p:spPr>
          <a:xfrm>
            <a:off x="10128788" y="0"/>
            <a:ext cx="2162633" cy="58845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0"/>
          <a:srcRect t="1149"/>
          <a:stretch/>
        </p:blipFill>
        <p:spPr>
          <a:xfrm>
            <a:off x="5899748" y="0"/>
            <a:ext cx="2153617" cy="587343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851852" y="5321614"/>
            <a:ext cx="439569" cy="55772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536715" y="5683014"/>
            <a:ext cx="681176" cy="19646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955841" y="5997419"/>
            <a:ext cx="80218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Catholic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Social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Teaching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42732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08" t="12102" r="356"/>
          <a:stretch/>
        </p:blipFill>
        <p:spPr>
          <a:xfrm>
            <a:off x="0" y="0"/>
            <a:ext cx="12176206" cy="18026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350" y="5723649"/>
            <a:ext cx="11547259" cy="11285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5672" r="4772"/>
          <a:stretch/>
        </p:blipFill>
        <p:spPr>
          <a:xfrm>
            <a:off x="-71883" y="0"/>
            <a:ext cx="1978926" cy="58734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b="786"/>
          <a:stretch/>
        </p:blipFill>
        <p:spPr>
          <a:xfrm>
            <a:off x="8015344" y="-9264"/>
            <a:ext cx="2132554" cy="58919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3113" t="862" r="3347"/>
          <a:stretch/>
        </p:blipFill>
        <p:spPr>
          <a:xfrm>
            <a:off x="1869115" y="0"/>
            <a:ext cx="2006221" cy="58734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5495" r="6759"/>
          <a:stretch/>
        </p:blipFill>
        <p:spPr>
          <a:xfrm>
            <a:off x="10128788" y="0"/>
            <a:ext cx="2162633" cy="58845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t="1149"/>
          <a:stretch/>
        </p:blipFill>
        <p:spPr>
          <a:xfrm>
            <a:off x="5899748" y="0"/>
            <a:ext cx="2153617" cy="587343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851852" y="5321614"/>
            <a:ext cx="439569" cy="55772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536715" y="5683014"/>
            <a:ext cx="681176" cy="19646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955841" y="5997419"/>
            <a:ext cx="80218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Catholic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Social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Teaching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824325" y="-10423"/>
            <a:ext cx="2115495" cy="5870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6416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08" t="12102" r="356"/>
          <a:stretch/>
        </p:blipFill>
        <p:spPr>
          <a:xfrm>
            <a:off x="0" y="-2338"/>
            <a:ext cx="12192000" cy="18050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022" y="5700713"/>
            <a:ext cx="11547259" cy="11285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33EA5D-4E52-4AF0-9D83-5DFC7AA8E237}"/>
              </a:ext>
            </a:extLst>
          </p:cNvPr>
          <p:cNvSpPr txBox="1"/>
          <p:nvPr/>
        </p:nvSpPr>
        <p:spPr>
          <a:xfrm>
            <a:off x="1158240" y="785381"/>
            <a:ext cx="9875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Gill Sans MT" panose="020B0502020104020203" pitchFamily="34" charset="0"/>
              </a:rPr>
              <a:t>Care of Creation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9ADDA64-04ED-4F50-B08A-203B100BBDBD}"/>
              </a:ext>
            </a:extLst>
          </p:cNvPr>
          <p:cNvSpPr/>
          <p:nvPr/>
        </p:nvSpPr>
        <p:spPr>
          <a:xfrm>
            <a:off x="571830" y="2746139"/>
            <a:ext cx="829103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latin typeface="Gill Sans MT" panose="020B0502020104020203" pitchFamily="34" charset="0"/>
              </a:rPr>
              <a:t>‘God put people in the Garden of Eden to take care of it.’ </a:t>
            </a:r>
          </a:p>
          <a:p>
            <a:pPr algn="ctr"/>
            <a:r>
              <a:rPr lang="en-GB" sz="2400" b="1" dirty="0">
                <a:solidFill>
                  <a:srgbClr val="C00000"/>
                </a:solidFill>
                <a:latin typeface="Gill Sans MT" panose="020B0502020104020203" pitchFamily="34" charset="0"/>
              </a:rPr>
              <a:t>Genesis 2:15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B530FD3-70C9-4B4D-8271-B7A1A95E708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8" t="7703" r="53126" b="17083"/>
          <a:stretch/>
        </p:blipFill>
        <p:spPr>
          <a:xfrm>
            <a:off x="8862862" y="1838709"/>
            <a:ext cx="2863526" cy="3261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602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08" t="12102" r="356"/>
          <a:stretch/>
        </p:blipFill>
        <p:spPr>
          <a:xfrm>
            <a:off x="0" y="-2338"/>
            <a:ext cx="12192000" cy="18050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022" y="5700713"/>
            <a:ext cx="11547259" cy="11285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33EA5D-4E52-4AF0-9D83-5DFC7AA8E237}"/>
              </a:ext>
            </a:extLst>
          </p:cNvPr>
          <p:cNvSpPr txBox="1"/>
          <p:nvPr/>
        </p:nvSpPr>
        <p:spPr>
          <a:xfrm>
            <a:off x="1158240" y="785381"/>
            <a:ext cx="9875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Gill Sans MT" panose="020B0502020104020203" pitchFamily="34" charset="0"/>
              </a:rPr>
              <a:t>Care of Creation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9ADDA64-04ED-4F50-B08A-203B100BBDBD}"/>
              </a:ext>
            </a:extLst>
          </p:cNvPr>
          <p:cNvSpPr/>
          <p:nvPr/>
        </p:nvSpPr>
        <p:spPr>
          <a:xfrm>
            <a:off x="4104859" y="2515081"/>
            <a:ext cx="775705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latin typeface="Gill Sans MT" panose="020B0502020104020203" pitchFamily="34" charset="0"/>
              </a:rPr>
              <a:t>‘Creation is a gift that God has given us, so we must care for it and use it for the benefit of all.’</a:t>
            </a:r>
          </a:p>
          <a:p>
            <a:pPr algn="ctr"/>
            <a:r>
              <a:rPr lang="en-GB" sz="2400" b="1" dirty="0">
                <a:solidFill>
                  <a:srgbClr val="C00000"/>
                </a:solidFill>
                <a:latin typeface="Gill Sans MT" panose="020B0502020104020203" pitchFamily="34" charset="0"/>
              </a:rPr>
              <a:t>Pope Francis, </a:t>
            </a:r>
            <a:r>
              <a:rPr lang="en-GB" sz="2400" b="1" i="1" dirty="0" err="1">
                <a:solidFill>
                  <a:srgbClr val="C00000"/>
                </a:solidFill>
                <a:latin typeface="Gill Sans MT" panose="020B0502020104020203" pitchFamily="34" charset="0"/>
              </a:rPr>
              <a:t>Laudato</a:t>
            </a:r>
            <a:r>
              <a:rPr lang="en-GB" sz="2400" b="1" i="1" dirty="0">
                <a:solidFill>
                  <a:srgbClr val="C00000"/>
                </a:solidFill>
                <a:latin typeface="Gill Sans MT" panose="020B0502020104020203" pitchFamily="34" charset="0"/>
              </a:rPr>
              <a:t> Si’ (paraphrased)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C2104E-AD8E-4669-A7C0-C9ADA140A39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1" t="11452" r="57609" b="6232"/>
          <a:stretch/>
        </p:blipFill>
        <p:spPr>
          <a:xfrm>
            <a:off x="889884" y="2065584"/>
            <a:ext cx="2678264" cy="321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6493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08" t="12102" r="356"/>
          <a:stretch/>
        </p:blipFill>
        <p:spPr>
          <a:xfrm>
            <a:off x="0" y="-2338"/>
            <a:ext cx="12192000" cy="18050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022" y="5700713"/>
            <a:ext cx="11547259" cy="11285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33EA5D-4E52-4AF0-9D83-5DFC7AA8E237}"/>
              </a:ext>
            </a:extLst>
          </p:cNvPr>
          <p:cNvSpPr txBox="1"/>
          <p:nvPr/>
        </p:nvSpPr>
        <p:spPr>
          <a:xfrm>
            <a:off x="1158240" y="785381"/>
            <a:ext cx="9875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Gill Sans MT" panose="020B0502020104020203" pitchFamily="34" charset="0"/>
              </a:rPr>
              <a:t>Care of Creation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9ADDA64-04ED-4F50-B08A-203B100BBDBD}"/>
              </a:ext>
            </a:extLst>
          </p:cNvPr>
          <p:cNvSpPr/>
          <p:nvPr/>
        </p:nvSpPr>
        <p:spPr>
          <a:xfrm>
            <a:off x="695737" y="2459504"/>
            <a:ext cx="775705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latin typeface="Gill Sans MT" panose="020B0502020104020203" pitchFamily="34" charset="0"/>
              </a:rPr>
              <a:t>‘What kind of world do we want to live in when we grow up?’</a:t>
            </a:r>
          </a:p>
          <a:p>
            <a:pPr algn="ctr"/>
            <a:r>
              <a:rPr lang="en-GB" sz="2400" b="1" dirty="0">
                <a:solidFill>
                  <a:srgbClr val="C00000"/>
                </a:solidFill>
                <a:latin typeface="Gill Sans MT" panose="020B0502020104020203" pitchFamily="34" charset="0"/>
              </a:rPr>
              <a:t>Pope Francis, </a:t>
            </a:r>
            <a:r>
              <a:rPr lang="en-GB" sz="2400" b="1" i="1" dirty="0" err="1">
                <a:solidFill>
                  <a:srgbClr val="C00000"/>
                </a:solidFill>
                <a:latin typeface="Gill Sans MT" panose="020B0502020104020203" pitchFamily="34" charset="0"/>
              </a:rPr>
              <a:t>Laudato</a:t>
            </a:r>
            <a:r>
              <a:rPr lang="en-GB" sz="2400" b="1" i="1" dirty="0">
                <a:solidFill>
                  <a:srgbClr val="C00000"/>
                </a:solidFill>
                <a:latin typeface="Gill Sans MT" panose="020B0502020104020203" pitchFamily="34" charset="0"/>
              </a:rPr>
              <a:t> Si’ (paraphrased)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C027D0A-D155-4FAF-894F-445C1536E28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1" t="11452" r="57609" b="6232"/>
          <a:stretch/>
        </p:blipFill>
        <p:spPr>
          <a:xfrm>
            <a:off x="9049017" y="1840906"/>
            <a:ext cx="2678264" cy="321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5794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108" t="12102" r="356"/>
          <a:stretch/>
        </p:blipFill>
        <p:spPr>
          <a:xfrm>
            <a:off x="0" y="-2338"/>
            <a:ext cx="12192000" cy="180501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33EA5D-4E52-4AF0-9D83-5DFC7AA8E237}"/>
              </a:ext>
            </a:extLst>
          </p:cNvPr>
          <p:cNvSpPr txBox="1"/>
          <p:nvPr/>
        </p:nvSpPr>
        <p:spPr>
          <a:xfrm>
            <a:off x="1158240" y="785381"/>
            <a:ext cx="9875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Gill Sans MT" panose="020B0502020104020203" pitchFamily="34" charset="0"/>
              </a:rPr>
              <a:t>Care of Creation</a:t>
            </a:r>
          </a:p>
        </p:txBody>
      </p:sp>
      <p:pic>
        <p:nvPicPr>
          <p:cNvPr id="7" name="Online Media 6" title="Discovery - The world is just AWESOME (Boom De Yada)">
            <a:hlinkClick r:id="" action="ppaction://media"/>
            <a:extLst>
              <a:ext uri="{FF2B5EF4-FFF2-40B4-BE49-F238E27FC236}">
                <a16:creationId xmlns:a16="http://schemas.microsoft.com/office/drawing/2014/main" id="{8CCD9FC6-E594-49C7-9C9D-95D1721DDFB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388172" y="1554822"/>
            <a:ext cx="9415655" cy="5296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2969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7684</TotalTime>
  <Words>323</Words>
  <Application>Microsoft Office PowerPoint</Application>
  <PresentationFormat>Widescreen</PresentationFormat>
  <Paragraphs>62</Paragraphs>
  <Slides>15</Slides>
  <Notes>15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Gill Sans MT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RCDOW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Verity Sykes</dc:creator>
  <cp:lastModifiedBy>Silvana Dallanegra</cp:lastModifiedBy>
  <cp:revision>153</cp:revision>
  <dcterms:created xsi:type="dcterms:W3CDTF">2018-05-21T15:55:21Z</dcterms:created>
  <dcterms:modified xsi:type="dcterms:W3CDTF">2024-02-19T15:44:32Z</dcterms:modified>
</cp:coreProperties>
</file>