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1" r:id="rId2"/>
    <p:sldId id="298" r:id="rId3"/>
    <p:sldId id="285" r:id="rId4"/>
    <p:sldId id="260" r:id="rId5"/>
    <p:sldId id="290" r:id="rId6"/>
    <p:sldId id="291" r:id="rId7"/>
    <p:sldId id="286" r:id="rId8"/>
    <p:sldId id="293" r:id="rId9"/>
    <p:sldId id="292" r:id="rId10"/>
    <p:sldId id="295" r:id="rId11"/>
    <p:sldId id="297" r:id="rId12"/>
    <p:sldId id="302" r:id="rId13"/>
    <p:sldId id="30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F0F"/>
    <a:srgbClr val="BF1E2E"/>
    <a:srgbClr val="F26758"/>
    <a:srgbClr val="EE2E2C"/>
    <a:srgbClr val="CF2631"/>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79" autoAdjust="0"/>
    <p:restoredTop sz="88792" autoAdjust="0"/>
  </p:normalViewPr>
  <p:slideViewPr>
    <p:cSldViewPr snapToGrid="0">
      <p:cViewPr varScale="1">
        <p:scale>
          <a:sx n="64" d="100"/>
          <a:sy n="64" d="100"/>
        </p:scale>
        <p:origin x="9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0B093F-ECDC-4E3E-A186-09FCC30519EA}" type="datetimeFigureOut">
              <a:rPr lang="en-GB" smtClean="0"/>
              <a:t>19/02/2024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1BF499-1F9F-40B2-AD2A-A9082E6452C8}" type="slidenum">
              <a:rPr lang="en-GB" smtClean="0"/>
              <a:t>‹#›</a:t>
            </a:fld>
            <a:endParaRPr lang="en-GB"/>
          </a:p>
        </p:txBody>
      </p:sp>
    </p:spTree>
    <p:extLst>
      <p:ext uri="{BB962C8B-B14F-4D97-AF65-F5344CB8AC3E}">
        <p14:creationId xmlns:p14="http://schemas.microsoft.com/office/powerpoint/2010/main" val="36031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E21BF499-1F9F-40B2-AD2A-A9082E6452C8}" type="slidenum">
              <a:rPr lang="en-GB" smtClean="0"/>
              <a:t>1</a:t>
            </a:fld>
            <a:endParaRPr lang="en-GB"/>
          </a:p>
        </p:txBody>
      </p:sp>
    </p:spTree>
    <p:extLst>
      <p:ext uri="{BB962C8B-B14F-4D97-AF65-F5344CB8AC3E}">
        <p14:creationId xmlns:p14="http://schemas.microsoft.com/office/powerpoint/2010/main" val="38323902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10</a:t>
            </a:fld>
            <a:endParaRPr lang="en-GB"/>
          </a:p>
        </p:txBody>
      </p:sp>
    </p:spTree>
    <p:extLst>
      <p:ext uri="{BB962C8B-B14F-4D97-AF65-F5344CB8AC3E}">
        <p14:creationId xmlns:p14="http://schemas.microsoft.com/office/powerpoint/2010/main" val="3144711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11</a:t>
            </a:fld>
            <a:endParaRPr lang="en-GB"/>
          </a:p>
        </p:txBody>
      </p:sp>
    </p:spTree>
    <p:extLst>
      <p:ext uri="{BB962C8B-B14F-4D97-AF65-F5344CB8AC3E}">
        <p14:creationId xmlns:p14="http://schemas.microsoft.com/office/powerpoint/2010/main" val="4158532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12</a:t>
            </a:fld>
            <a:endParaRPr lang="en-GB"/>
          </a:p>
        </p:txBody>
      </p:sp>
    </p:spTree>
    <p:extLst>
      <p:ext uri="{BB962C8B-B14F-4D97-AF65-F5344CB8AC3E}">
        <p14:creationId xmlns:p14="http://schemas.microsoft.com/office/powerpoint/2010/main" val="1807456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13</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2</a:t>
            </a:fld>
            <a:endParaRPr lang="en-GB"/>
          </a:p>
        </p:txBody>
      </p:sp>
    </p:spTree>
    <p:extLst>
      <p:ext uri="{BB962C8B-B14F-4D97-AF65-F5344CB8AC3E}">
        <p14:creationId xmlns:p14="http://schemas.microsoft.com/office/powerpoint/2010/main" val="2690073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Talk partners for 3 minutes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Gather responses</a:t>
            </a:r>
          </a:p>
        </p:txBody>
      </p:sp>
      <p:sp>
        <p:nvSpPr>
          <p:cNvPr id="4" name="Slide Number Placeholder 3"/>
          <p:cNvSpPr>
            <a:spLocks noGrp="1"/>
          </p:cNvSpPr>
          <p:nvPr>
            <p:ph type="sldNum" sz="quarter" idx="10"/>
          </p:nvPr>
        </p:nvSpPr>
        <p:spPr/>
        <p:txBody>
          <a:bodyPr/>
          <a:lstStyle/>
          <a:p>
            <a:fld id="{E21BF499-1F9F-40B2-AD2A-A9082E6452C8}" type="slidenum">
              <a:rPr lang="en-GB" smtClean="0"/>
              <a:t>3</a:t>
            </a:fld>
            <a:endParaRPr lang="en-GB"/>
          </a:p>
        </p:txBody>
      </p:sp>
    </p:spTree>
    <p:extLst>
      <p:ext uri="{BB962C8B-B14F-4D97-AF65-F5344CB8AC3E}">
        <p14:creationId xmlns:p14="http://schemas.microsoft.com/office/powerpoint/2010/main" val="216312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0A6EF9A-BC78-45FD-A3BF-B79BAF1D4E96}" type="slidenum">
              <a:rPr lang="en-GB" smtClean="0"/>
              <a:t>4</a:t>
            </a:fld>
            <a:endParaRPr lang="en-GB"/>
          </a:p>
        </p:txBody>
      </p:sp>
    </p:spTree>
    <p:extLst>
      <p:ext uri="{BB962C8B-B14F-4D97-AF65-F5344CB8AC3E}">
        <p14:creationId xmlns:p14="http://schemas.microsoft.com/office/powerpoint/2010/main" val="23485108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30A6EF9A-BC78-45FD-A3BF-B79BAF1D4E96}" type="slidenum">
              <a:rPr lang="en-GB" smtClean="0"/>
              <a:t>5</a:t>
            </a:fld>
            <a:endParaRPr lang="en-GB"/>
          </a:p>
        </p:txBody>
      </p:sp>
    </p:spTree>
    <p:extLst>
      <p:ext uri="{BB962C8B-B14F-4D97-AF65-F5344CB8AC3E}">
        <p14:creationId xmlns:p14="http://schemas.microsoft.com/office/powerpoint/2010/main" val="3964776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6</a:t>
            </a:fld>
            <a:endParaRPr lang="en-GB"/>
          </a:p>
        </p:txBody>
      </p:sp>
    </p:spTree>
    <p:extLst>
      <p:ext uri="{BB962C8B-B14F-4D97-AF65-F5344CB8AC3E}">
        <p14:creationId xmlns:p14="http://schemas.microsoft.com/office/powerpoint/2010/main" val="160039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7</a:t>
            </a:fld>
            <a:endParaRPr lang="en-GB"/>
          </a:p>
        </p:txBody>
      </p:sp>
    </p:spTree>
    <p:extLst>
      <p:ext uri="{BB962C8B-B14F-4D97-AF65-F5344CB8AC3E}">
        <p14:creationId xmlns:p14="http://schemas.microsoft.com/office/powerpoint/2010/main" val="15345343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8</a:t>
            </a:fld>
            <a:endParaRPr lang="en-GB"/>
          </a:p>
        </p:txBody>
      </p:sp>
    </p:spTree>
    <p:extLst>
      <p:ext uri="{BB962C8B-B14F-4D97-AF65-F5344CB8AC3E}">
        <p14:creationId xmlns:p14="http://schemas.microsoft.com/office/powerpoint/2010/main" val="1279934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21BF499-1F9F-40B2-AD2A-A9082E6452C8}" type="slidenum">
              <a:rPr lang="en-GB" smtClean="0"/>
              <a:t>9</a:t>
            </a:fld>
            <a:endParaRPr lang="en-GB"/>
          </a:p>
        </p:txBody>
      </p:sp>
    </p:spTree>
    <p:extLst>
      <p:ext uri="{BB962C8B-B14F-4D97-AF65-F5344CB8AC3E}">
        <p14:creationId xmlns:p14="http://schemas.microsoft.com/office/powerpoint/2010/main" val="326545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3096636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347335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15792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15883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210071E-C123-454F-B899-7A9A6AFD39BD}" type="datetimeFigureOut">
              <a:rPr lang="en-GB" smtClean="0"/>
              <a:t>19/02/2024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16981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94977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210071E-C123-454F-B899-7A9A6AFD39BD}" type="datetimeFigureOut">
              <a:rPr lang="en-GB" smtClean="0"/>
              <a:t>19/02/2024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16629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210071E-C123-454F-B899-7A9A6AFD39BD}" type="datetimeFigureOut">
              <a:rPr lang="en-GB" smtClean="0"/>
              <a:t>19/02/2024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06929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0071E-C123-454F-B899-7A9A6AFD39BD}" type="datetimeFigureOut">
              <a:rPr lang="en-GB" smtClean="0"/>
              <a:t>19/02/2024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790236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2761633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10071E-C123-454F-B899-7A9A6AFD39BD}" type="datetimeFigureOut">
              <a:rPr lang="en-GB" smtClean="0"/>
              <a:t>19/02/2024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017F67-EC27-4834-B694-F9D97B440781}" type="slidenum">
              <a:rPr lang="en-GB" smtClean="0"/>
              <a:t>‹#›</a:t>
            </a:fld>
            <a:endParaRPr lang="en-GB"/>
          </a:p>
        </p:txBody>
      </p:sp>
    </p:spTree>
    <p:extLst>
      <p:ext uri="{BB962C8B-B14F-4D97-AF65-F5344CB8AC3E}">
        <p14:creationId xmlns:p14="http://schemas.microsoft.com/office/powerpoint/2010/main" val="465570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10071E-C123-454F-B899-7A9A6AFD39BD}" type="datetimeFigureOut">
              <a:rPr lang="en-GB" smtClean="0"/>
              <a:t>19/02/2024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017F67-EC27-4834-B694-F9D97B440781}" type="slidenum">
              <a:rPr lang="en-GB" smtClean="0"/>
              <a:t>‹#›</a:t>
            </a:fld>
            <a:endParaRPr lang="en-GB"/>
          </a:p>
        </p:txBody>
      </p:sp>
    </p:spTree>
    <p:extLst>
      <p:ext uri="{BB962C8B-B14F-4D97-AF65-F5344CB8AC3E}">
        <p14:creationId xmlns:p14="http://schemas.microsoft.com/office/powerpoint/2010/main" val="336834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image" Target="../media/image5.png"/><Relationship Id="rId7" Type="http://schemas.openxmlformats.org/officeDocument/2006/relationships/image" Target="../media/image16.png"/><Relationship Id="rId12" Type="http://schemas.openxmlformats.org/officeDocument/2006/relationships/image" Target="../media/image18.png"/><Relationship Id="rId17" Type="http://schemas.microsoft.com/office/2007/relationships/hdphoto" Target="../media/hdphoto6.wdp"/><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15.png"/><Relationship Id="rId15" Type="http://schemas.microsoft.com/office/2007/relationships/hdphoto" Target="../media/hdphoto5.wdp"/><Relationship Id="rId10" Type="http://schemas.microsoft.com/office/2007/relationships/hdphoto" Target="../media/hdphoto3.wdp"/><Relationship Id="rId4" Type="http://schemas.openxmlformats.org/officeDocument/2006/relationships/image" Target="../media/image6.png"/><Relationship Id="rId9" Type="http://schemas.openxmlformats.org/officeDocument/2006/relationships/image" Target="../media/image17.png"/><Relationship Id="rId1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23788" r="33782"/>
          <a:stretch/>
        </p:blipFill>
        <p:spPr>
          <a:xfrm>
            <a:off x="0" y="0"/>
            <a:ext cx="12192000" cy="6858000"/>
          </a:xfrm>
          <a:prstGeom prst="rect">
            <a:avLst/>
          </a:prstGeom>
        </p:spPr>
      </p:pic>
      <p:pic>
        <p:nvPicPr>
          <p:cNvPr id="2" name="Picture 1"/>
          <p:cNvPicPr>
            <a:picLocks noChangeAspect="1"/>
          </p:cNvPicPr>
          <p:nvPr/>
        </p:nvPicPr>
        <p:blipFill rotWithShape="1">
          <a:blip r:embed="rId4"/>
          <a:srcRect l="17588" t="61504" r="21023"/>
          <a:stretch/>
        </p:blipFill>
        <p:spPr>
          <a:xfrm>
            <a:off x="736166" y="4968986"/>
            <a:ext cx="3739487" cy="1328740"/>
          </a:xfrm>
          <a:prstGeom prst="rect">
            <a:avLst/>
          </a:prstGeom>
        </p:spPr>
      </p:pic>
      <p:sp>
        <p:nvSpPr>
          <p:cNvPr id="4" name="TextBox 3"/>
          <p:cNvSpPr txBox="1"/>
          <p:nvPr/>
        </p:nvSpPr>
        <p:spPr>
          <a:xfrm>
            <a:off x="1469409" y="955342"/>
            <a:ext cx="9471546" cy="2862322"/>
          </a:xfrm>
          <a:prstGeom prst="rect">
            <a:avLst/>
          </a:prstGeom>
          <a:noFill/>
        </p:spPr>
        <p:txBody>
          <a:bodyPr wrap="square" rtlCol="0">
            <a:spAutoFit/>
          </a:bodyPr>
          <a:lstStyle/>
          <a:p>
            <a:pPr algn="ctr"/>
            <a:r>
              <a:rPr lang="en-GB" sz="6600" dirty="0">
                <a:solidFill>
                  <a:schemeClr val="bg1"/>
                </a:solidFill>
                <a:latin typeface="Gill Sans MT" panose="020B0502020104020203" pitchFamily="34" charset="0"/>
              </a:rPr>
              <a:t>Community and Participation</a:t>
            </a:r>
          </a:p>
          <a:p>
            <a:pPr algn="ctr"/>
            <a:r>
              <a:rPr lang="en-GB" sz="4800" dirty="0">
                <a:solidFill>
                  <a:schemeClr val="bg1"/>
                </a:solidFill>
                <a:latin typeface="Gill Sans MT" panose="020B0502020104020203" pitchFamily="34" charset="0"/>
              </a:rPr>
              <a:t>LKS2</a:t>
            </a:r>
            <a:endParaRPr lang="en-GB" sz="8000" dirty="0">
              <a:solidFill>
                <a:schemeClr val="bg1"/>
              </a:solidFill>
              <a:latin typeface="Gill Sans MT" panose="020B0502020104020203" pitchFamily="34" charset="0"/>
            </a:endParaRPr>
          </a:p>
        </p:txBody>
      </p:sp>
      <p:pic>
        <p:nvPicPr>
          <p:cNvPr id="6" name="Picture 5">
            <a:extLst>
              <a:ext uri="{FF2B5EF4-FFF2-40B4-BE49-F238E27FC236}">
                <a16:creationId xmlns:a16="http://schemas.microsoft.com/office/drawing/2014/main" id="{68198540-B70A-4061-829B-9E02E41996B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4104" t="11588" r="10359" b="19841"/>
          <a:stretch/>
        </p:blipFill>
        <p:spPr>
          <a:xfrm>
            <a:off x="8686800" y="3705331"/>
            <a:ext cx="2328400" cy="2527310"/>
          </a:xfrm>
          <a:prstGeom prst="rect">
            <a:avLst/>
          </a:prstGeom>
        </p:spPr>
      </p:pic>
      <p:pic>
        <p:nvPicPr>
          <p:cNvPr id="7" name="Picture 6">
            <a:extLst>
              <a:ext uri="{FF2B5EF4-FFF2-40B4-BE49-F238E27FC236}">
                <a16:creationId xmlns:a16="http://schemas.microsoft.com/office/drawing/2014/main" id="{F7B8106F-943F-4C05-B3E2-089324B1A84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48" y="59961"/>
            <a:ext cx="2164084" cy="2161036"/>
          </a:xfrm>
          <a:prstGeom prst="rect">
            <a:avLst/>
          </a:prstGeom>
        </p:spPr>
      </p:pic>
    </p:spTree>
    <p:extLst>
      <p:ext uri="{BB962C8B-B14F-4D97-AF65-F5344CB8AC3E}">
        <p14:creationId xmlns:p14="http://schemas.microsoft.com/office/powerpoint/2010/main" val="213565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668706" y="1937575"/>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4047364" y="1937575"/>
            <a:ext cx="7679917" cy="3323987"/>
          </a:xfrm>
          <a:prstGeom prst="rect">
            <a:avLst/>
          </a:prstGeom>
        </p:spPr>
        <p:txBody>
          <a:bodyPr wrap="square">
            <a:spAutoFit/>
          </a:bodyPr>
          <a:lstStyle/>
          <a:p>
            <a:pPr algn="ctr">
              <a:defRPr/>
            </a:pPr>
            <a:r>
              <a:rPr lang="en-GB" sz="2400" dirty="0">
                <a:latin typeface="Gill Sans MT" panose="020B0502020104020203" pitchFamily="34" charset="0"/>
              </a:rPr>
              <a:t>‘Lord, when was it that we saw you hungry and gave you food, or thirsty and gave you something to drink? And when was it that we saw you a stranger and welcomed you, or naked and gave you clothing? And when was it that we saw you sick or in prison and visited you?” </a:t>
            </a:r>
          </a:p>
          <a:p>
            <a:pPr algn="ctr">
              <a:defRPr/>
            </a:pPr>
            <a:r>
              <a:rPr lang="en-GB" sz="2400" dirty="0">
                <a:latin typeface="Gill Sans MT" panose="020B0502020104020203" pitchFamily="34" charset="0"/>
              </a:rPr>
              <a:t>And the King will answer them: “Truly I tell you, just as you did it to one of the least of these who are members of my family, you did it to me.”’</a:t>
            </a:r>
          </a:p>
          <a:p>
            <a:pPr algn="ctr">
              <a:defRPr/>
            </a:pPr>
            <a:r>
              <a:rPr lang="en-GB" b="1" dirty="0">
                <a:solidFill>
                  <a:srgbClr val="C00000"/>
                </a:solidFill>
                <a:latin typeface="Gill Sans MT" panose="020B0502020104020203" pitchFamily="34" charset="0"/>
              </a:rPr>
              <a:t>Matthew 25:31-46</a:t>
            </a:r>
          </a:p>
        </p:txBody>
      </p:sp>
    </p:spTree>
    <p:extLst>
      <p:ext uri="{BB962C8B-B14F-4D97-AF65-F5344CB8AC3E}">
        <p14:creationId xmlns:p14="http://schemas.microsoft.com/office/powerpoint/2010/main" val="1131991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421228" y="1932641"/>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907246" y="1824408"/>
            <a:ext cx="7203084" cy="3477875"/>
          </a:xfrm>
          <a:prstGeom prst="rect">
            <a:avLst/>
          </a:prstGeom>
        </p:spPr>
        <p:txBody>
          <a:bodyPr wrap="square">
            <a:spAutoFit/>
          </a:bodyPr>
          <a:lstStyle/>
          <a:p>
            <a:pPr algn="ctr">
              <a:defRPr/>
            </a:pPr>
            <a:r>
              <a:rPr lang="en-GB" sz="2800" dirty="0">
                <a:latin typeface="Gill Sans MT" panose="020B0502020104020203" pitchFamily="34" charset="0"/>
              </a:rPr>
              <a:t>‘You shall love the Lord your God with all your heart, and with all your soul, and with all your mind.  This is the first and greatest commandment.  And the second is you shall love your neighbour as yourself.’</a:t>
            </a:r>
          </a:p>
          <a:p>
            <a:pPr algn="ctr">
              <a:defRPr/>
            </a:pPr>
            <a:r>
              <a:rPr lang="en-GB" sz="2400" b="1" dirty="0">
                <a:solidFill>
                  <a:srgbClr val="C00000"/>
                </a:solidFill>
                <a:latin typeface="Gill Sans MT" panose="020B0502020104020203" pitchFamily="34" charset="0"/>
              </a:rPr>
              <a:t>Matthew 22:37-39</a:t>
            </a:r>
          </a:p>
          <a:p>
            <a:pPr algn="ctr">
              <a:defRPr/>
            </a:pPr>
            <a:endParaRPr lang="en-GB" sz="2400" b="1" dirty="0">
              <a:solidFill>
                <a:srgbClr val="C00000"/>
              </a:solidFill>
              <a:latin typeface="Gill Sans MT" panose="020B0502020104020203" pitchFamily="34" charset="0"/>
            </a:endParaRPr>
          </a:p>
          <a:p>
            <a:pPr algn="ctr">
              <a:defRPr/>
            </a:pPr>
            <a:r>
              <a:rPr lang="en-GB" sz="3200" b="1" dirty="0">
                <a:solidFill>
                  <a:srgbClr val="C00000"/>
                </a:solidFill>
                <a:latin typeface="Gill Sans MT" panose="020B0502020104020203" pitchFamily="34" charset="0"/>
              </a:rPr>
              <a:t>Who is your neighbour?</a:t>
            </a:r>
            <a:endParaRPr lang="en-GB" sz="36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595436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Main Activity</a:t>
            </a:r>
          </a:p>
        </p:txBody>
      </p:sp>
      <p:sp>
        <p:nvSpPr>
          <p:cNvPr id="8" name="TextBox 7">
            <a:extLst>
              <a:ext uri="{FF2B5EF4-FFF2-40B4-BE49-F238E27FC236}">
                <a16:creationId xmlns:a16="http://schemas.microsoft.com/office/drawing/2014/main" id="{59132311-80FE-4C53-A970-0137CC9376CF}"/>
              </a:ext>
            </a:extLst>
          </p:cNvPr>
          <p:cNvSpPr txBox="1"/>
          <p:nvPr/>
        </p:nvSpPr>
        <p:spPr>
          <a:xfrm>
            <a:off x="3269975" y="1719850"/>
            <a:ext cx="8642612" cy="3733010"/>
          </a:xfrm>
          <a:prstGeom prst="rect">
            <a:avLst/>
          </a:prstGeom>
          <a:noFill/>
        </p:spPr>
        <p:txBody>
          <a:bodyPr wrap="square" rtlCol="0">
            <a:spAutoFit/>
          </a:bodyPr>
          <a:lstStyle/>
          <a:p>
            <a:pPr algn="ctr"/>
            <a:r>
              <a:rPr lang="en-GB" sz="2800" dirty="0">
                <a:latin typeface="Gill Sans MT" panose="020B0502020104020203" pitchFamily="34" charset="0"/>
              </a:rPr>
              <a:t>Think about your talents and skills.</a:t>
            </a:r>
          </a:p>
          <a:p>
            <a:pPr algn="ctr"/>
            <a:r>
              <a:rPr lang="en-GB" sz="2800" dirty="0">
                <a:latin typeface="Gill Sans MT" panose="020B0502020104020203" pitchFamily="34" charset="0"/>
              </a:rPr>
              <a:t>Think about your school community and local area.</a:t>
            </a:r>
            <a:br>
              <a:rPr lang="en-GB" sz="2800" dirty="0">
                <a:latin typeface="Gill Sans MT" panose="020B0502020104020203" pitchFamily="34" charset="0"/>
              </a:rPr>
            </a:br>
            <a:r>
              <a:rPr lang="en-GB" sz="28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How could you use your talents to make your class, school and local communities better places?</a:t>
            </a:r>
          </a:p>
          <a:p>
            <a:pPr algn="ctr">
              <a:lnSpc>
                <a:spcPct val="107000"/>
              </a:lnSpc>
              <a:spcAft>
                <a:spcPts val="800"/>
              </a:spcAft>
            </a:pPr>
            <a:r>
              <a:rPr lang="en-GB" sz="28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How could you show God’s love to those around you?</a:t>
            </a:r>
          </a:p>
          <a:p>
            <a:pPr algn="ctr">
              <a:lnSpc>
                <a:spcPct val="107000"/>
              </a:lnSpc>
              <a:spcAft>
                <a:spcPts val="800"/>
              </a:spcAft>
            </a:pPr>
            <a:r>
              <a:rPr lang="en-GB" sz="28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Create some art (draw a picture, write a poem, compose a song) to show your ideas.</a:t>
            </a:r>
          </a:p>
        </p:txBody>
      </p:sp>
      <p:pic>
        <p:nvPicPr>
          <p:cNvPr id="3" name="Picture 2">
            <a:extLst>
              <a:ext uri="{FF2B5EF4-FFF2-40B4-BE49-F238E27FC236}">
                <a16:creationId xmlns:a16="http://schemas.microsoft.com/office/drawing/2014/main" id="{B2382D9D-FBD5-4EF9-BC66-A03C935BA460}"/>
              </a:ext>
            </a:extLst>
          </p:cNvPr>
          <p:cNvPicPr>
            <a:picLocks noChangeAspect="1"/>
          </p:cNvPicPr>
          <p:nvPr/>
        </p:nvPicPr>
        <p:blipFill rotWithShape="1">
          <a:blip r:embed="rId5">
            <a:extLst>
              <a:ext uri="{28A0092B-C50C-407E-A947-70E740481C1C}">
                <a14:useLocalDpi xmlns:a14="http://schemas.microsoft.com/office/drawing/2010/main" val="0"/>
              </a:ext>
            </a:extLst>
          </a:blip>
          <a:srcRect l="5981" t="10147" r="57278" b="19642"/>
          <a:stretch/>
        </p:blipFill>
        <p:spPr>
          <a:xfrm>
            <a:off x="370390" y="1812079"/>
            <a:ext cx="3017154" cy="3243247"/>
          </a:xfrm>
          <a:prstGeom prst="rect">
            <a:avLst/>
          </a:prstGeom>
        </p:spPr>
      </p:pic>
    </p:spTree>
    <p:extLst>
      <p:ext uri="{BB962C8B-B14F-4D97-AF65-F5344CB8AC3E}">
        <p14:creationId xmlns:p14="http://schemas.microsoft.com/office/powerpoint/2010/main" val="406798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Plenary</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8622778" y="1960340"/>
            <a:ext cx="2863526" cy="3261410"/>
          </a:xfrm>
          <a:prstGeom prst="rect">
            <a:avLst/>
          </a:prstGeom>
        </p:spPr>
      </p:pic>
      <p:sp>
        <p:nvSpPr>
          <p:cNvPr id="2" name="Rectangle 1">
            <a:extLst>
              <a:ext uri="{FF2B5EF4-FFF2-40B4-BE49-F238E27FC236}">
                <a16:creationId xmlns:a16="http://schemas.microsoft.com/office/drawing/2014/main" id="{B83CB656-37ED-4C6A-B432-AFBFC7CC7FAC}"/>
              </a:ext>
            </a:extLst>
          </p:cNvPr>
          <p:cNvSpPr/>
          <p:nvPr/>
        </p:nvSpPr>
        <p:spPr>
          <a:xfrm>
            <a:off x="862836" y="1960340"/>
            <a:ext cx="7674375" cy="2919838"/>
          </a:xfrm>
          <a:prstGeom prst="rect">
            <a:avLst/>
          </a:prstGeom>
        </p:spPr>
        <p:txBody>
          <a:bodyPr wrap="square">
            <a:spAutoFit/>
          </a:bodyPr>
          <a:lstStyle/>
          <a:p>
            <a:pPr algn="ctr"/>
            <a:r>
              <a:rPr lang="en-GB" sz="2800" b="1" dirty="0">
                <a:latin typeface="Gill Sans MT" panose="020B0502020104020203" pitchFamily="34" charset="0"/>
              </a:rPr>
              <a:t>‘Carry each other’s burdens, and in this way you will fulfil the law of Christ.’ </a:t>
            </a:r>
          </a:p>
          <a:p>
            <a:pPr algn="ctr"/>
            <a:r>
              <a:rPr lang="en-GB" sz="2000" b="1" dirty="0">
                <a:solidFill>
                  <a:srgbClr val="C00000"/>
                </a:solidFill>
                <a:latin typeface="Gill Sans MT" panose="020B0502020104020203" pitchFamily="34" charset="0"/>
              </a:rPr>
              <a:t>Galatians 6:2</a:t>
            </a:r>
          </a:p>
          <a:p>
            <a:pPr algn="ctr">
              <a:lnSpc>
                <a:spcPct val="107000"/>
              </a:lnSpc>
              <a:spcAft>
                <a:spcPts val="800"/>
              </a:spcAft>
            </a:pPr>
            <a:r>
              <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What do you think it means to ‘carry each other’s burdens’?</a:t>
            </a:r>
          </a:p>
          <a:p>
            <a:pPr algn="ctr">
              <a:lnSpc>
                <a:spcPct val="107000"/>
              </a:lnSpc>
              <a:spcAft>
                <a:spcPts val="800"/>
              </a:spcAft>
            </a:pPr>
            <a:r>
              <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rPr>
              <a:t>How does this relate to ‘Community </a:t>
            </a:r>
            <a:r>
              <a:rPr lang="en-GB" sz="2400" b="1">
                <a:solidFill>
                  <a:srgbClr val="C00000"/>
                </a:solidFill>
                <a:latin typeface="Gill Sans MT" panose="020B0502020104020203" pitchFamily="34" charset="0"/>
                <a:ea typeface="Calibri" panose="020F0502020204030204" pitchFamily="34" charset="0"/>
                <a:cs typeface="Times New Roman" panose="02020603050405020304" pitchFamily="18" charset="0"/>
              </a:rPr>
              <a:t>and Participation’?</a:t>
            </a:r>
            <a:endParaRPr lang="en-GB" sz="2400" b="1" dirty="0">
              <a:solidFill>
                <a:srgbClr val="C00000"/>
              </a:solidFill>
              <a:latin typeface="Gill Sans MT" panose="020B050202010402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9446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828799" y="2213282"/>
            <a:ext cx="6062870" cy="1938992"/>
          </a:xfrm>
          <a:prstGeom prst="rect">
            <a:avLst/>
          </a:prstGeom>
          <a:noFill/>
        </p:spPr>
        <p:txBody>
          <a:bodyPr wrap="square" rtlCol="0">
            <a:spAutoFit/>
          </a:bodyPr>
          <a:lstStyle/>
          <a:p>
            <a:pPr algn="ctr"/>
            <a:r>
              <a:rPr lang="en-GB" sz="4000" dirty="0">
                <a:latin typeface="Gill Sans MT" panose="020B0502020104020203" pitchFamily="34" charset="0"/>
              </a:rPr>
              <a:t>As humans, we are meant to live in </a:t>
            </a:r>
            <a:r>
              <a:rPr lang="en-GB" sz="4000" b="1" dirty="0">
                <a:latin typeface="Gill Sans MT" panose="020B0502020104020203" pitchFamily="34" charset="0"/>
              </a:rPr>
              <a:t>community</a:t>
            </a:r>
            <a:r>
              <a:rPr lang="en-GB" sz="4000" dirty="0">
                <a:latin typeface="Gill Sans MT" panose="020B0502020104020203" pitchFamily="34" charset="0"/>
              </a:rPr>
              <a:t>.</a:t>
            </a:r>
          </a:p>
          <a:p>
            <a:pPr algn="ctr"/>
            <a:r>
              <a:rPr lang="en-GB" sz="4000" b="1" dirty="0">
                <a:solidFill>
                  <a:srgbClr val="C00000"/>
                </a:solidFill>
                <a:latin typeface="Gill Sans MT" panose="020B0502020104020203" pitchFamily="34" charset="0"/>
              </a:rPr>
              <a:t>What is a ‘community’?</a:t>
            </a:r>
          </a:p>
        </p:txBody>
      </p:sp>
    </p:spTree>
    <p:extLst>
      <p:ext uri="{BB962C8B-B14F-4D97-AF65-F5344CB8AC3E}">
        <p14:creationId xmlns:p14="http://schemas.microsoft.com/office/powerpoint/2010/main" val="3241468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Starter</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1009923" y="2155128"/>
            <a:ext cx="7259433" cy="2739211"/>
          </a:xfrm>
          <a:prstGeom prst="rect">
            <a:avLst/>
          </a:prstGeom>
          <a:noFill/>
        </p:spPr>
        <p:txBody>
          <a:bodyPr wrap="square" rtlCol="0">
            <a:spAutoFit/>
          </a:bodyPr>
          <a:lstStyle/>
          <a:p>
            <a:pPr algn="ctr"/>
            <a:r>
              <a:rPr lang="en-GB" sz="3600" dirty="0">
                <a:latin typeface="Gill Sans MT" panose="020B0502020104020203" pitchFamily="34" charset="0"/>
              </a:rPr>
              <a:t>‘For where two or three gather in my name, there am I with them.’</a:t>
            </a:r>
          </a:p>
          <a:p>
            <a:pPr algn="ctr"/>
            <a:r>
              <a:rPr lang="en-GB" sz="2800" b="1" dirty="0">
                <a:solidFill>
                  <a:srgbClr val="C00000"/>
                </a:solidFill>
                <a:latin typeface="Gill Sans MT" panose="020B0502020104020203" pitchFamily="34" charset="0"/>
              </a:rPr>
              <a:t>Matthew 18:20</a:t>
            </a:r>
          </a:p>
          <a:p>
            <a:pPr algn="ctr"/>
            <a:r>
              <a:rPr lang="en-GB" sz="3600" b="1" dirty="0">
                <a:solidFill>
                  <a:srgbClr val="C00000"/>
                </a:solidFill>
                <a:latin typeface="Gill Sans MT" panose="020B0502020104020203" pitchFamily="34" charset="0"/>
              </a:rPr>
              <a:t>What do you think Jesus meant by this?</a:t>
            </a:r>
            <a:endParaRPr lang="en-GB" sz="40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2697228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6"/>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7"/>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8"/>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9"/>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0"/>
          <a:srcRect t="1149"/>
          <a:stretch/>
        </p:blipFill>
        <p:spPr>
          <a:xfrm>
            <a:off x="5899748" y="0"/>
            <a:ext cx="2153617" cy="5873436"/>
          </a:xfrm>
          <a:prstGeom prst="rect">
            <a:avLst/>
          </a:prstGeom>
        </p:spPr>
      </p:pic>
      <p:pic>
        <p:nvPicPr>
          <p:cNvPr id="12" name="Picture 11"/>
          <p:cNvPicPr>
            <a:picLocks noChangeAspect="1"/>
          </p:cNvPicPr>
          <p:nvPr/>
        </p:nvPicPr>
        <p:blipFill>
          <a:blip r:embed="rId11"/>
          <a:stretch>
            <a:fillRect/>
          </a:stretch>
        </p:blipFill>
        <p:spPr>
          <a:xfrm>
            <a:off x="11851852" y="5321614"/>
            <a:ext cx="439569" cy="557721"/>
          </a:xfrm>
          <a:prstGeom prst="rect">
            <a:avLst/>
          </a:prstGeom>
        </p:spPr>
      </p:pic>
      <p:pic>
        <p:nvPicPr>
          <p:cNvPr id="13" name="Picture 12"/>
          <p:cNvPicPr>
            <a:picLocks noChangeAspect="1"/>
          </p:cNvPicPr>
          <p:nvPr/>
        </p:nvPicPr>
        <p:blipFill>
          <a:blip r:embed="rId11"/>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0824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0"/>
            <a:ext cx="12176206" cy="1802675"/>
          </a:xfrm>
          <a:prstGeom prst="rect">
            <a:avLst/>
          </a:prstGeom>
        </p:spPr>
      </p:pic>
      <p:pic>
        <p:nvPicPr>
          <p:cNvPr id="7" name="Picture 6"/>
          <p:cNvPicPr>
            <a:picLocks noChangeAspect="1"/>
          </p:cNvPicPr>
          <p:nvPr/>
        </p:nvPicPr>
        <p:blipFill>
          <a:blip r:embed="rId4"/>
          <a:stretch>
            <a:fillRect/>
          </a:stretch>
        </p:blipFill>
        <p:spPr>
          <a:xfrm>
            <a:off x="185350" y="5723649"/>
            <a:ext cx="11547259" cy="1128576"/>
          </a:xfrm>
          <a:prstGeom prst="rect">
            <a:avLst/>
          </a:prstGeom>
        </p:spPr>
      </p:pic>
      <p:pic>
        <p:nvPicPr>
          <p:cNvPr id="5" name="Picture 4"/>
          <p:cNvPicPr>
            <a:picLocks noChangeAspect="1"/>
          </p:cNvPicPr>
          <p:nvPr/>
        </p:nvPicPr>
        <p:blipFill rotWithShape="1">
          <a:blip r:embed="rId5">
            <a:extLst>
              <a:ext uri="{BEBA8EAE-BF5A-486C-A8C5-ECC9F3942E4B}">
                <a14:imgProps xmlns:a14="http://schemas.microsoft.com/office/drawing/2010/main">
                  <a14:imgLayer r:embed="rId6">
                    <a14:imgEffect>
                      <a14:saturation sat="0"/>
                    </a14:imgEffect>
                  </a14:imgLayer>
                </a14:imgProps>
              </a:ext>
            </a:extLst>
          </a:blip>
          <a:srcRect l="5672" r="4772"/>
          <a:stretch/>
        </p:blipFill>
        <p:spPr>
          <a:xfrm>
            <a:off x="-71883" y="0"/>
            <a:ext cx="1978926" cy="5873436"/>
          </a:xfrm>
          <a:prstGeom prst="rect">
            <a:avLst/>
          </a:prstGeom>
        </p:spPr>
      </p:pic>
      <p:pic>
        <p:nvPicPr>
          <p:cNvPr id="10" name="Picture 9"/>
          <p:cNvPicPr>
            <a:picLocks noChangeAspect="1"/>
          </p:cNvPicPr>
          <p:nvPr/>
        </p:nvPicPr>
        <p:blipFill rotWithShape="1">
          <a:blip r:embed="rId7">
            <a:extLst>
              <a:ext uri="{BEBA8EAE-BF5A-486C-A8C5-ECC9F3942E4B}">
                <a14:imgProps xmlns:a14="http://schemas.microsoft.com/office/drawing/2010/main">
                  <a14:imgLayer r:embed="rId8">
                    <a14:imgEffect>
                      <a14:saturation sat="0"/>
                    </a14:imgEffect>
                  </a14:imgLayer>
                </a14:imgProps>
              </a:ext>
            </a:extLst>
          </a:blip>
          <a:srcRect b="786"/>
          <a:stretch/>
        </p:blipFill>
        <p:spPr>
          <a:xfrm>
            <a:off x="8015344" y="-12200"/>
            <a:ext cx="2132554" cy="5891963"/>
          </a:xfrm>
          <a:prstGeom prst="rect">
            <a:avLst/>
          </a:prstGeom>
        </p:spPr>
      </p:pic>
      <p:pic>
        <p:nvPicPr>
          <p:cNvPr id="8" name="Picture 7"/>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Lst>
          </a:blip>
          <a:srcRect l="4141" t="929" r="4169" b="265"/>
          <a:stretch/>
        </p:blipFill>
        <p:spPr>
          <a:xfrm>
            <a:off x="3824518" y="0"/>
            <a:ext cx="2115403" cy="5873436"/>
          </a:xfrm>
          <a:prstGeom prst="rect">
            <a:avLst/>
          </a:prstGeom>
        </p:spPr>
      </p:pic>
      <p:pic>
        <p:nvPicPr>
          <p:cNvPr id="4" name="Picture 3"/>
          <p:cNvPicPr>
            <a:picLocks noChangeAspect="1"/>
          </p:cNvPicPr>
          <p:nvPr/>
        </p:nvPicPr>
        <p:blipFill rotWithShape="1">
          <a:blip r:embed="rId11"/>
          <a:srcRect l="3113" t="862" r="3347"/>
          <a:stretch/>
        </p:blipFill>
        <p:spPr>
          <a:xfrm>
            <a:off x="1869115" y="0"/>
            <a:ext cx="2006221" cy="5873436"/>
          </a:xfrm>
          <a:prstGeom prst="rect">
            <a:avLst/>
          </a:prstGeom>
        </p:spPr>
      </p:pic>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saturation sat="0"/>
                    </a14:imgEffect>
                  </a14:imgLayer>
                </a14:imgProps>
              </a:ext>
            </a:extLst>
          </a:blip>
          <a:srcRect l="5495" r="6759"/>
          <a:stretch/>
        </p:blipFill>
        <p:spPr>
          <a:xfrm>
            <a:off x="10128788" y="0"/>
            <a:ext cx="2162633" cy="5884508"/>
          </a:xfrm>
          <a:prstGeom prst="rect">
            <a:avLst/>
          </a:prstGeom>
        </p:spPr>
      </p:pic>
      <p:pic>
        <p:nvPicPr>
          <p:cNvPr id="9" name="Picture 8"/>
          <p:cNvPicPr>
            <a:picLocks noChangeAspect="1"/>
          </p:cNvPicPr>
          <p:nvPr/>
        </p:nvPicPr>
        <p:blipFill rotWithShape="1">
          <a:blip r:embed="rId14">
            <a:extLst>
              <a:ext uri="{BEBA8EAE-BF5A-486C-A8C5-ECC9F3942E4B}">
                <a14:imgProps xmlns:a14="http://schemas.microsoft.com/office/drawing/2010/main">
                  <a14:imgLayer r:embed="rId15">
                    <a14:imgEffect>
                      <a14:saturation sat="0"/>
                    </a14:imgEffect>
                  </a14:imgLayer>
                </a14:imgProps>
              </a:ext>
            </a:extLst>
          </a:blip>
          <a:srcRect t="1149"/>
          <a:stretch/>
        </p:blipFill>
        <p:spPr>
          <a:xfrm>
            <a:off x="5899748" y="0"/>
            <a:ext cx="2153617" cy="5873436"/>
          </a:xfrm>
          <a:prstGeom prst="rect">
            <a:avLst/>
          </a:prstGeom>
        </p:spPr>
      </p:pic>
      <p:pic>
        <p:nvPicPr>
          <p:cNvPr id="12" name="Picture 11"/>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11851852" y="5321614"/>
            <a:ext cx="439569" cy="557721"/>
          </a:xfrm>
          <a:prstGeom prst="rect">
            <a:avLst/>
          </a:prstGeom>
        </p:spPr>
      </p:pic>
      <p:pic>
        <p:nvPicPr>
          <p:cNvPr id="13" name="Picture 12"/>
          <p:cNvPicPr>
            <a:picLocks noChangeAspect="1"/>
          </p:cNvPicPr>
          <p:nvPr/>
        </p:nvPicPr>
        <p:blipFill>
          <a:blip r:embed="rId16">
            <a:extLst>
              <a:ext uri="{BEBA8EAE-BF5A-486C-A8C5-ECC9F3942E4B}">
                <a14:imgProps xmlns:a14="http://schemas.microsoft.com/office/drawing/2010/main">
                  <a14:imgLayer r:embed="rId17">
                    <a14:imgEffect>
                      <a14:saturation sat="0"/>
                    </a14:imgEffect>
                  </a14:imgLayer>
                </a14:imgProps>
              </a:ext>
            </a:extLst>
          </a:blip>
          <a:stretch>
            <a:fillRect/>
          </a:stretch>
        </p:blipFill>
        <p:spPr>
          <a:xfrm>
            <a:off x="11536715" y="5683014"/>
            <a:ext cx="681176" cy="196463"/>
          </a:xfrm>
          <a:prstGeom prst="rect">
            <a:avLst/>
          </a:prstGeom>
        </p:spPr>
      </p:pic>
      <p:sp>
        <p:nvSpPr>
          <p:cNvPr id="14" name="TextBox 13"/>
          <p:cNvSpPr txBox="1"/>
          <p:nvPr/>
        </p:nvSpPr>
        <p:spPr>
          <a:xfrm>
            <a:off x="2955841" y="5997419"/>
            <a:ext cx="8021863"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Catholic</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Social</a:t>
            </a:r>
            <a:r>
              <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4400" b="0" i="0" u="none" strike="noStrike" kern="1200" cap="none" spc="0" normalizeH="0" baseline="0" noProof="0" dirty="0">
                <a:ln>
                  <a:noFill/>
                </a:ln>
                <a:solidFill>
                  <a:prstClr val="black"/>
                </a:solidFill>
                <a:effectLst/>
                <a:uLnTx/>
                <a:uFillTx/>
                <a:latin typeface="Calibri" panose="020F0502020204030204"/>
                <a:ea typeface="+mn-ea"/>
                <a:cs typeface="+mn-cs"/>
              </a:rPr>
              <a:t>Teaching</a:t>
            </a:r>
            <a:endParaRPr kumimoji="0" lang="en-GB"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32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2" name="Picture 11">
            <a:extLst>
              <a:ext uri="{FF2B5EF4-FFF2-40B4-BE49-F238E27FC236}">
                <a16:creationId xmlns:a16="http://schemas.microsoft.com/office/drawing/2014/main" id="{F4867F03-EC8A-4988-BCE1-CAB761383EC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145" t="11984" r="56616" b="18181"/>
          <a:stretch/>
        </p:blipFill>
        <p:spPr>
          <a:xfrm>
            <a:off x="8781553" y="1963661"/>
            <a:ext cx="2778211" cy="2930678"/>
          </a:xfrm>
          <a:prstGeom prst="rect">
            <a:avLst/>
          </a:prstGeom>
        </p:spPr>
      </p:pic>
      <p:sp>
        <p:nvSpPr>
          <p:cNvPr id="2" name="TextBox 1">
            <a:extLst>
              <a:ext uri="{FF2B5EF4-FFF2-40B4-BE49-F238E27FC236}">
                <a16:creationId xmlns:a16="http://schemas.microsoft.com/office/drawing/2014/main" id="{8D78BF42-5B61-452E-9B8A-3C37B1257554}"/>
              </a:ext>
            </a:extLst>
          </p:cNvPr>
          <p:cNvSpPr txBox="1"/>
          <p:nvPr/>
        </p:nvSpPr>
        <p:spPr>
          <a:xfrm>
            <a:off x="862285" y="1746733"/>
            <a:ext cx="7774820" cy="4031873"/>
          </a:xfrm>
          <a:prstGeom prst="rect">
            <a:avLst/>
          </a:prstGeom>
          <a:noFill/>
        </p:spPr>
        <p:txBody>
          <a:bodyPr wrap="square" rtlCol="0">
            <a:spAutoFit/>
          </a:bodyPr>
          <a:lstStyle/>
          <a:p>
            <a:pPr algn="ctr"/>
            <a:r>
              <a:rPr lang="en-GB" sz="4000" dirty="0">
                <a:latin typeface="Gill Sans MT" panose="020B0502020104020203" pitchFamily="34" charset="0"/>
              </a:rPr>
              <a:t>A </a:t>
            </a:r>
            <a:r>
              <a:rPr lang="en-GB" sz="4000" b="1" dirty="0">
                <a:latin typeface="Gill Sans MT" panose="020B0502020104020203" pitchFamily="34" charset="0"/>
              </a:rPr>
              <a:t>community</a:t>
            </a:r>
            <a:r>
              <a:rPr lang="en-GB" sz="4000" dirty="0">
                <a:latin typeface="Gill Sans MT" panose="020B0502020104020203" pitchFamily="34" charset="0"/>
              </a:rPr>
              <a:t> is group of people who live, work or otherwise spend time together.</a:t>
            </a:r>
          </a:p>
          <a:p>
            <a:pPr algn="ctr"/>
            <a:r>
              <a:rPr lang="en-GB" sz="4000" b="1" dirty="0">
                <a:solidFill>
                  <a:srgbClr val="C00000"/>
                </a:solidFill>
                <a:latin typeface="Gill Sans MT" panose="020B0502020104020203" pitchFamily="34" charset="0"/>
              </a:rPr>
              <a:t>What communities are you a part of?</a:t>
            </a:r>
          </a:p>
          <a:p>
            <a:pPr algn="ctr"/>
            <a:r>
              <a:rPr lang="en-GB" sz="2800" b="1" dirty="0">
                <a:solidFill>
                  <a:srgbClr val="C00000"/>
                </a:solidFill>
                <a:latin typeface="Gill Sans MT" panose="020B0502020104020203" pitchFamily="34" charset="0"/>
              </a:rPr>
              <a:t>(Think about: your school, class, hobbies, sports, etc.)</a:t>
            </a:r>
            <a:endParaRPr lang="en-GB" sz="3600" b="1" dirty="0">
              <a:solidFill>
                <a:srgbClr val="C00000"/>
              </a:solidFill>
              <a:latin typeface="Gill Sans MT" panose="020B0502020104020203" pitchFamily="34" charset="0"/>
            </a:endParaRPr>
          </a:p>
        </p:txBody>
      </p:sp>
    </p:spTree>
    <p:extLst>
      <p:ext uri="{BB962C8B-B14F-4D97-AF65-F5344CB8AC3E}">
        <p14:creationId xmlns:p14="http://schemas.microsoft.com/office/powerpoint/2010/main" val="1541717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3" name="Picture 2">
            <a:extLst>
              <a:ext uri="{FF2B5EF4-FFF2-40B4-BE49-F238E27FC236}">
                <a16:creationId xmlns:a16="http://schemas.microsoft.com/office/drawing/2014/main" id="{73F31372-F283-4E6F-9B42-CBF28858820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0983" t="3769" r="28544" b="54492"/>
          <a:stretch/>
        </p:blipFill>
        <p:spPr>
          <a:xfrm>
            <a:off x="695738" y="2192855"/>
            <a:ext cx="2932045" cy="2862471"/>
          </a:xfrm>
          <a:prstGeom prst="rect">
            <a:avLst/>
          </a:prstGeom>
        </p:spPr>
      </p:pic>
      <p:sp>
        <p:nvSpPr>
          <p:cNvPr id="13" name="TextBox 12">
            <a:extLst>
              <a:ext uri="{FF2B5EF4-FFF2-40B4-BE49-F238E27FC236}">
                <a16:creationId xmlns:a16="http://schemas.microsoft.com/office/drawing/2014/main" id="{342ECE88-883D-4627-B30E-4DFC22B5952D}"/>
              </a:ext>
            </a:extLst>
          </p:cNvPr>
          <p:cNvSpPr txBox="1"/>
          <p:nvPr/>
        </p:nvSpPr>
        <p:spPr>
          <a:xfrm>
            <a:off x="4311175" y="2448062"/>
            <a:ext cx="7185087" cy="2062103"/>
          </a:xfrm>
          <a:prstGeom prst="rect">
            <a:avLst/>
          </a:prstGeom>
          <a:noFill/>
        </p:spPr>
        <p:txBody>
          <a:bodyPr wrap="square" rtlCol="0">
            <a:spAutoFit/>
          </a:bodyPr>
          <a:lstStyle/>
          <a:p>
            <a:pPr algn="ctr"/>
            <a:r>
              <a:rPr lang="en-GB" sz="3200" dirty="0">
                <a:latin typeface="Gill Sans MT" panose="020B0502020104020203" pitchFamily="34" charset="0"/>
              </a:rPr>
              <a:t>As Christians, we are called to live in </a:t>
            </a:r>
            <a:r>
              <a:rPr lang="en-GB" sz="3200" b="1" dirty="0">
                <a:latin typeface="Gill Sans MT" panose="020B0502020104020203" pitchFamily="34" charset="0"/>
              </a:rPr>
              <a:t>community</a:t>
            </a:r>
            <a:r>
              <a:rPr lang="en-GB" sz="3200" dirty="0">
                <a:latin typeface="Gill Sans MT" panose="020B0502020104020203" pitchFamily="34" charset="0"/>
              </a:rPr>
              <a:t> with one another. </a:t>
            </a:r>
          </a:p>
          <a:p>
            <a:pPr algn="ctr"/>
            <a:r>
              <a:rPr lang="en-GB" sz="3200" dirty="0">
                <a:latin typeface="Gill Sans MT" panose="020B0502020104020203" pitchFamily="34" charset="0"/>
              </a:rPr>
              <a:t>This means loving and taking care of those around us.</a:t>
            </a:r>
          </a:p>
        </p:txBody>
      </p:sp>
    </p:spTree>
    <p:extLst>
      <p:ext uri="{BB962C8B-B14F-4D97-AF65-F5344CB8AC3E}">
        <p14:creationId xmlns:p14="http://schemas.microsoft.com/office/powerpoint/2010/main" val="1169834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sp>
        <p:nvSpPr>
          <p:cNvPr id="13" name="TextBox 12">
            <a:extLst>
              <a:ext uri="{FF2B5EF4-FFF2-40B4-BE49-F238E27FC236}">
                <a16:creationId xmlns:a16="http://schemas.microsoft.com/office/drawing/2014/main" id="{342ECE88-883D-4627-B30E-4DFC22B5952D}"/>
              </a:ext>
            </a:extLst>
          </p:cNvPr>
          <p:cNvSpPr txBox="1"/>
          <p:nvPr/>
        </p:nvSpPr>
        <p:spPr>
          <a:xfrm>
            <a:off x="273657" y="1978247"/>
            <a:ext cx="7220447" cy="3046988"/>
          </a:xfrm>
          <a:prstGeom prst="rect">
            <a:avLst/>
          </a:prstGeom>
          <a:noFill/>
        </p:spPr>
        <p:txBody>
          <a:bodyPr wrap="square" rtlCol="0">
            <a:spAutoFit/>
          </a:bodyPr>
          <a:lstStyle/>
          <a:p>
            <a:pPr algn="ctr"/>
            <a:r>
              <a:rPr lang="en-GB" sz="3200" dirty="0">
                <a:latin typeface="Gill Sans MT" panose="020B0502020104020203" pitchFamily="34" charset="0"/>
              </a:rPr>
              <a:t>We need to remember the </a:t>
            </a:r>
            <a:r>
              <a:rPr lang="en-GB" sz="3200" b="1" dirty="0">
                <a:latin typeface="Gill Sans MT" panose="020B0502020104020203" pitchFamily="34" charset="0"/>
              </a:rPr>
              <a:t>dignity</a:t>
            </a:r>
            <a:r>
              <a:rPr lang="en-GB" sz="3200" dirty="0">
                <a:latin typeface="Gill Sans MT" panose="020B0502020104020203" pitchFamily="34" charset="0"/>
              </a:rPr>
              <a:t> of all people and support one another. </a:t>
            </a:r>
          </a:p>
          <a:p>
            <a:pPr algn="ctr"/>
            <a:r>
              <a:rPr lang="en-GB" sz="3200" dirty="0">
                <a:latin typeface="Gill Sans MT" panose="020B0502020104020203" pitchFamily="34" charset="0"/>
              </a:rPr>
              <a:t>We are called to look out for those around us and help them however we can.</a:t>
            </a:r>
          </a:p>
          <a:p>
            <a:pPr algn="ctr"/>
            <a:r>
              <a:rPr lang="en-GB" sz="3200" dirty="0">
                <a:latin typeface="Gill Sans MT" panose="020B0502020104020203" pitchFamily="34" charset="0"/>
              </a:rPr>
              <a:t>We also need to use our </a:t>
            </a:r>
            <a:r>
              <a:rPr lang="en-GB" sz="3200" b="1" dirty="0">
                <a:latin typeface="Gill Sans MT" panose="020B0502020104020203" pitchFamily="34" charset="0"/>
              </a:rPr>
              <a:t>gifts and talents </a:t>
            </a:r>
            <a:r>
              <a:rPr lang="en-GB" sz="3200" dirty="0">
                <a:latin typeface="Gill Sans MT" panose="020B0502020104020203" pitchFamily="34" charset="0"/>
              </a:rPr>
              <a:t>to help others!</a:t>
            </a:r>
          </a:p>
        </p:txBody>
      </p:sp>
      <p:pic>
        <p:nvPicPr>
          <p:cNvPr id="4" name="Picture 3">
            <a:extLst>
              <a:ext uri="{FF2B5EF4-FFF2-40B4-BE49-F238E27FC236}">
                <a16:creationId xmlns:a16="http://schemas.microsoft.com/office/drawing/2014/main" id="{FE57B4D4-BEC4-43BC-8D33-FB349637C46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959" t="51014" r="1691" b="13478"/>
          <a:stretch/>
        </p:blipFill>
        <p:spPr>
          <a:xfrm>
            <a:off x="7646499" y="2208866"/>
            <a:ext cx="4548809" cy="2585750"/>
          </a:xfrm>
          <a:prstGeom prst="rect">
            <a:avLst/>
          </a:prstGeom>
        </p:spPr>
      </p:pic>
    </p:spTree>
    <p:extLst>
      <p:ext uri="{BB962C8B-B14F-4D97-AF65-F5344CB8AC3E}">
        <p14:creationId xmlns:p14="http://schemas.microsoft.com/office/powerpoint/2010/main" val="1901557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8" t="12102" r="356"/>
          <a:stretch/>
        </p:blipFill>
        <p:spPr>
          <a:xfrm>
            <a:off x="0" y="-2338"/>
            <a:ext cx="12192000" cy="1805013"/>
          </a:xfrm>
          <a:prstGeom prst="rect">
            <a:avLst/>
          </a:prstGeom>
        </p:spPr>
      </p:pic>
      <p:pic>
        <p:nvPicPr>
          <p:cNvPr id="7" name="Picture 6"/>
          <p:cNvPicPr>
            <a:picLocks noChangeAspect="1"/>
          </p:cNvPicPr>
          <p:nvPr/>
        </p:nvPicPr>
        <p:blipFill>
          <a:blip r:embed="rId4"/>
          <a:stretch>
            <a:fillRect/>
          </a:stretch>
        </p:blipFill>
        <p:spPr>
          <a:xfrm>
            <a:off x="180022" y="5700713"/>
            <a:ext cx="11547259" cy="1128576"/>
          </a:xfrm>
          <a:prstGeom prst="rect">
            <a:avLst/>
          </a:prstGeom>
        </p:spPr>
      </p:pic>
      <p:sp>
        <p:nvSpPr>
          <p:cNvPr id="9" name="TextBox 8">
            <a:extLst>
              <a:ext uri="{FF2B5EF4-FFF2-40B4-BE49-F238E27FC236}">
                <a16:creationId xmlns:a16="http://schemas.microsoft.com/office/drawing/2014/main" id="{5433EA5D-4E52-4AF0-9D83-5DFC7AA8E237}"/>
              </a:ext>
            </a:extLst>
          </p:cNvPr>
          <p:cNvSpPr txBox="1"/>
          <p:nvPr/>
        </p:nvSpPr>
        <p:spPr>
          <a:xfrm>
            <a:off x="1158240" y="785381"/>
            <a:ext cx="9875520" cy="769441"/>
          </a:xfrm>
          <a:prstGeom prst="rect">
            <a:avLst/>
          </a:prstGeom>
          <a:noFill/>
        </p:spPr>
        <p:txBody>
          <a:bodyPr wrap="square" rtlCol="0">
            <a:spAutoFit/>
          </a:bodyPr>
          <a:lstStyle/>
          <a:p>
            <a:pPr algn="ctr"/>
            <a:r>
              <a:rPr lang="en-GB" sz="4400" dirty="0">
                <a:solidFill>
                  <a:schemeClr val="bg1"/>
                </a:solidFill>
                <a:latin typeface="Gill Sans MT" panose="020B0502020104020203" pitchFamily="34" charset="0"/>
              </a:rPr>
              <a:t>Community and Participation</a:t>
            </a:r>
          </a:p>
        </p:txBody>
      </p:sp>
      <p:pic>
        <p:nvPicPr>
          <p:cNvPr id="11" name="Picture 10">
            <a:extLst>
              <a:ext uri="{FF2B5EF4-FFF2-40B4-BE49-F238E27FC236}">
                <a16:creationId xmlns:a16="http://schemas.microsoft.com/office/drawing/2014/main" id="{7230AF35-3E9A-48B6-88E0-14519657567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728" t="7703" r="53126" b="17083"/>
          <a:stretch/>
        </p:blipFill>
        <p:spPr>
          <a:xfrm>
            <a:off x="1026515" y="2110962"/>
            <a:ext cx="2863526" cy="3261410"/>
          </a:xfrm>
          <a:prstGeom prst="rect">
            <a:avLst/>
          </a:prstGeom>
        </p:spPr>
      </p:pic>
      <p:sp>
        <p:nvSpPr>
          <p:cNvPr id="8" name="Rectangle 7">
            <a:extLst>
              <a:ext uri="{FF2B5EF4-FFF2-40B4-BE49-F238E27FC236}">
                <a16:creationId xmlns:a16="http://schemas.microsoft.com/office/drawing/2014/main" id="{FB511DB3-1D9D-4A4F-87FE-25ADA82FA2AB}"/>
              </a:ext>
            </a:extLst>
          </p:cNvPr>
          <p:cNvSpPr/>
          <p:nvPr/>
        </p:nvSpPr>
        <p:spPr>
          <a:xfrm>
            <a:off x="4704241" y="2772171"/>
            <a:ext cx="6725760" cy="1938992"/>
          </a:xfrm>
          <a:prstGeom prst="rect">
            <a:avLst/>
          </a:prstGeom>
        </p:spPr>
        <p:txBody>
          <a:bodyPr wrap="square">
            <a:spAutoFit/>
          </a:bodyPr>
          <a:lstStyle/>
          <a:p>
            <a:pPr algn="ctr">
              <a:defRPr/>
            </a:pPr>
            <a:r>
              <a:rPr lang="en-GB" sz="3200" dirty="0">
                <a:latin typeface="Gill Sans MT" panose="020B0502020104020203" pitchFamily="34" charset="0"/>
              </a:rPr>
              <a:t>‘Love one another: just as I have loved you ... By this all people will know that you are my disciples.’</a:t>
            </a:r>
            <a:endParaRPr lang="en-GB" sz="2400" dirty="0">
              <a:solidFill>
                <a:prstClr val="black"/>
              </a:solidFill>
              <a:latin typeface="Gill Sans MT" panose="020B0502020104020203" pitchFamily="34" charset="0"/>
            </a:endParaRPr>
          </a:p>
          <a:p>
            <a:pPr algn="ctr">
              <a:defRPr/>
            </a:pPr>
            <a:r>
              <a:rPr lang="en-GB" sz="2400" b="1" dirty="0">
                <a:solidFill>
                  <a:srgbClr val="C00000"/>
                </a:solidFill>
                <a:latin typeface="Gill Sans MT" panose="020B0502020104020203" pitchFamily="34" charset="0"/>
              </a:rPr>
              <a:t>John 13:34-35</a:t>
            </a:r>
          </a:p>
        </p:txBody>
      </p:sp>
    </p:spTree>
    <p:extLst>
      <p:ext uri="{BB962C8B-B14F-4D97-AF65-F5344CB8AC3E}">
        <p14:creationId xmlns:p14="http://schemas.microsoft.com/office/powerpoint/2010/main" val="3862383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7605</TotalTime>
  <Words>503</Words>
  <Application>Microsoft Office PowerPoint</Application>
  <PresentationFormat>Widescreen</PresentationFormat>
  <Paragraphs>61</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RCDOW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Verity Sykes</dc:creator>
  <cp:lastModifiedBy>Silvana Dallanegra</cp:lastModifiedBy>
  <cp:revision>144</cp:revision>
  <dcterms:created xsi:type="dcterms:W3CDTF">2018-05-21T15:55:21Z</dcterms:created>
  <dcterms:modified xsi:type="dcterms:W3CDTF">2024-02-19T16:00:46Z</dcterms:modified>
</cp:coreProperties>
</file>