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285" r:id="rId3"/>
    <p:sldId id="298" r:id="rId4"/>
    <p:sldId id="260" r:id="rId5"/>
    <p:sldId id="290" r:id="rId6"/>
    <p:sldId id="291" r:id="rId7"/>
    <p:sldId id="286" r:id="rId8"/>
    <p:sldId id="293" r:id="rId9"/>
    <p:sldId id="292" r:id="rId10"/>
    <p:sldId id="297" r:id="rId11"/>
    <p:sldId id="295" r:id="rId12"/>
    <p:sldId id="296" r:id="rId13"/>
    <p:sldId id="302" r:id="rId14"/>
    <p:sldId id="30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8792" autoAdjust="0"/>
  </p:normalViewPr>
  <p:slideViewPr>
    <p:cSldViewPr snapToGrid="0">
      <p:cViewPr varScale="1">
        <p:scale>
          <a:sx n="64" d="100"/>
          <a:sy n="64" d="100"/>
        </p:scale>
        <p:origin x="9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19/02/2024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4158532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314471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144994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180745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269007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0A6EF9A-BC78-45FD-A3BF-B79BAF1D4E96}" type="slidenum">
              <a:rPr lang="en-GB" smtClean="0"/>
              <a:t>4</a:t>
            </a:fld>
            <a:endParaRPr lang="en-GB"/>
          </a:p>
        </p:txBody>
      </p:sp>
    </p:spTree>
    <p:extLst>
      <p:ext uri="{BB962C8B-B14F-4D97-AF65-F5344CB8AC3E}">
        <p14:creationId xmlns:p14="http://schemas.microsoft.com/office/powerpoint/2010/main" val="234851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0A6EF9A-BC78-45FD-A3BF-B79BAF1D4E96}" type="slidenum">
              <a:rPr lang="en-GB" smtClean="0"/>
              <a:t>5</a:t>
            </a:fld>
            <a:endParaRPr lang="en-GB"/>
          </a:p>
        </p:txBody>
      </p:sp>
    </p:spTree>
    <p:extLst>
      <p:ext uri="{BB962C8B-B14F-4D97-AF65-F5344CB8AC3E}">
        <p14:creationId xmlns:p14="http://schemas.microsoft.com/office/powerpoint/2010/main" val="3964776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160039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1279934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326545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19/02/2024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19/02/2024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19/02/2024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19/02/2024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16.png"/><Relationship Id="rId12" Type="http://schemas.openxmlformats.org/officeDocument/2006/relationships/image" Target="../media/image18.png"/><Relationship Id="rId17" Type="http://schemas.microsoft.com/office/2007/relationships/hdphoto" Target="../media/hdphoto6.wdp"/><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15.png"/><Relationship Id="rId15" Type="http://schemas.microsoft.com/office/2007/relationships/hdphoto" Target="../media/hdphoto5.wdp"/><Relationship Id="rId10"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17.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1469409" y="955342"/>
            <a:ext cx="9471546" cy="2862322"/>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Community and Participation</a:t>
            </a:r>
          </a:p>
          <a:p>
            <a:pPr algn="ctr"/>
            <a:r>
              <a:rPr lang="en-GB" sz="4800" dirty="0">
                <a:solidFill>
                  <a:schemeClr val="bg1"/>
                </a:solidFill>
                <a:latin typeface="Gill Sans MT" panose="020B0502020104020203" pitchFamily="34" charset="0"/>
              </a:rPr>
              <a:t>UKS2</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pic>
        <p:nvPicPr>
          <p:cNvPr id="7" name="Picture 6">
            <a:extLst>
              <a:ext uri="{FF2B5EF4-FFF2-40B4-BE49-F238E27FC236}">
                <a16:creationId xmlns:a16="http://schemas.microsoft.com/office/drawing/2014/main" id="{2CCDAE06-CEA3-4A81-A290-4721948F6C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164084" cy="2161036"/>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421228" y="1932641"/>
            <a:ext cx="2863526" cy="3261410"/>
          </a:xfrm>
          <a:prstGeom prst="rect">
            <a:avLst/>
          </a:prstGeom>
        </p:spPr>
      </p:pic>
      <p:sp>
        <p:nvSpPr>
          <p:cNvPr id="8" name="Rectangle 7">
            <a:extLst>
              <a:ext uri="{FF2B5EF4-FFF2-40B4-BE49-F238E27FC236}">
                <a16:creationId xmlns:a16="http://schemas.microsoft.com/office/drawing/2014/main" id="{FB511DB3-1D9D-4A4F-87FE-25ADA82FA2AB}"/>
              </a:ext>
            </a:extLst>
          </p:cNvPr>
          <p:cNvSpPr/>
          <p:nvPr/>
        </p:nvSpPr>
        <p:spPr>
          <a:xfrm>
            <a:off x="907246" y="1824408"/>
            <a:ext cx="7203084" cy="3477875"/>
          </a:xfrm>
          <a:prstGeom prst="rect">
            <a:avLst/>
          </a:prstGeom>
        </p:spPr>
        <p:txBody>
          <a:bodyPr wrap="square">
            <a:spAutoFit/>
          </a:bodyPr>
          <a:lstStyle/>
          <a:p>
            <a:pPr algn="ctr">
              <a:defRPr/>
            </a:pPr>
            <a:r>
              <a:rPr lang="en-GB" sz="2800" dirty="0">
                <a:latin typeface="Gill Sans MT" panose="020B0502020104020203" pitchFamily="34" charset="0"/>
              </a:rPr>
              <a:t>‘You shall love the Lord your God with all your heart, and with all your soul, and with all your mind.  This is the first and greatest commandment.  And the second is you shall love your neighbour as yourself.’</a:t>
            </a:r>
          </a:p>
          <a:p>
            <a:pPr algn="ctr">
              <a:defRPr/>
            </a:pPr>
            <a:r>
              <a:rPr lang="en-GB" sz="2400" b="1" dirty="0">
                <a:solidFill>
                  <a:srgbClr val="C00000"/>
                </a:solidFill>
                <a:latin typeface="Gill Sans MT" panose="020B0502020104020203" pitchFamily="34" charset="0"/>
              </a:rPr>
              <a:t>Matthew 22:37-39</a:t>
            </a:r>
          </a:p>
          <a:p>
            <a:pPr algn="ctr">
              <a:defRPr/>
            </a:pPr>
            <a:endParaRPr lang="en-GB" sz="2400" b="1" dirty="0">
              <a:solidFill>
                <a:srgbClr val="C00000"/>
              </a:solidFill>
              <a:latin typeface="Gill Sans MT" panose="020B0502020104020203" pitchFamily="34" charset="0"/>
            </a:endParaRPr>
          </a:p>
          <a:p>
            <a:pPr algn="ctr">
              <a:defRPr/>
            </a:pPr>
            <a:r>
              <a:rPr lang="en-GB" sz="3200" b="1" dirty="0">
                <a:solidFill>
                  <a:srgbClr val="C00000"/>
                </a:solidFill>
                <a:latin typeface="Gill Sans MT" panose="020B0502020104020203" pitchFamily="34" charset="0"/>
              </a:rPr>
              <a:t>Who is your neighbour?</a:t>
            </a:r>
            <a:endParaRPr lang="en-GB" sz="36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59543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668706" y="1937575"/>
            <a:ext cx="2863526" cy="3261410"/>
          </a:xfrm>
          <a:prstGeom prst="rect">
            <a:avLst/>
          </a:prstGeom>
        </p:spPr>
      </p:pic>
      <p:sp>
        <p:nvSpPr>
          <p:cNvPr id="8" name="Rectangle 7">
            <a:extLst>
              <a:ext uri="{FF2B5EF4-FFF2-40B4-BE49-F238E27FC236}">
                <a16:creationId xmlns:a16="http://schemas.microsoft.com/office/drawing/2014/main" id="{FB511DB3-1D9D-4A4F-87FE-25ADA82FA2AB}"/>
              </a:ext>
            </a:extLst>
          </p:cNvPr>
          <p:cNvSpPr/>
          <p:nvPr/>
        </p:nvSpPr>
        <p:spPr>
          <a:xfrm>
            <a:off x="4047364" y="2076560"/>
            <a:ext cx="7679917" cy="3323987"/>
          </a:xfrm>
          <a:prstGeom prst="rect">
            <a:avLst/>
          </a:prstGeom>
        </p:spPr>
        <p:txBody>
          <a:bodyPr wrap="square">
            <a:spAutoFit/>
          </a:bodyPr>
          <a:lstStyle/>
          <a:p>
            <a:pPr algn="ctr">
              <a:defRPr/>
            </a:pPr>
            <a:r>
              <a:rPr lang="en-GB" sz="2400" dirty="0">
                <a:latin typeface="Gill Sans MT" panose="020B0502020104020203" pitchFamily="34" charset="0"/>
              </a:rPr>
              <a:t>‘Lord, when was it that we saw you hungry and gave you food, or thirsty and gave you something to drink? And when was it that we saw you a stranger and welcomed you, or naked and gave you clothing? And when was it that we saw you sick or in prison and visited you?” </a:t>
            </a:r>
          </a:p>
          <a:p>
            <a:pPr algn="ctr">
              <a:defRPr/>
            </a:pPr>
            <a:r>
              <a:rPr lang="en-GB" sz="2400" dirty="0">
                <a:latin typeface="Gill Sans MT" panose="020B0502020104020203" pitchFamily="34" charset="0"/>
              </a:rPr>
              <a:t>And the King will answer them: “Truly I tell you, just as you did it to one of the least of these who are members of my family, you did it to me.”’</a:t>
            </a:r>
          </a:p>
          <a:p>
            <a:pPr algn="ctr">
              <a:defRPr/>
            </a:pPr>
            <a:r>
              <a:rPr lang="en-GB" b="1" dirty="0">
                <a:solidFill>
                  <a:srgbClr val="C00000"/>
                </a:solidFill>
                <a:latin typeface="Gill Sans MT" panose="020B0502020104020203" pitchFamily="34" charset="0"/>
              </a:rPr>
              <a:t>Matthew 25:31-46</a:t>
            </a:r>
          </a:p>
        </p:txBody>
      </p:sp>
    </p:spTree>
    <p:extLst>
      <p:ext uri="{BB962C8B-B14F-4D97-AF65-F5344CB8AC3E}">
        <p14:creationId xmlns:p14="http://schemas.microsoft.com/office/powerpoint/2010/main" val="113199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421228" y="1932641"/>
            <a:ext cx="2863526" cy="3261410"/>
          </a:xfrm>
          <a:prstGeom prst="rect">
            <a:avLst/>
          </a:prstGeom>
        </p:spPr>
      </p:pic>
      <p:sp>
        <p:nvSpPr>
          <p:cNvPr id="8" name="Rectangle 7">
            <a:extLst>
              <a:ext uri="{FF2B5EF4-FFF2-40B4-BE49-F238E27FC236}">
                <a16:creationId xmlns:a16="http://schemas.microsoft.com/office/drawing/2014/main" id="{FB511DB3-1D9D-4A4F-87FE-25ADA82FA2AB}"/>
              </a:ext>
            </a:extLst>
          </p:cNvPr>
          <p:cNvSpPr/>
          <p:nvPr/>
        </p:nvSpPr>
        <p:spPr>
          <a:xfrm>
            <a:off x="907246" y="2061484"/>
            <a:ext cx="6984178" cy="2800767"/>
          </a:xfrm>
          <a:prstGeom prst="rect">
            <a:avLst/>
          </a:prstGeom>
        </p:spPr>
        <p:txBody>
          <a:bodyPr wrap="square">
            <a:spAutoFit/>
          </a:bodyPr>
          <a:lstStyle/>
          <a:p>
            <a:pPr algn="ctr">
              <a:defRPr/>
            </a:pPr>
            <a:r>
              <a:rPr lang="en-GB" sz="3200" dirty="0">
                <a:latin typeface="Gill Sans MT" panose="020B0502020104020203" pitchFamily="34" charset="0"/>
              </a:rPr>
              <a:t>‘Don’t be observers, but immerse yourself in the reality of life, as Jesus did.’</a:t>
            </a:r>
          </a:p>
          <a:p>
            <a:pPr algn="ctr">
              <a:defRPr/>
            </a:pPr>
            <a:r>
              <a:rPr lang="en-GB" sz="2400" b="1" dirty="0">
                <a:solidFill>
                  <a:srgbClr val="C00000"/>
                </a:solidFill>
                <a:latin typeface="Gill Sans MT" panose="020B0502020104020203" pitchFamily="34" charset="0"/>
              </a:rPr>
              <a:t>Pope Francis, World Youth Day, 2013</a:t>
            </a:r>
          </a:p>
          <a:p>
            <a:pPr algn="ctr">
              <a:defRPr/>
            </a:pPr>
            <a:endParaRPr lang="en-GB" sz="2400" b="1" dirty="0">
              <a:solidFill>
                <a:srgbClr val="C00000"/>
              </a:solidFill>
              <a:latin typeface="Gill Sans MT" panose="020B0502020104020203" pitchFamily="34" charset="0"/>
            </a:endParaRPr>
          </a:p>
          <a:p>
            <a:pPr algn="ctr">
              <a:defRPr/>
            </a:pPr>
            <a:r>
              <a:rPr lang="en-GB" sz="3200" b="1" dirty="0">
                <a:solidFill>
                  <a:srgbClr val="C00000"/>
                </a:solidFill>
                <a:latin typeface="Gill Sans MT" panose="020B0502020104020203" pitchFamily="34" charset="0"/>
              </a:rPr>
              <a:t>What do you think Pope Francis meant by ‘immerse yourself in life’?</a:t>
            </a:r>
            <a:endParaRPr lang="en-GB" sz="36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189685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Main Activity</a:t>
            </a:r>
          </a:p>
        </p:txBody>
      </p:sp>
      <p:sp>
        <p:nvSpPr>
          <p:cNvPr id="8" name="TextBox 7">
            <a:extLst>
              <a:ext uri="{FF2B5EF4-FFF2-40B4-BE49-F238E27FC236}">
                <a16:creationId xmlns:a16="http://schemas.microsoft.com/office/drawing/2014/main" id="{59132311-80FE-4C53-A970-0137CC9376CF}"/>
              </a:ext>
            </a:extLst>
          </p:cNvPr>
          <p:cNvSpPr txBox="1"/>
          <p:nvPr/>
        </p:nvSpPr>
        <p:spPr>
          <a:xfrm>
            <a:off x="3387544" y="1643425"/>
            <a:ext cx="8624434" cy="3724096"/>
          </a:xfrm>
          <a:prstGeom prst="rect">
            <a:avLst/>
          </a:prstGeom>
          <a:noFill/>
        </p:spPr>
        <p:txBody>
          <a:bodyPr wrap="square" rtlCol="0">
            <a:spAutoFit/>
          </a:bodyPr>
          <a:lstStyle/>
          <a:p>
            <a:pPr algn="ctr"/>
            <a:r>
              <a:rPr lang="en-GB" sz="3200" dirty="0">
                <a:latin typeface="Gill Sans MT" panose="020B0502020104020203" pitchFamily="34" charset="0"/>
              </a:rPr>
              <a:t>Research a charity that helps the community in your local area and write about them. </a:t>
            </a:r>
            <a:br>
              <a:rPr lang="en-GB" sz="3200" dirty="0">
                <a:latin typeface="Gill Sans MT" panose="020B0502020104020203" pitchFamily="34" charset="0"/>
              </a:rPr>
            </a:br>
            <a:endParaRPr lang="en-GB" sz="3200" dirty="0">
              <a:latin typeface="Gill Sans MT" panose="020B0502020104020203" pitchFamily="34" charset="0"/>
            </a:endParaRPr>
          </a:p>
          <a:p>
            <a:pPr algn="ctr"/>
            <a:r>
              <a:rPr lang="en-GB" sz="2800" b="1" dirty="0">
                <a:solidFill>
                  <a:srgbClr val="CF2631"/>
                </a:solidFill>
                <a:latin typeface="Gill Sans MT" panose="020B0502020104020203" pitchFamily="34" charset="0"/>
              </a:rPr>
              <a:t>Think about:</a:t>
            </a:r>
          </a:p>
          <a:p>
            <a:pPr marL="457200" indent="-457200" algn="ctr">
              <a:buFont typeface="Arial" panose="020B0604020202020204" pitchFamily="34" charset="0"/>
              <a:buChar char="•"/>
            </a:pPr>
            <a:r>
              <a:rPr lang="en-GB" sz="2800" b="1" dirty="0">
                <a:solidFill>
                  <a:srgbClr val="CF2631"/>
                </a:solidFill>
                <a:latin typeface="Gill Sans MT" panose="020B0502020104020203" pitchFamily="34" charset="0"/>
              </a:rPr>
              <a:t>How do they help the community?</a:t>
            </a:r>
          </a:p>
          <a:p>
            <a:pPr marL="457200" indent="-457200" algn="ctr">
              <a:buFont typeface="Arial" panose="020B0604020202020204" pitchFamily="34" charset="0"/>
              <a:buChar char="•"/>
            </a:pPr>
            <a:r>
              <a:rPr lang="en-GB" sz="2800" b="1" dirty="0">
                <a:solidFill>
                  <a:srgbClr val="CF2631"/>
                </a:solidFill>
                <a:latin typeface="Gill Sans MT" panose="020B0502020104020203" pitchFamily="34" charset="0"/>
              </a:rPr>
              <a:t>Why do they do what they do?</a:t>
            </a:r>
          </a:p>
          <a:p>
            <a:pPr marL="457200" indent="-457200" algn="ctr">
              <a:buFont typeface="Arial" panose="020B0604020202020204" pitchFamily="34" charset="0"/>
              <a:buChar char="•"/>
            </a:pPr>
            <a:r>
              <a:rPr lang="en-GB" sz="2800" b="1" dirty="0">
                <a:solidFill>
                  <a:srgbClr val="CF2631"/>
                </a:solidFill>
                <a:latin typeface="Gill Sans MT" panose="020B0502020104020203" pitchFamily="34" charset="0"/>
              </a:rPr>
              <a:t>What could people in your community do to support the charity?</a:t>
            </a:r>
          </a:p>
        </p:txBody>
      </p:sp>
      <p:pic>
        <p:nvPicPr>
          <p:cNvPr id="3" name="Picture 2">
            <a:extLst>
              <a:ext uri="{FF2B5EF4-FFF2-40B4-BE49-F238E27FC236}">
                <a16:creationId xmlns:a16="http://schemas.microsoft.com/office/drawing/2014/main" id="{B2382D9D-FBD5-4EF9-BC66-A03C935BA460}"/>
              </a:ext>
            </a:extLst>
          </p:cNvPr>
          <p:cNvPicPr>
            <a:picLocks noChangeAspect="1"/>
          </p:cNvPicPr>
          <p:nvPr/>
        </p:nvPicPr>
        <p:blipFill rotWithShape="1">
          <a:blip r:embed="rId5">
            <a:extLst>
              <a:ext uri="{28A0092B-C50C-407E-A947-70E740481C1C}">
                <a14:useLocalDpi xmlns:a14="http://schemas.microsoft.com/office/drawing/2010/main" val="0"/>
              </a:ext>
            </a:extLst>
          </a:blip>
          <a:srcRect l="5981" t="10147" r="57278" b="19642"/>
          <a:stretch/>
        </p:blipFill>
        <p:spPr>
          <a:xfrm>
            <a:off x="370390" y="1812079"/>
            <a:ext cx="3017154" cy="3243247"/>
          </a:xfrm>
          <a:prstGeom prst="rect">
            <a:avLst/>
          </a:prstGeom>
        </p:spPr>
      </p:pic>
    </p:spTree>
    <p:extLst>
      <p:ext uri="{BB962C8B-B14F-4D97-AF65-F5344CB8AC3E}">
        <p14:creationId xmlns:p14="http://schemas.microsoft.com/office/powerpoint/2010/main" val="406798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Plenary</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622778" y="1960340"/>
            <a:ext cx="2863526" cy="3261410"/>
          </a:xfrm>
          <a:prstGeom prst="rect">
            <a:avLst/>
          </a:prstGeom>
        </p:spPr>
      </p:pic>
      <p:sp>
        <p:nvSpPr>
          <p:cNvPr id="2" name="Rectangle 1">
            <a:extLst>
              <a:ext uri="{FF2B5EF4-FFF2-40B4-BE49-F238E27FC236}">
                <a16:creationId xmlns:a16="http://schemas.microsoft.com/office/drawing/2014/main" id="{B83CB656-37ED-4C6A-B432-AFBFC7CC7FAC}"/>
              </a:ext>
            </a:extLst>
          </p:cNvPr>
          <p:cNvSpPr/>
          <p:nvPr/>
        </p:nvSpPr>
        <p:spPr>
          <a:xfrm>
            <a:off x="833018" y="1802675"/>
            <a:ext cx="7674375" cy="3812775"/>
          </a:xfrm>
          <a:prstGeom prst="rect">
            <a:avLst/>
          </a:prstGeom>
        </p:spPr>
        <p:txBody>
          <a:bodyPr wrap="square">
            <a:spAutoFit/>
          </a:bodyPr>
          <a:lstStyle/>
          <a:p>
            <a:pPr algn="ctr"/>
            <a:r>
              <a:rPr lang="en-GB" sz="2800" b="1" dirty="0">
                <a:latin typeface="Gill Sans MT" panose="020B0502020104020203" pitchFamily="34" charset="0"/>
              </a:rPr>
              <a:t>‘Carry each other’s burdens, and in this way you will fulfil the law of Christ.’ </a:t>
            </a:r>
          </a:p>
          <a:p>
            <a:pPr algn="ctr"/>
            <a:r>
              <a:rPr lang="en-GB" sz="2000" b="1" dirty="0">
                <a:solidFill>
                  <a:srgbClr val="C00000"/>
                </a:solidFill>
                <a:latin typeface="Gill Sans MT" panose="020B0502020104020203" pitchFamily="34" charset="0"/>
              </a:rPr>
              <a:t>Galatians 6:2</a:t>
            </a:r>
          </a:p>
          <a:p>
            <a:pPr algn="ctr">
              <a:lnSpc>
                <a:spcPct val="107000"/>
              </a:lnSpc>
              <a:spcAft>
                <a:spcPts val="800"/>
              </a:spcAft>
            </a:pPr>
            <a:r>
              <a:rPr lang="en-GB" sz="24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What do you think it means to ‘carry each other’s burdens’?</a:t>
            </a:r>
          </a:p>
          <a:p>
            <a:pPr algn="ctr">
              <a:lnSpc>
                <a:spcPct val="107000"/>
              </a:lnSpc>
              <a:spcAft>
                <a:spcPts val="800"/>
              </a:spcAft>
            </a:pPr>
            <a:r>
              <a:rPr lang="en-GB" sz="24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How could you support the people in your school or class community?</a:t>
            </a:r>
          </a:p>
          <a:p>
            <a:pPr algn="ctr">
              <a:lnSpc>
                <a:spcPct val="107000"/>
              </a:lnSpc>
              <a:spcAft>
                <a:spcPts val="800"/>
              </a:spcAft>
            </a:pPr>
            <a:r>
              <a:rPr lang="en-GB" sz="24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How would your ideas improve your school community?</a:t>
            </a:r>
          </a:p>
        </p:txBody>
      </p:sp>
    </p:spTree>
    <p:extLst>
      <p:ext uri="{BB962C8B-B14F-4D97-AF65-F5344CB8AC3E}">
        <p14:creationId xmlns:p14="http://schemas.microsoft.com/office/powerpoint/2010/main" val="392944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1009923" y="2155128"/>
            <a:ext cx="7259433" cy="2739211"/>
          </a:xfrm>
          <a:prstGeom prst="rect">
            <a:avLst/>
          </a:prstGeom>
          <a:noFill/>
        </p:spPr>
        <p:txBody>
          <a:bodyPr wrap="square" rtlCol="0">
            <a:spAutoFit/>
          </a:bodyPr>
          <a:lstStyle/>
          <a:p>
            <a:pPr algn="ctr"/>
            <a:r>
              <a:rPr lang="en-GB" sz="3600" dirty="0">
                <a:latin typeface="Gill Sans MT" panose="020B0502020104020203" pitchFamily="34" charset="0"/>
              </a:rPr>
              <a:t>‘For where two or three gather in my name, there am I with them.’</a:t>
            </a:r>
          </a:p>
          <a:p>
            <a:pPr algn="ctr"/>
            <a:r>
              <a:rPr lang="en-GB" sz="2800" b="1" dirty="0">
                <a:solidFill>
                  <a:srgbClr val="C00000"/>
                </a:solidFill>
                <a:latin typeface="Gill Sans MT" panose="020B0502020104020203" pitchFamily="34" charset="0"/>
              </a:rPr>
              <a:t>Matthew 18:20</a:t>
            </a:r>
          </a:p>
          <a:p>
            <a:pPr algn="ctr"/>
            <a:r>
              <a:rPr lang="en-GB" sz="3600" b="1" dirty="0">
                <a:solidFill>
                  <a:srgbClr val="C00000"/>
                </a:solidFill>
                <a:latin typeface="Gill Sans MT" panose="020B0502020104020203" pitchFamily="34" charset="0"/>
              </a:rPr>
              <a:t>What do you think Jesus meant by this?</a:t>
            </a:r>
            <a:endParaRPr lang="en-GB" sz="40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69722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1828799" y="2213282"/>
            <a:ext cx="6062870" cy="2554545"/>
          </a:xfrm>
          <a:prstGeom prst="rect">
            <a:avLst/>
          </a:prstGeom>
          <a:noFill/>
        </p:spPr>
        <p:txBody>
          <a:bodyPr wrap="square" rtlCol="0">
            <a:spAutoFit/>
          </a:bodyPr>
          <a:lstStyle/>
          <a:p>
            <a:pPr algn="ctr"/>
            <a:r>
              <a:rPr lang="en-GB" sz="4000" dirty="0">
                <a:latin typeface="Gill Sans MT" panose="020B0502020104020203" pitchFamily="34" charset="0"/>
              </a:rPr>
              <a:t>As humans, we are meant to live in </a:t>
            </a:r>
            <a:r>
              <a:rPr lang="en-GB" sz="4000" b="1" dirty="0">
                <a:latin typeface="Gill Sans MT" panose="020B0502020104020203" pitchFamily="34" charset="0"/>
              </a:rPr>
              <a:t>community</a:t>
            </a:r>
            <a:r>
              <a:rPr lang="en-GB" sz="4000" dirty="0">
                <a:latin typeface="Gill Sans MT" panose="020B0502020104020203" pitchFamily="34" charset="0"/>
              </a:rPr>
              <a:t>.</a:t>
            </a:r>
          </a:p>
          <a:p>
            <a:pPr algn="ctr"/>
            <a:r>
              <a:rPr lang="en-GB" sz="4000" b="1" dirty="0">
                <a:solidFill>
                  <a:srgbClr val="C00000"/>
                </a:solidFill>
                <a:latin typeface="Gill Sans MT" panose="020B0502020104020203" pitchFamily="34" charset="0"/>
              </a:rPr>
              <a:t>How would you explain what a ‘community’ is?</a:t>
            </a:r>
          </a:p>
        </p:txBody>
      </p:sp>
    </p:spTree>
    <p:extLst>
      <p:ext uri="{BB962C8B-B14F-4D97-AF65-F5344CB8AC3E}">
        <p14:creationId xmlns:p14="http://schemas.microsoft.com/office/powerpoint/2010/main" val="324146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6"/>
          <a:srcRect b="786"/>
          <a:stretch/>
        </p:blipFill>
        <p:spPr>
          <a:xfrm>
            <a:off x="8015344" y="-12200"/>
            <a:ext cx="2132554" cy="5891963"/>
          </a:xfrm>
          <a:prstGeom prst="rect">
            <a:avLst/>
          </a:prstGeom>
        </p:spPr>
      </p:pic>
      <p:pic>
        <p:nvPicPr>
          <p:cNvPr id="8" name="Picture 7"/>
          <p:cNvPicPr>
            <a:picLocks noChangeAspect="1"/>
          </p:cNvPicPr>
          <p:nvPr/>
        </p:nvPicPr>
        <p:blipFill rotWithShape="1">
          <a:blip r:embed="rId7"/>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8"/>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9"/>
          <a:srcRect l="5495" r="6759"/>
          <a:stretch/>
        </p:blipFill>
        <p:spPr>
          <a:xfrm>
            <a:off x="10128788" y="0"/>
            <a:ext cx="2162633" cy="5884508"/>
          </a:xfrm>
          <a:prstGeom prst="rect">
            <a:avLst/>
          </a:prstGeom>
        </p:spPr>
      </p:pic>
      <p:pic>
        <p:nvPicPr>
          <p:cNvPr id="9" name="Picture 8"/>
          <p:cNvPicPr>
            <a:picLocks noChangeAspect="1"/>
          </p:cNvPicPr>
          <p:nvPr/>
        </p:nvPicPr>
        <p:blipFill rotWithShape="1">
          <a:blip r:embed="rId10"/>
          <a:srcRect t="1149"/>
          <a:stretch/>
        </p:blipFill>
        <p:spPr>
          <a:xfrm>
            <a:off x="5899748" y="0"/>
            <a:ext cx="2153617" cy="5873436"/>
          </a:xfrm>
          <a:prstGeom prst="rect">
            <a:avLst/>
          </a:prstGeom>
        </p:spPr>
      </p:pic>
      <p:pic>
        <p:nvPicPr>
          <p:cNvPr id="12" name="Picture 11"/>
          <p:cNvPicPr>
            <a:picLocks noChangeAspect="1"/>
          </p:cNvPicPr>
          <p:nvPr/>
        </p:nvPicPr>
        <p:blipFill>
          <a:blip r:embed="rId11"/>
          <a:stretch>
            <a:fillRect/>
          </a:stretch>
        </p:blipFill>
        <p:spPr>
          <a:xfrm>
            <a:off x="11851852" y="5321614"/>
            <a:ext cx="439569" cy="557721"/>
          </a:xfrm>
          <a:prstGeom prst="rect">
            <a:avLst/>
          </a:prstGeom>
        </p:spPr>
      </p:pic>
      <p:pic>
        <p:nvPicPr>
          <p:cNvPr id="13" name="Picture 12"/>
          <p:cNvPicPr>
            <a:picLocks noChangeAspect="1"/>
          </p:cNvPicPr>
          <p:nvPr/>
        </p:nvPicPr>
        <p:blipFill>
          <a:blip r:embed="rId11"/>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82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b="786"/>
          <a:stretch/>
        </p:blipFill>
        <p:spPr>
          <a:xfrm>
            <a:off x="8015344" y="-12200"/>
            <a:ext cx="2132554" cy="5891963"/>
          </a:xfrm>
          <a:prstGeom prst="rect">
            <a:avLst/>
          </a:prstGeom>
        </p:spPr>
      </p:pic>
      <p:pic>
        <p:nvPicPr>
          <p:cNvPr id="8" name="Picture 7"/>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Lst>
          </a:blip>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11"/>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saturation sat="0"/>
                    </a14:imgEffect>
                  </a14:imgLayer>
                </a14:imgProps>
              </a:ext>
            </a:extLst>
          </a:blip>
          <a:srcRect l="5495" r="6759"/>
          <a:stretch/>
        </p:blipFill>
        <p:spPr>
          <a:xfrm>
            <a:off x="10128788" y="0"/>
            <a:ext cx="2162633" cy="5884508"/>
          </a:xfrm>
          <a:prstGeom prst="rect">
            <a:avLst/>
          </a:prstGeom>
        </p:spPr>
      </p:pic>
      <p:pic>
        <p:nvPicPr>
          <p:cNvPr id="9" name="Picture 8"/>
          <p:cNvPicPr>
            <a:picLocks noChangeAspect="1"/>
          </p:cNvPicPr>
          <p:nvPr/>
        </p:nvPicPr>
        <p:blipFill rotWithShape="1">
          <a:blip r:embed="rId14">
            <a:extLst>
              <a:ext uri="{BEBA8EAE-BF5A-486C-A8C5-ECC9F3942E4B}">
                <a14:imgProps xmlns:a14="http://schemas.microsoft.com/office/drawing/2010/main">
                  <a14:imgLayer r:embed="rId15">
                    <a14:imgEffect>
                      <a14:saturation sat="0"/>
                    </a14:imgEffect>
                  </a14:imgLayer>
                </a14:imgProps>
              </a:ext>
            </a:extLst>
          </a:blip>
          <a:srcRect t="1149"/>
          <a:stretch/>
        </p:blipFill>
        <p:spPr>
          <a:xfrm>
            <a:off x="5899748" y="0"/>
            <a:ext cx="2153617" cy="5873436"/>
          </a:xfrm>
          <a:prstGeom prst="rect">
            <a:avLst/>
          </a:prstGeom>
        </p:spPr>
      </p:pic>
      <p:pic>
        <p:nvPicPr>
          <p:cNvPr id="12" name="Picture 11"/>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11851852" y="5321614"/>
            <a:ext cx="439569" cy="557721"/>
          </a:xfrm>
          <a:prstGeom prst="rect">
            <a:avLst/>
          </a:prstGeom>
        </p:spPr>
      </p:pic>
      <p:pic>
        <p:nvPicPr>
          <p:cNvPr id="13" name="Picture 12"/>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32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1068909" y="1843950"/>
            <a:ext cx="7185087" cy="3170099"/>
          </a:xfrm>
          <a:prstGeom prst="rect">
            <a:avLst/>
          </a:prstGeom>
          <a:noFill/>
        </p:spPr>
        <p:txBody>
          <a:bodyPr wrap="square" rtlCol="0">
            <a:spAutoFit/>
          </a:bodyPr>
          <a:lstStyle/>
          <a:p>
            <a:pPr algn="ctr"/>
            <a:r>
              <a:rPr lang="en-GB" sz="4000" dirty="0">
                <a:latin typeface="Gill Sans MT" panose="020B0502020104020203" pitchFamily="34" charset="0"/>
              </a:rPr>
              <a:t>A </a:t>
            </a:r>
            <a:r>
              <a:rPr lang="en-GB" sz="4000" b="1" dirty="0">
                <a:latin typeface="Gill Sans MT" panose="020B0502020104020203" pitchFamily="34" charset="0"/>
              </a:rPr>
              <a:t>community</a:t>
            </a:r>
            <a:r>
              <a:rPr lang="en-GB" sz="4000" dirty="0">
                <a:latin typeface="Gill Sans MT" panose="020B0502020104020203" pitchFamily="34" charset="0"/>
              </a:rPr>
              <a:t> is a group of people who live, work or otherwise spend time together.</a:t>
            </a:r>
          </a:p>
          <a:p>
            <a:pPr algn="ctr"/>
            <a:r>
              <a:rPr lang="en-GB" sz="4000" b="1" dirty="0">
                <a:solidFill>
                  <a:srgbClr val="C00000"/>
                </a:solidFill>
                <a:latin typeface="Gill Sans MT" panose="020B0502020104020203" pitchFamily="34" charset="0"/>
              </a:rPr>
              <a:t>What communities are you a part of?</a:t>
            </a:r>
          </a:p>
        </p:txBody>
      </p:sp>
    </p:spTree>
    <p:extLst>
      <p:ext uri="{BB962C8B-B14F-4D97-AF65-F5344CB8AC3E}">
        <p14:creationId xmlns:p14="http://schemas.microsoft.com/office/powerpoint/2010/main" val="154171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3" name="Picture 2">
            <a:extLst>
              <a:ext uri="{FF2B5EF4-FFF2-40B4-BE49-F238E27FC236}">
                <a16:creationId xmlns:a16="http://schemas.microsoft.com/office/drawing/2014/main" id="{73F31372-F283-4E6F-9B42-CBF2885882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83" t="3769" r="28544" b="54492"/>
          <a:stretch/>
        </p:blipFill>
        <p:spPr>
          <a:xfrm>
            <a:off x="695738" y="2192855"/>
            <a:ext cx="2932045" cy="2862471"/>
          </a:xfrm>
          <a:prstGeom prst="rect">
            <a:avLst/>
          </a:prstGeom>
        </p:spPr>
      </p:pic>
      <p:sp>
        <p:nvSpPr>
          <p:cNvPr id="13" name="TextBox 12">
            <a:extLst>
              <a:ext uri="{FF2B5EF4-FFF2-40B4-BE49-F238E27FC236}">
                <a16:creationId xmlns:a16="http://schemas.microsoft.com/office/drawing/2014/main" id="{342ECE88-883D-4627-B30E-4DFC22B5952D}"/>
              </a:ext>
            </a:extLst>
          </p:cNvPr>
          <p:cNvSpPr txBox="1"/>
          <p:nvPr/>
        </p:nvSpPr>
        <p:spPr>
          <a:xfrm>
            <a:off x="4311175" y="2448062"/>
            <a:ext cx="7185087" cy="2062103"/>
          </a:xfrm>
          <a:prstGeom prst="rect">
            <a:avLst/>
          </a:prstGeom>
          <a:noFill/>
        </p:spPr>
        <p:txBody>
          <a:bodyPr wrap="square" rtlCol="0">
            <a:spAutoFit/>
          </a:bodyPr>
          <a:lstStyle/>
          <a:p>
            <a:pPr algn="ctr"/>
            <a:r>
              <a:rPr lang="en-GB" sz="3200" dirty="0">
                <a:latin typeface="Gill Sans MT" panose="020B0502020104020203" pitchFamily="34" charset="0"/>
              </a:rPr>
              <a:t>As Christians, we are called to live in </a:t>
            </a:r>
            <a:r>
              <a:rPr lang="en-GB" sz="3200" b="1" dirty="0">
                <a:latin typeface="Gill Sans MT" panose="020B0502020104020203" pitchFamily="34" charset="0"/>
              </a:rPr>
              <a:t>community</a:t>
            </a:r>
            <a:r>
              <a:rPr lang="en-GB" sz="3200" dirty="0">
                <a:latin typeface="Gill Sans MT" panose="020B0502020104020203" pitchFamily="34" charset="0"/>
              </a:rPr>
              <a:t> with one another. </a:t>
            </a:r>
          </a:p>
          <a:p>
            <a:pPr algn="ctr"/>
            <a:r>
              <a:rPr lang="en-GB" sz="3200" dirty="0">
                <a:latin typeface="Gill Sans MT" panose="020B0502020104020203" pitchFamily="34" charset="0"/>
              </a:rPr>
              <a:t>This means being </a:t>
            </a:r>
            <a:r>
              <a:rPr lang="en-GB" sz="3200" b="1" dirty="0">
                <a:latin typeface="Gill Sans MT" panose="020B0502020104020203" pitchFamily="34" charset="0"/>
              </a:rPr>
              <a:t>active members</a:t>
            </a:r>
            <a:r>
              <a:rPr lang="en-GB" sz="3200" dirty="0">
                <a:latin typeface="Gill Sans MT" panose="020B0502020104020203" pitchFamily="34" charset="0"/>
              </a:rPr>
              <a:t> of the world we live in. </a:t>
            </a:r>
          </a:p>
        </p:txBody>
      </p:sp>
    </p:spTree>
    <p:extLst>
      <p:ext uri="{BB962C8B-B14F-4D97-AF65-F5344CB8AC3E}">
        <p14:creationId xmlns:p14="http://schemas.microsoft.com/office/powerpoint/2010/main" val="116983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3" name="TextBox 12">
            <a:extLst>
              <a:ext uri="{FF2B5EF4-FFF2-40B4-BE49-F238E27FC236}">
                <a16:creationId xmlns:a16="http://schemas.microsoft.com/office/drawing/2014/main" id="{342ECE88-883D-4627-B30E-4DFC22B5952D}"/>
              </a:ext>
            </a:extLst>
          </p:cNvPr>
          <p:cNvSpPr txBox="1"/>
          <p:nvPr/>
        </p:nvSpPr>
        <p:spPr>
          <a:xfrm>
            <a:off x="273657" y="1978247"/>
            <a:ext cx="7220447" cy="3046988"/>
          </a:xfrm>
          <a:prstGeom prst="rect">
            <a:avLst/>
          </a:prstGeom>
          <a:noFill/>
        </p:spPr>
        <p:txBody>
          <a:bodyPr wrap="square" rtlCol="0">
            <a:spAutoFit/>
          </a:bodyPr>
          <a:lstStyle/>
          <a:p>
            <a:pPr algn="ctr"/>
            <a:r>
              <a:rPr lang="en-GB" sz="3200" dirty="0">
                <a:latin typeface="Gill Sans MT" panose="020B0502020104020203" pitchFamily="34" charset="0"/>
              </a:rPr>
              <a:t>We need to remember the dignity of all people, support one another and recognise how our gifts and talents could be used to help others!</a:t>
            </a:r>
          </a:p>
          <a:p>
            <a:pPr algn="ctr"/>
            <a:r>
              <a:rPr lang="en-GB" sz="3200" dirty="0">
                <a:latin typeface="Gill Sans MT" panose="020B0502020104020203" pitchFamily="34" charset="0"/>
              </a:rPr>
              <a:t>We are called to look out for those around us and help them however we can.</a:t>
            </a:r>
          </a:p>
        </p:txBody>
      </p:sp>
      <p:pic>
        <p:nvPicPr>
          <p:cNvPr id="4" name="Picture 3">
            <a:extLst>
              <a:ext uri="{FF2B5EF4-FFF2-40B4-BE49-F238E27FC236}">
                <a16:creationId xmlns:a16="http://schemas.microsoft.com/office/drawing/2014/main" id="{FE57B4D4-BEC4-43BC-8D33-FB349637C4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59" t="51014" r="1691" b="13478"/>
          <a:stretch/>
        </p:blipFill>
        <p:spPr>
          <a:xfrm>
            <a:off x="7646499" y="2208866"/>
            <a:ext cx="4548809" cy="2585750"/>
          </a:xfrm>
          <a:prstGeom prst="rect">
            <a:avLst/>
          </a:prstGeom>
        </p:spPr>
      </p:pic>
    </p:spTree>
    <p:extLst>
      <p:ext uri="{BB962C8B-B14F-4D97-AF65-F5344CB8AC3E}">
        <p14:creationId xmlns:p14="http://schemas.microsoft.com/office/powerpoint/2010/main" val="190155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1026515" y="2110962"/>
            <a:ext cx="2863526" cy="3261410"/>
          </a:xfrm>
          <a:prstGeom prst="rect">
            <a:avLst/>
          </a:prstGeom>
        </p:spPr>
      </p:pic>
      <p:sp>
        <p:nvSpPr>
          <p:cNvPr id="8" name="Rectangle 7">
            <a:extLst>
              <a:ext uri="{FF2B5EF4-FFF2-40B4-BE49-F238E27FC236}">
                <a16:creationId xmlns:a16="http://schemas.microsoft.com/office/drawing/2014/main" id="{FB511DB3-1D9D-4A4F-87FE-25ADA82FA2AB}"/>
              </a:ext>
            </a:extLst>
          </p:cNvPr>
          <p:cNvSpPr/>
          <p:nvPr/>
        </p:nvSpPr>
        <p:spPr>
          <a:xfrm>
            <a:off x="4704241" y="2772171"/>
            <a:ext cx="6725760" cy="1938992"/>
          </a:xfrm>
          <a:prstGeom prst="rect">
            <a:avLst/>
          </a:prstGeom>
        </p:spPr>
        <p:txBody>
          <a:bodyPr wrap="square">
            <a:spAutoFit/>
          </a:bodyPr>
          <a:lstStyle/>
          <a:p>
            <a:pPr algn="ctr">
              <a:defRPr/>
            </a:pPr>
            <a:r>
              <a:rPr lang="en-GB" sz="3200" dirty="0">
                <a:latin typeface="Gill Sans MT" panose="020B0502020104020203" pitchFamily="34" charset="0"/>
              </a:rPr>
              <a:t>‘Love one another: just as I have loved you ... By this all people will know that you are my disciples.’</a:t>
            </a:r>
            <a:endParaRPr lang="en-GB" sz="2400" dirty="0">
              <a:solidFill>
                <a:prstClr val="black"/>
              </a:solidFill>
              <a:latin typeface="Gill Sans MT" panose="020B0502020104020203" pitchFamily="34" charset="0"/>
            </a:endParaRPr>
          </a:p>
          <a:p>
            <a:pPr algn="ctr">
              <a:defRPr/>
            </a:pPr>
            <a:r>
              <a:rPr lang="en-GB" sz="2400" b="1" dirty="0">
                <a:solidFill>
                  <a:srgbClr val="C00000"/>
                </a:solidFill>
                <a:latin typeface="Gill Sans MT" panose="020B0502020104020203" pitchFamily="34" charset="0"/>
              </a:rPr>
              <a:t>John 13:34-35</a:t>
            </a:r>
          </a:p>
        </p:txBody>
      </p:sp>
    </p:spTree>
    <p:extLst>
      <p:ext uri="{BB962C8B-B14F-4D97-AF65-F5344CB8AC3E}">
        <p14:creationId xmlns:p14="http://schemas.microsoft.com/office/powerpoint/2010/main" val="3862383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7561</TotalTime>
  <Words>531</Words>
  <Application>Microsoft Office PowerPoint</Application>
  <PresentationFormat>Widescreen</PresentationFormat>
  <Paragraphs>67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Silvana Dallanegra</cp:lastModifiedBy>
  <cp:revision>141</cp:revision>
  <dcterms:created xsi:type="dcterms:W3CDTF">2018-05-21T15:55:21Z</dcterms:created>
  <dcterms:modified xsi:type="dcterms:W3CDTF">2024-02-19T16:01:51Z</dcterms:modified>
</cp:coreProperties>
</file>