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1" r:id="rId2"/>
    <p:sldId id="285" r:id="rId3"/>
    <p:sldId id="286" r:id="rId4"/>
    <p:sldId id="287" r:id="rId5"/>
    <p:sldId id="288" r:id="rId6"/>
    <p:sldId id="289" r:id="rId7"/>
    <p:sldId id="290" r:id="rId8"/>
    <p:sldId id="291" r:id="rId9"/>
    <p:sldId id="292" r:id="rId10"/>
    <p:sldId id="293" r:id="rId11"/>
    <p:sldId id="294" r:id="rId12"/>
    <p:sldId id="295" r:id="rId13"/>
    <p:sldId id="307" r:id="rId14"/>
    <p:sldId id="297" r:id="rId15"/>
    <p:sldId id="298" r:id="rId16"/>
    <p:sldId id="299" r:id="rId17"/>
    <p:sldId id="300" r:id="rId18"/>
    <p:sldId id="301" r:id="rId19"/>
    <p:sldId id="302" r:id="rId20"/>
    <p:sldId id="303" r:id="rId21"/>
    <p:sldId id="304" r:id="rId22"/>
    <p:sldId id="305" r:id="rId23"/>
    <p:sldId id="306" r:id="rId24"/>
    <p:sldId id="30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0F0F"/>
    <a:srgbClr val="BF1E2E"/>
    <a:srgbClr val="F26758"/>
    <a:srgbClr val="EE2E2C"/>
    <a:srgbClr val="CF2631"/>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88792" autoAdjust="0"/>
  </p:normalViewPr>
  <p:slideViewPr>
    <p:cSldViewPr snapToGrid="0">
      <p:cViewPr varScale="1">
        <p:scale>
          <a:sx n="64" d="100"/>
          <a:sy n="64" d="100"/>
        </p:scale>
        <p:origin x="9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0B093F-ECDC-4E3E-A186-09FCC30519EA}" type="datetimeFigureOut">
              <a:rPr lang="en-GB" smtClean="0"/>
              <a:t>19/02/2024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BF499-1F9F-40B2-AD2A-A9082E6452C8}" type="slidenum">
              <a:rPr lang="en-GB" smtClean="0"/>
              <a:t>‹#›</a:t>
            </a:fld>
            <a:endParaRPr lang="en-GB"/>
          </a:p>
        </p:txBody>
      </p:sp>
    </p:spTree>
    <p:extLst>
      <p:ext uri="{BB962C8B-B14F-4D97-AF65-F5344CB8AC3E}">
        <p14:creationId xmlns:p14="http://schemas.microsoft.com/office/powerpoint/2010/main" val="36031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21BF499-1F9F-40B2-AD2A-A9082E6452C8}" type="slidenum">
              <a:rPr lang="en-GB" smtClean="0"/>
              <a:t>1</a:t>
            </a:fld>
            <a:endParaRPr lang="en-GB"/>
          </a:p>
        </p:txBody>
      </p:sp>
    </p:spTree>
    <p:extLst>
      <p:ext uri="{BB962C8B-B14F-4D97-AF65-F5344CB8AC3E}">
        <p14:creationId xmlns:p14="http://schemas.microsoft.com/office/powerpoint/2010/main" val="3832390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10</a:t>
            </a:fld>
            <a:endParaRPr lang="en-GB"/>
          </a:p>
        </p:txBody>
      </p:sp>
    </p:spTree>
    <p:extLst>
      <p:ext uri="{BB962C8B-B14F-4D97-AF65-F5344CB8AC3E}">
        <p14:creationId xmlns:p14="http://schemas.microsoft.com/office/powerpoint/2010/main" val="2510732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11</a:t>
            </a:fld>
            <a:endParaRPr lang="en-GB"/>
          </a:p>
        </p:txBody>
      </p:sp>
    </p:spTree>
    <p:extLst>
      <p:ext uri="{BB962C8B-B14F-4D97-AF65-F5344CB8AC3E}">
        <p14:creationId xmlns:p14="http://schemas.microsoft.com/office/powerpoint/2010/main" val="16361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12</a:t>
            </a:fld>
            <a:endParaRPr lang="en-GB"/>
          </a:p>
        </p:txBody>
      </p:sp>
    </p:spTree>
    <p:extLst>
      <p:ext uri="{BB962C8B-B14F-4D97-AF65-F5344CB8AC3E}">
        <p14:creationId xmlns:p14="http://schemas.microsoft.com/office/powerpoint/2010/main" val="1990830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13</a:t>
            </a:fld>
            <a:endParaRPr lang="en-GB"/>
          </a:p>
        </p:txBody>
      </p:sp>
    </p:spTree>
    <p:extLst>
      <p:ext uri="{BB962C8B-B14F-4D97-AF65-F5344CB8AC3E}">
        <p14:creationId xmlns:p14="http://schemas.microsoft.com/office/powerpoint/2010/main" val="1627457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Century Gothic" panose="020B0502020202020204" pitchFamily="34" charset="0"/>
              </a:rPr>
              <a:t>Holding slide for discussion/feedback if required.</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14</a:t>
            </a:fld>
            <a:endParaRPr lang="en-GB"/>
          </a:p>
        </p:txBody>
      </p:sp>
    </p:spTree>
    <p:extLst>
      <p:ext uri="{BB962C8B-B14F-4D97-AF65-F5344CB8AC3E}">
        <p14:creationId xmlns:p14="http://schemas.microsoft.com/office/powerpoint/2010/main" val="3256194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15</a:t>
            </a:fld>
            <a:endParaRPr lang="en-GB"/>
          </a:p>
        </p:txBody>
      </p:sp>
    </p:spTree>
    <p:extLst>
      <p:ext uri="{BB962C8B-B14F-4D97-AF65-F5344CB8AC3E}">
        <p14:creationId xmlns:p14="http://schemas.microsoft.com/office/powerpoint/2010/main" val="225278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16</a:t>
            </a:fld>
            <a:endParaRPr lang="en-GB"/>
          </a:p>
        </p:txBody>
      </p:sp>
    </p:spTree>
    <p:extLst>
      <p:ext uri="{BB962C8B-B14F-4D97-AF65-F5344CB8AC3E}">
        <p14:creationId xmlns:p14="http://schemas.microsoft.com/office/powerpoint/2010/main" val="2442644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17</a:t>
            </a:fld>
            <a:endParaRPr lang="en-GB"/>
          </a:p>
        </p:txBody>
      </p:sp>
    </p:spTree>
    <p:extLst>
      <p:ext uri="{BB962C8B-B14F-4D97-AF65-F5344CB8AC3E}">
        <p14:creationId xmlns:p14="http://schemas.microsoft.com/office/powerpoint/2010/main" val="2594436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18</a:t>
            </a:fld>
            <a:endParaRPr lang="en-GB"/>
          </a:p>
        </p:txBody>
      </p:sp>
    </p:spTree>
    <p:extLst>
      <p:ext uri="{BB962C8B-B14F-4D97-AF65-F5344CB8AC3E}">
        <p14:creationId xmlns:p14="http://schemas.microsoft.com/office/powerpoint/2010/main" val="209576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19</a:t>
            </a:fld>
            <a:endParaRPr lang="en-GB"/>
          </a:p>
        </p:txBody>
      </p:sp>
    </p:spTree>
    <p:extLst>
      <p:ext uri="{BB962C8B-B14F-4D97-AF65-F5344CB8AC3E}">
        <p14:creationId xmlns:p14="http://schemas.microsoft.com/office/powerpoint/2010/main" val="3817760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a:t>
            </a:fld>
            <a:endParaRPr lang="en-GB"/>
          </a:p>
        </p:txBody>
      </p:sp>
    </p:spTree>
    <p:extLst>
      <p:ext uri="{BB962C8B-B14F-4D97-AF65-F5344CB8AC3E}">
        <p14:creationId xmlns:p14="http://schemas.microsoft.com/office/powerpoint/2010/main" val="21631202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20</a:t>
            </a:fld>
            <a:endParaRPr lang="en-GB"/>
          </a:p>
        </p:txBody>
      </p:sp>
    </p:spTree>
    <p:extLst>
      <p:ext uri="{BB962C8B-B14F-4D97-AF65-F5344CB8AC3E}">
        <p14:creationId xmlns:p14="http://schemas.microsoft.com/office/powerpoint/2010/main" val="18412818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21</a:t>
            </a:fld>
            <a:endParaRPr lang="en-GB"/>
          </a:p>
        </p:txBody>
      </p:sp>
    </p:spTree>
    <p:extLst>
      <p:ext uri="{BB962C8B-B14F-4D97-AF65-F5344CB8AC3E}">
        <p14:creationId xmlns:p14="http://schemas.microsoft.com/office/powerpoint/2010/main" val="4045611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Century Gothic" panose="020B0502020202020204" pitchFamily="34" charset="0"/>
              </a:rPr>
              <a:t>Using the Prayer Toolkit model, the mission ‘tasks’ on the following slide can be amended or supplemented as required.</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22</a:t>
            </a:fld>
            <a:endParaRPr lang="en-GB"/>
          </a:p>
        </p:txBody>
      </p:sp>
    </p:spTree>
    <p:extLst>
      <p:ext uri="{BB962C8B-B14F-4D97-AF65-F5344CB8AC3E}">
        <p14:creationId xmlns:p14="http://schemas.microsoft.com/office/powerpoint/2010/main" val="160100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CAFOD Family Fast Day is always the 2</a:t>
            </a:r>
            <a:r>
              <a:rPr lang="en-GB" sz="1200" kern="1200" baseline="30000" dirty="0">
                <a:solidFill>
                  <a:schemeClr val="tx1"/>
                </a:solidFill>
                <a:effectLst/>
                <a:latin typeface="+mn-lt"/>
                <a:ea typeface="+mn-ea"/>
                <a:cs typeface="+mn-cs"/>
              </a:rPr>
              <a:t>nd</a:t>
            </a:r>
            <a:r>
              <a:rPr lang="en-GB" sz="1200" kern="1200" dirty="0">
                <a:solidFill>
                  <a:schemeClr val="tx1"/>
                </a:solidFill>
                <a:effectLst/>
                <a:latin typeface="+mn-lt"/>
                <a:ea typeface="+mn-ea"/>
                <a:cs typeface="+mn-cs"/>
              </a:rPr>
              <a:t> Friday in Lent, and often well-promoted in parishes. People are encouraged to give up a treat, or eat a simpler meal, and give the money to support CAFOD’s work with some of the poorest people in the world.  </a:t>
            </a:r>
          </a:p>
        </p:txBody>
      </p:sp>
      <p:sp>
        <p:nvSpPr>
          <p:cNvPr id="4" name="Slide Number Placeholder 3"/>
          <p:cNvSpPr>
            <a:spLocks noGrp="1"/>
          </p:cNvSpPr>
          <p:nvPr>
            <p:ph type="sldNum" sz="quarter" idx="10"/>
          </p:nvPr>
        </p:nvSpPr>
        <p:spPr/>
        <p:txBody>
          <a:bodyPr/>
          <a:lstStyle/>
          <a:p>
            <a:fld id="{E21BF499-1F9F-40B2-AD2A-A9082E6452C8}" type="slidenum">
              <a:rPr lang="en-GB" smtClean="0"/>
              <a:t>23</a:t>
            </a:fld>
            <a:endParaRPr lang="en-GB"/>
          </a:p>
        </p:txBody>
      </p:sp>
    </p:spTree>
    <p:extLst>
      <p:ext uri="{BB962C8B-B14F-4D97-AF65-F5344CB8AC3E}">
        <p14:creationId xmlns:p14="http://schemas.microsoft.com/office/powerpoint/2010/main" val="21817992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24</a:t>
            </a:fld>
            <a:endParaRPr lang="en-GB"/>
          </a:p>
        </p:txBody>
      </p:sp>
    </p:spTree>
    <p:extLst>
      <p:ext uri="{BB962C8B-B14F-4D97-AF65-F5344CB8AC3E}">
        <p14:creationId xmlns:p14="http://schemas.microsoft.com/office/powerpoint/2010/main" val="4215724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3</a:t>
            </a:fld>
            <a:endParaRPr lang="en-GB"/>
          </a:p>
        </p:txBody>
      </p:sp>
    </p:spTree>
    <p:extLst>
      <p:ext uri="{BB962C8B-B14F-4D97-AF65-F5344CB8AC3E}">
        <p14:creationId xmlns:p14="http://schemas.microsoft.com/office/powerpoint/2010/main" val="3994578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4</a:t>
            </a:fld>
            <a:endParaRPr lang="en-GB"/>
          </a:p>
        </p:txBody>
      </p:sp>
    </p:spTree>
    <p:extLst>
      <p:ext uri="{BB962C8B-B14F-4D97-AF65-F5344CB8AC3E}">
        <p14:creationId xmlns:p14="http://schemas.microsoft.com/office/powerpoint/2010/main" val="711841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5</a:t>
            </a:fld>
            <a:endParaRPr lang="en-GB"/>
          </a:p>
        </p:txBody>
      </p:sp>
    </p:spTree>
    <p:extLst>
      <p:ext uri="{BB962C8B-B14F-4D97-AF65-F5344CB8AC3E}">
        <p14:creationId xmlns:p14="http://schemas.microsoft.com/office/powerpoint/2010/main" val="2742339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6</a:t>
            </a:fld>
            <a:endParaRPr lang="en-GB"/>
          </a:p>
        </p:txBody>
      </p:sp>
    </p:spTree>
    <p:extLst>
      <p:ext uri="{BB962C8B-B14F-4D97-AF65-F5344CB8AC3E}">
        <p14:creationId xmlns:p14="http://schemas.microsoft.com/office/powerpoint/2010/main" val="3326492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7</a:t>
            </a:fld>
            <a:endParaRPr lang="en-GB"/>
          </a:p>
        </p:txBody>
      </p:sp>
    </p:spTree>
    <p:extLst>
      <p:ext uri="{BB962C8B-B14F-4D97-AF65-F5344CB8AC3E}">
        <p14:creationId xmlns:p14="http://schemas.microsoft.com/office/powerpoint/2010/main" val="2098764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8</a:t>
            </a:fld>
            <a:endParaRPr lang="en-GB"/>
          </a:p>
        </p:txBody>
      </p:sp>
    </p:spTree>
    <p:extLst>
      <p:ext uri="{BB962C8B-B14F-4D97-AF65-F5344CB8AC3E}">
        <p14:creationId xmlns:p14="http://schemas.microsoft.com/office/powerpoint/2010/main" val="3563337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9</a:t>
            </a:fld>
            <a:endParaRPr lang="en-GB"/>
          </a:p>
        </p:txBody>
      </p:sp>
    </p:spTree>
    <p:extLst>
      <p:ext uri="{BB962C8B-B14F-4D97-AF65-F5344CB8AC3E}">
        <p14:creationId xmlns:p14="http://schemas.microsoft.com/office/powerpoint/2010/main" val="835392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19/02/2024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3096636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19/02/2024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347335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19/02/2024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4157927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19/02/2024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1158832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0071E-C123-454F-B899-7A9A6AFD39BD}" type="datetimeFigureOut">
              <a:rPr lang="en-GB" smtClean="0"/>
              <a:t>19/02/2024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169816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210071E-C123-454F-B899-7A9A6AFD39BD}" type="datetimeFigureOut">
              <a:rPr lang="en-GB" smtClean="0"/>
              <a:t>19/02/2024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949770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210071E-C123-454F-B899-7A9A6AFD39BD}" type="datetimeFigureOut">
              <a:rPr lang="en-GB" smtClean="0"/>
              <a:t>19/02/2024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166297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210071E-C123-454F-B899-7A9A6AFD39BD}" type="datetimeFigureOut">
              <a:rPr lang="en-GB" smtClean="0"/>
              <a:t>19/02/2024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4069291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0071E-C123-454F-B899-7A9A6AFD39BD}" type="datetimeFigureOut">
              <a:rPr lang="en-GB" smtClean="0"/>
              <a:t>19/02/2024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790236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10071E-C123-454F-B899-7A9A6AFD39BD}" type="datetimeFigureOut">
              <a:rPr lang="en-GB" smtClean="0"/>
              <a:t>19/02/2024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761633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10071E-C123-454F-B899-7A9A6AFD39BD}" type="datetimeFigureOut">
              <a:rPr lang="en-GB" smtClean="0"/>
              <a:t>19/02/2024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465570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10071E-C123-454F-B899-7A9A6AFD39BD}" type="datetimeFigureOut">
              <a:rPr lang="en-GB" smtClean="0"/>
              <a:t>19/02/2024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017F67-EC27-4834-B694-F9D97B440781}" type="slidenum">
              <a:rPr lang="en-GB" smtClean="0"/>
              <a:t>‹#›</a:t>
            </a:fld>
            <a:endParaRPr lang="en-GB"/>
          </a:p>
        </p:txBody>
      </p:sp>
    </p:spTree>
    <p:extLst>
      <p:ext uri="{BB962C8B-B14F-4D97-AF65-F5344CB8AC3E}">
        <p14:creationId xmlns:p14="http://schemas.microsoft.com/office/powerpoint/2010/main" val="3368340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microsoft.com/office/2007/relationships/hdphoto" Target="../media/hdphoto4.wdp"/><Relationship Id="rId3" Type="http://schemas.openxmlformats.org/officeDocument/2006/relationships/image" Target="../media/image6.png"/><Relationship Id="rId7" Type="http://schemas.openxmlformats.org/officeDocument/2006/relationships/image" Target="../media/image9.png"/><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1.png"/><Relationship Id="rId5" Type="http://schemas.openxmlformats.org/officeDocument/2006/relationships/image" Target="../media/image8.png"/><Relationship Id="rId15" Type="http://schemas.microsoft.com/office/2007/relationships/hdphoto" Target="../media/hdphoto5.wdp"/><Relationship Id="rId10" Type="http://schemas.microsoft.com/office/2007/relationships/hdphoto" Target="../media/hdphoto3.wdp"/><Relationship Id="rId4" Type="http://schemas.openxmlformats.org/officeDocument/2006/relationships/image" Target="../media/image7.jpeg"/><Relationship Id="rId9" Type="http://schemas.openxmlformats.org/officeDocument/2006/relationships/image" Target="../media/image10.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23788" r="33782"/>
          <a:stretch/>
        </p:blipFill>
        <p:spPr>
          <a:xfrm>
            <a:off x="0" y="0"/>
            <a:ext cx="12192000" cy="6858000"/>
          </a:xfrm>
          <a:prstGeom prst="rect">
            <a:avLst/>
          </a:prstGeom>
        </p:spPr>
      </p:pic>
      <p:pic>
        <p:nvPicPr>
          <p:cNvPr id="2" name="Picture 1"/>
          <p:cNvPicPr>
            <a:picLocks noChangeAspect="1"/>
          </p:cNvPicPr>
          <p:nvPr/>
        </p:nvPicPr>
        <p:blipFill rotWithShape="1">
          <a:blip r:embed="rId4"/>
          <a:srcRect l="17588" t="61504" r="21023"/>
          <a:stretch/>
        </p:blipFill>
        <p:spPr>
          <a:xfrm>
            <a:off x="736166" y="4968986"/>
            <a:ext cx="3739487" cy="1328740"/>
          </a:xfrm>
          <a:prstGeom prst="rect">
            <a:avLst/>
          </a:prstGeom>
        </p:spPr>
      </p:pic>
      <p:sp>
        <p:nvSpPr>
          <p:cNvPr id="4" name="TextBox 3"/>
          <p:cNvSpPr txBox="1"/>
          <p:nvPr/>
        </p:nvSpPr>
        <p:spPr>
          <a:xfrm>
            <a:off x="1469409" y="955342"/>
            <a:ext cx="9471546" cy="2862322"/>
          </a:xfrm>
          <a:prstGeom prst="rect">
            <a:avLst/>
          </a:prstGeom>
          <a:noFill/>
        </p:spPr>
        <p:txBody>
          <a:bodyPr wrap="square" rtlCol="0">
            <a:spAutoFit/>
          </a:bodyPr>
          <a:lstStyle/>
          <a:p>
            <a:pPr algn="ctr"/>
            <a:r>
              <a:rPr lang="en-GB" sz="6600" dirty="0">
                <a:solidFill>
                  <a:schemeClr val="bg1"/>
                </a:solidFill>
                <a:latin typeface="Gill Sans MT" panose="020B0502020104020203" pitchFamily="34" charset="0"/>
              </a:rPr>
              <a:t>Community and Participation</a:t>
            </a:r>
          </a:p>
          <a:p>
            <a:pPr algn="ctr"/>
            <a:r>
              <a:rPr lang="en-GB" sz="4800" dirty="0">
                <a:solidFill>
                  <a:schemeClr val="bg1"/>
                </a:solidFill>
                <a:latin typeface="Gill Sans MT" panose="020B0502020104020203" pitchFamily="34" charset="0"/>
              </a:rPr>
              <a:t>Collective Acts of Worship</a:t>
            </a:r>
            <a:endParaRPr lang="en-GB" sz="8000" dirty="0">
              <a:solidFill>
                <a:schemeClr val="bg1"/>
              </a:solidFill>
              <a:latin typeface="Gill Sans MT" panose="020B0502020104020203" pitchFamily="34" charset="0"/>
            </a:endParaRPr>
          </a:p>
        </p:txBody>
      </p:sp>
      <p:pic>
        <p:nvPicPr>
          <p:cNvPr id="6" name="Picture 5">
            <a:extLst>
              <a:ext uri="{FF2B5EF4-FFF2-40B4-BE49-F238E27FC236}">
                <a16:creationId xmlns:a16="http://schemas.microsoft.com/office/drawing/2014/main" id="{68198540-B70A-4061-829B-9E02E41996B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4104" t="11588" r="10359" b="19841"/>
          <a:stretch/>
        </p:blipFill>
        <p:spPr>
          <a:xfrm>
            <a:off x="8686800" y="3705331"/>
            <a:ext cx="2328400" cy="2527310"/>
          </a:xfrm>
          <a:prstGeom prst="rect">
            <a:avLst/>
          </a:prstGeom>
        </p:spPr>
      </p:pic>
      <p:pic>
        <p:nvPicPr>
          <p:cNvPr id="7" name="Picture 6">
            <a:extLst>
              <a:ext uri="{FF2B5EF4-FFF2-40B4-BE49-F238E27FC236}">
                <a16:creationId xmlns:a16="http://schemas.microsoft.com/office/drawing/2014/main" id="{CC549117-679F-4899-A075-84E2A7BC032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342" y="0"/>
            <a:ext cx="2164084" cy="2161036"/>
          </a:xfrm>
          <a:prstGeom prst="rect">
            <a:avLst/>
          </a:prstGeom>
        </p:spPr>
      </p:pic>
    </p:spTree>
    <p:extLst>
      <p:ext uri="{BB962C8B-B14F-4D97-AF65-F5344CB8AC3E}">
        <p14:creationId xmlns:p14="http://schemas.microsoft.com/office/powerpoint/2010/main" val="2135650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Community and Participation</a:t>
            </a:r>
          </a:p>
        </p:txBody>
      </p:sp>
      <p:pic>
        <p:nvPicPr>
          <p:cNvPr id="5" name="Picture 2" descr="Book, Education, School, Literature, Knowledge, Reading">
            <a:extLst>
              <a:ext uri="{FF2B5EF4-FFF2-40B4-BE49-F238E27FC236}">
                <a16:creationId xmlns:a16="http://schemas.microsoft.com/office/drawing/2014/main" id="{6E2196CD-F6D8-4A7B-B6F3-9D64CB30414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6517" r="17211" b="7051"/>
          <a:stretch/>
        </p:blipFill>
        <p:spPr bwMode="auto">
          <a:xfrm>
            <a:off x="7176052" y="1619751"/>
            <a:ext cx="4750905" cy="426388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86CE8342-B75E-4A1F-8362-A4D30DBE1CD4}"/>
              </a:ext>
            </a:extLst>
          </p:cNvPr>
          <p:cNvSpPr/>
          <p:nvPr/>
        </p:nvSpPr>
        <p:spPr>
          <a:xfrm>
            <a:off x="372089" y="2008338"/>
            <a:ext cx="6431875" cy="3046988"/>
          </a:xfrm>
          <a:prstGeom prst="rect">
            <a:avLst/>
          </a:prstGeom>
        </p:spPr>
        <p:txBody>
          <a:bodyPr wrap="square">
            <a:spAutoFit/>
          </a:bodyPr>
          <a:lstStyle/>
          <a:p>
            <a:pPr algn="ctr">
              <a:defRPr/>
            </a:pPr>
            <a:r>
              <a:rPr lang="en-GB" sz="4000" dirty="0">
                <a:latin typeface="Gill Sans MT" panose="020B0502020104020203" pitchFamily="34" charset="0"/>
              </a:rPr>
              <a:t>‘Love one another: just as I have loved you ... By this all people will know that you are my disciples.’</a:t>
            </a:r>
            <a:endParaRPr lang="en-GB" sz="3200" dirty="0">
              <a:solidFill>
                <a:prstClr val="black"/>
              </a:solidFill>
              <a:latin typeface="Gill Sans MT" panose="020B0502020104020203" pitchFamily="34" charset="0"/>
            </a:endParaRPr>
          </a:p>
          <a:p>
            <a:pPr algn="ctr">
              <a:defRPr/>
            </a:pPr>
            <a:r>
              <a:rPr lang="en-GB" sz="3200" b="1" dirty="0">
                <a:solidFill>
                  <a:srgbClr val="C00000"/>
                </a:solidFill>
                <a:latin typeface="Gill Sans MT" panose="020B0502020104020203" pitchFamily="34" charset="0"/>
              </a:rPr>
              <a:t>John 13:34-35</a:t>
            </a:r>
          </a:p>
        </p:txBody>
      </p:sp>
    </p:spTree>
    <p:extLst>
      <p:ext uri="{BB962C8B-B14F-4D97-AF65-F5344CB8AC3E}">
        <p14:creationId xmlns:p14="http://schemas.microsoft.com/office/powerpoint/2010/main" val="353060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fltVal val="0"/>
                                          </p:val>
                                        </p:tav>
                                        <p:tav tm="100000">
                                          <p:val>
                                            <p:strVal val="#ppt_w"/>
                                          </p:val>
                                        </p:tav>
                                      </p:tavLst>
                                    </p:anim>
                                    <p:anim calcmode="lin" valueType="num">
                                      <p:cBhvr>
                                        <p:cTn id="8" dur="2000" fill="hold"/>
                                        <p:tgtEl>
                                          <p:spTgt spid="10"/>
                                        </p:tgtEl>
                                        <p:attrNameLst>
                                          <p:attrName>ppt_h</p:attrName>
                                        </p:attrNameLst>
                                      </p:cBhvr>
                                      <p:tavLst>
                                        <p:tav tm="0">
                                          <p:val>
                                            <p:fltVal val="0"/>
                                          </p:val>
                                        </p:tav>
                                        <p:tav tm="100000">
                                          <p:val>
                                            <p:strVal val="#ppt_h"/>
                                          </p:val>
                                        </p:tav>
                                      </p:tavLst>
                                    </p:anim>
                                    <p:animEffect transition="in" filter="fade">
                                      <p:cBhvr>
                                        <p:cTn id="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Community and Participation</a:t>
            </a:r>
          </a:p>
        </p:txBody>
      </p:sp>
      <p:pic>
        <p:nvPicPr>
          <p:cNvPr id="5" name="Picture 2" descr="Book, Education, School, Literature, Knowledge, Reading">
            <a:extLst>
              <a:ext uri="{FF2B5EF4-FFF2-40B4-BE49-F238E27FC236}">
                <a16:creationId xmlns:a16="http://schemas.microsoft.com/office/drawing/2014/main" id="{EA3D3E3D-8268-49AC-8F13-0CDCBD39B62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6517" r="17211" b="7051"/>
          <a:stretch/>
        </p:blipFill>
        <p:spPr bwMode="auto">
          <a:xfrm>
            <a:off x="7176052" y="1619751"/>
            <a:ext cx="4750905" cy="426388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63216B3D-0D4F-403A-A7E6-987F05F0DDF2}"/>
              </a:ext>
            </a:extLst>
          </p:cNvPr>
          <p:cNvSpPr/>
          <p:nvPr/>
        </p:nvSpPr>
        <p:spPr>
          <a:xfrm>
            <a:off x="230407" y="1981979"/>
            <a:ext cx="6996030" cy="3539430"/>
          </a:xfrm>
          <a:prstGeom prst="rect">
            <a:avLst/>
          </a:prstGeom>
        </p:spPr>
        <p:txBody>
          <a:bodyPr wrap="square">
            <a:spAutoFit/>
          </a:bodyPr>
          <a:lstStyle/>
          <a:p>
            <a:pPr algn="ctr">
              <a:defRPr/>
            </a:pPr>
            <a:r>
              <a:rPr lang="en-GB" sz="3200" dirty="0">
                <a:latin typeface="Gill Sans MT" panose="020B0502020104020203" pitchFamily="34" charset="0"/>
              </a:rPr>
              <a:t>‘You shall love the Lord your God with all your heart, and with all your soul, and with all your mind.  This is the first </a:t>
            </a:r>
            <a:r>
              <a:rPr lang="en-GB" sz="3200">
                <a:latin typeface="Gill Sans MT" panose="020B0502020104020203" pitchFamily="34" charset="0"/>
              </a:rPr>
              <a:t>and greatest </a:t>
            </a:r>
            <a:r>
              <a:rPr lang="en-GB" sz="3200" dirty="0">
                <a:latin typeface="Gill Sans MT" panose="020B0502020104020203" pitchFamily="34" charset="0"/>
              </a:rPr>
              <a:t>commandment.  And the second is you shall love your neighbour as yourself.’</a:t>
            </a:r>
          </a:p>
          <a:p>
            <a:pPr algn="ctr">
              <a:defRPr/>
            </a:pPr>
            <a:r>
              <a:rPr lang="en-GB" sz="2800" b="1" dirty="0">
                <a:solidFill>
                  <a:srgbClr val="C00000"/>
                </a:solidFill>
                <a:latin typeface="Gill Sans MT" panose="020B0502020104020203" pitchFamily="34" charset="0"/>
              </a:rPr>
              <a:t>Matthew 22:37-39</a:t>
            </a:r>
          </a:p>
        </p:txBody>
      </p:sp>
    </p:spTree>
    <p:extLst>
      <p:ext uri="{BB962C8B-B14F-4D97-AF65-F5344CB8AC3E}">
        <p14:creationId xmlns:p14="http://schemas.microsoft.com/office/powerpoint/2010/main" val="22587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fltVal val="0"/>
                                          </p:val>
                                        </p:tav>
                                        <p:tav tm="100000">
                                          <p:val>
                                            <p:strVal val="#ppt_w"/>
                                          </p:val>
                                        </p:tav>
                                      </p:tavLst>
                                    </p:anim>
                                    <p:anim calcmode="lin" valueType="num">
                                      <p:cBhvr>
                                        <p:cTn id="8" dur="2000" fill="hold"/>
                                        <p:tgtEl>
                                          <p:spTgt spid="10"/>
                                        </p:tgtEl>
                                        <p:attrNameLst>
                                          <p:attrName>ppt_h</p:attrName>
                                        </p:attrNameLst>
                                      </p:cBhvr>
                                      <p:tavLst>
                                        <p:tav tm="0">
                                          <p:val>
                                            <p:fltVal val="0"/>
                                          </p:val>
                                        </p:tav>
                                        <p:tav tm="100000">
                                          <p:val>
                                            <p:strVal val="#ppt_h"/>
                                          </p:val>
                                        </p:tav>
                                      </p:tavLst>
                                    </p:anim>
                                    <p:animEffect transition="in" filter="fade">
                                      <p:cBhvr>
                                        <p:cTn id="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Community and Participation</a:t>
            </a:r>
          </a:p>
        </p:txBody>
      </p:sp>
      <p:pic>
        <p:nvPicPr>
          <p:cNvPr id="5" name="Picture 2" descr="Book, Education, School, Literature, Knowledge, Reading">
            <a:extLst>
              <a:ext uri="{FF2B5EF4-FFF2-40B4-BE49-F238E27FC236}">
                <a16:creationId xmlns:a16="http://schemas.microsoft.com/office/drawing/2014/main" id="{97713F5B-109E-4957-95F0-FD45C1DEBB1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6517" r="17211" b="7051"/>
          <a:stretch/>
        </p:blipFill>
        <p:spPr bwMode="auto">
          <a:xfrm>
            <a:off x="7176052" y="1619751"/>
            <a:ext cx="4750905" cy="426388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7EE32895-072B-4BC5-AEC3-AF3AE6CF5EBA}"/>
              </a:ext>
            </a:extLst>
          </p:cNvPr>
          <p:cNvSpPr/>
          <p:nvPr/>
        </p:nvSpPr>
        <p:spPr>
          <a:xfrm>
            <a:off x="445101" y="2048866"/>
            <a:ext cx="6431875" cy="2923877"/>
          </a:xfrm>
          <a:prstGeom prst="rect">
            <a:avLst/>
          </a:prstGeom>
        </p:spPr>
        <p:txBody>
          <a:bodyPr wrap="square">
            <a:spAutoFit/>
          </a:bodyPr>
          <a:lstStyle/>
          <a:p>
            <a:pPr algn="ctr">
              <a:defRPr/>
            </a:pPr>
            <a:r>
              <a:rPr lang="en-GB" sz="4000" dirty="0">
                <a:latin typeface="Gill Sans MT" panose="020B0502020104020203" pitchFamily="34" charset="0"/>
              </a:rPr>
              <a:t>‘Don’t be observers, but immerse yourself in the reality of life, as Jesus did.’</a:t>
            </a:r>
          </a:p>
          <a:p>
            <a:pPr algn="ctr">
              <a:defRPr/>
            </a:pPr>
            <a:r>
              <a:rPr lang="en-GB" sz="3200" b="1" dirty="0">
                <a:solidFill>
                  <a:srgbClr val="C00000"/>
                </a:solidFill>
                <a:latin typeface="Gill Sans MT" panose="020B0502020104020203" pitchFamily="34" charset="0"/>
              </a:rPr>
              <a:t>Pope Francis, World Youth Day, 2013</a:t>
            </a:r>
          </a:p>
        </p:txBody>
      </p:sp>
    </p:spTree>
    <p:extLst>
      <p:ext uri="{BB962C8B-B14F-4D97-AF65-F5344CB8AC3E}">
        <p14:creationId xmlns:p14="http://schemas.microsoft.com/office/powerpoint/2010/main" val="42897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fltVal val="0"/>
                                          </p:val>
                                        </p:tav>
                                        <p:tav tm="100000">
                                          <p:val>
                                            <p:strVal val="#ppt_w"/>
                                          </p:val>
                                        </p:tav>
                                      </p:tavLst>
                                    </p:anim>
                                    <p:anim calcmode="lin" valueType="num">
                                      <p:cBhvr>
                                        <p:cTn id="8" dur="2000" fill="hold"/>
                                        <p:tgtEl>
                                          <p:spTgt spid="10"/>
                                        </p:tgtEl>
                                        <p:attrNameLst>
                                          <p:attrName>ppt_h</p:attrName>
                                        </p:attrNameLst>
                                      </p:cBhvr>
                                      <p:tavLst>
                                        <p:tav tm="0">
                                          <p:val>
                                            <p:fltVal val="0"/>
                                          </p:val>
                                        </p:tav>
                                        <p:tav tm="100000">
                                          <p:val>
                                            <p:strVal val="#ppt_h"/>
                                          </p:val>
                                        </p:tav>
                                      </p:tavLst>
                                    </p:anim>
                                    <p:animEffect transition="in" filter="fade">
                                      <p:cBhvr>
                                        <p:cTn id="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Community and Participation</a:t>
            </a:r>
          </a:p>
        </p:txBody>
      </p:sp>
      <p:pic>
        <p:nvPicPr>
          <p:cNvPr id="5" name="Picture 2" descr="Book, Education, School, Literature, Knowledge, Reading">
            <a:extLst>
              <a:ext uri="{FF2B5EF4-FFF2-40B4-BE49-F238E27FC236}">
                <a16:creationId xmlns:a16="http://schemas.microsoft.com/office/drawing/2014/main" id="{18D3DA92-9A30-490B-93FB-4F45F8BB24D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6517" r="17211" b="7051"/>
          <a:stretch/>
        </p:blipFill>
        <p:spPr bwMode="auto">
          <a:xfrm>
            <a:off x="7176052" y="1619751"/>
            <a:ext cx="4750905" cy="426388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C4FD53BA-3955-420E-8B84-7D0F18279F20}"/>
              </a:ext>
            </a:extLst>
          </p:cNvPr>
          <p:cNvSpPr/>
          <p:nvPr/>
        </p:nvSpPr>
        <p:spPr>
          <a:xfrm>
            <a:off x="456428" y="1673604"/>
            <a:ext cx="6719624" cy="3785652"/>
          </a:xfrm>
          <a:prstGeom prst="rect">
            <a:avLst/>
          </a:prstGeom>
        </p:spPr>
        <p:txBody>
          <a:bodyPr wrap="square">
            <a:spAutoFit/>
          </a:bodyPr>
          <a:lstStyle/>
          <a:p>
            <a:pPr algn="ctr"/>
            <a:r>
              <a:rPr lang="en-GB" sz="4000" dirty="0">
                <a:latin typeface="Gill Sans MT" panose="020B0502020104020203" pitchFamily="34" charset="0"/>
              </a:rPr>
              <a:t>What do these bible passages and quote from Pope Francis tell you about how we should live in community? </a:t>
            </a:r>
          </a:p>
          <a:p>
            <a:pPr algn="ctr"/>
            <a:r>
              <a:rPr lang="en-GB" sz="4000" dirty="0">
                <a:latin typeface="Gill Sans MT" panose="020B0502020104020203" pitchFamily="34" charset="0"/>
              </a:rPr>
              <a:t>How do we know that God wants us to act in this way?</a:t>
            </a:r>
            <a:endParaRPr lang="en-GB" sz="1400" dirty="0">
              <a:solidFill>
                <a:srgbClr val="000000"/>
              </a:solidFill>
              <a:latin typeface="Segoe UI" panose="020B0502040204020203" pitchFamily="34" charset="0"/>
            </a:endParaRPr>
          </a:p>
        </p:txBody>
      </p:sp>
    </p:spTree>
    <p:extLst>
      <p:ext uri="{BB962C8B-B14F-4D97-AF65-F5344CB8AC3E}">
        <p14:creationId xmlns:p14="http://schemas.microsoft.com/office/powerpoint/2010/main" val="93033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Community and Participation</a:t>
            </a:r>
          </a:p>
        </p:txBody>
      </p:sp>
      <p:pic>
        <p:nvPicPr>
          <p:cNvPr id="5" name="Picture 2" descr="Balloons, Thought Bubbles, Thoughts, Discussion">
            <a:extLst>
              <a:ext uri="{FF2B5EF4-FFF2-40B4-BE49-F238E27FC236}">
                <a16:creationId xmlns:a16="http://schemas.microsoft.com/office/drawing/2014/main" id="{0570AD4E-9BF1-4EE9-A445-00E10AFD1B5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50000" r="53481"/>
          <a:stretch/>
        </p:blipFill>
        <p:spPr bwMode="auto">
          <a:xfrm>
            <a:off x="561575" y="1006947"/>
            <a:ext cx="4487779" cy="552143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11F9D68-5C8B-45A3-9A1B-AADBE9721FBA}"/>
              </a:ext>
            </a:extLst>
          </p:cNvPr>
          <p:cNvSpPr txBox="1"/>
          <p:nvPr/>
        </p:nvSpPr>
        <p:spPr>
          <a:xfrm>
            <a:off x="6065334" y="2154473"/>
            <a:ext cx="4968426" cy="2800767"/>
          </a:xfrm>
          <a:prstGeom prst="rect">
            <a:avLst/>
          </a:prstGeom>
          <a:noFill/>
        </p:spPr>
        <p:txBody>
          <a:bodyPr wrap="square" rtlCol="0">
            <a:spAutoFit/>
          </a:bodyPr>
          <a:lstStyle/>
          <a:p>
            <a:pPr algn="ctr"/>
            <a:r>
              <a:rPr lang="en-GB" sz="8800" dirty="0">
                <a:solidFill>
                  <a:srgbClr val="C40F0F"/>
                </a:solidFill>
                <a:latin typeface="Gill Sans MT" panose="020B0502020104020203" pitchFamily="34" charset="0"/>
              </a:rPr>
              <a:t>“I think that…”</a:t>
            </a:r>
          </a:p>
        </p:txBody>
      </p:sp>
    </p:spTree>
    <p:extLst>
      <p:ext uri="{BB962C8B-B14F-4D97-AF65-F5344CB8AC3E}">
        <p14:creationId xmlns:p14="http://schemas.microsoft.com/office/powerpoint/2010/main" val="3974066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5"/>
          <a:srcRect l="108" t="12102" r="356"/>
          <a:stretch/>
        </p:blipFill>
        <p:spPr>
          <a:xfrm>
            <a:off x="0" y="-2338"/>
            <a:ext cx="12192000" cy="1805013"/>
          </a:xfrm>
          <a:prstGeom prst="rect">
            <a:avLst/>
          </a:prstGeom>
        </p:spPr>
      </p:pic>
      <p:pic>
        <p:nvPicPr>
          <p:cNvPr id="7" name="Picture 6"/>
          <p:cNvPicPr>
            <a:picLocks noChangeAspect="1"/>
          </p:cNvPicPr>
          <p:nvPr/>
        </p:nvPicPr>
        <p:blipFill>
          <a:blip r:embed="rId6"/>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Community and Participation</a:t>
            </a:r>
          </a:p>
        </p:txBody>
      </p:sp>
      <p:pic>
        <p:nvPicPr>
          <p:cNvPr id="5" name="Candle - 18613 (1)">
            <a:hlinkClick r:id="" action="ppaction://media"/>
            <a:extLst>
              <a:ext uri="{FF2B5EF4-FFF2-40B4-BE49-F238E27FC236}">
                <a16:creationId xmlns:a16="http://schemas.microsoft.com/office/drawing/2014/main" id="{1B69C895-23F2-431D-AFC3-46C881A6CE9C}"/>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7"/>
          <a:srcRect l="15163" t="19275" r="28913"/>
          <a:stretch/>
        </p:blipFill>
        <p:spPr>
          <a:xfrm>
            <a:off x="6690569" y="1554822"/>
            <a:ext cx="5295041" cy="4299326"/>
          </a:xfrm>
          <a:prstGeom prst="rect">
            <a:avLst/>
          </a:prstGeom>
        </p:spPr>
      </p:pic>
      <p:sp>
        <p:nvSpPr>
          <p:cNvPr id="8" name="TextBox 7">
            <a:extLst>
              <a:ext uri="{FF2B5EF4-FFF2-40B4-BE49-F238E27FC236}">
                <a16:creationId xmlns:a16="http://schemas.microsoft.com/office/drawing/2014/main" id="{2E408560-0B4B-4CF4-B58B-3A0D289ECA17}"/>
              </a:ext>
            </a:extLst>
          </p:cNvPr>
          <p:cNvSpPr txBox="1"/>
          <p:nvPr/>
        </p:nvSpPr>
        <p:spPr>
          <a:xfrm>
            <a:off x="180022" y="2921168"/>
            <a:ext cx="6205592"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C40F0F"/>
                </a:solidFill>
                <a:effectLst/>
                <a:uLnTx/>
                <a:uFillTx/>
                <a:latin typeface="Gill Sans MT" panose="020B0502020104020203" pitchFamily="34" charset="0"/>
                <a:ea typeface="Calibri" panose="020F0502020204030204" pitchFamily="34" charset="0"/>
              </a:rPr>
              <a:t>Let Us Pray…</a:t>
            </a:r>
            <a:endParaRPr kumimoji="0" lang="en-GB" sz="5400" b="0" i="0" u="none" strike="noStrike" kern="1200" cap="none" spc="0" normalizeH="0" baseline="0" noProof="0" dirty="0">
              <a:ln>
                <a:noFill/>
              </a:ln>
              <a:solidFill>
                <a:srgbClr val="C40F0F"/>
              </a:solidFill>
              <a:effectLst/>
              <a:uLnTx/>
              <a:uFillTx/>
              <a:latin typeface="Gill Sans MT" panose="020B0502020104020203" pitchFamily="34" charset="0"/>
              <a:ea typeface="Calibri" panose="020F0502020204030204" pitchFamily="34" charset="0"/>
            </a:endParaRPr>
          </a:p>
        </p:txBody>
      </p:sp>
    </p:spTree>
    <p:extLst>
      <p:ext uri="{BB962C8B-B14F-4D97-AF65-F5344CB8AC3E}">
        <p14:creationId xmlns:p14="http://schemas.microsoft.com/office/powerpoint/2010/main" val="180820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041" fill="hold"/>
                                        <p:tgtEl>
                                          <p:spTgt spid="5"/>
                                        </p:tgtEl>
                                      </p:cBhvr>
                                    </p:cmd>
                                  </p:childTnLst>
                                </p:cTn>
                              </p:par>
                              <p:par>
                                <p:cTn id="7" presetID="53" presetClass="entr" presetSubtype="16"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p:cTn id="9" dur="8000" fill="hold"/>
                                        <p:tgtEl>
                                          <p:spTgt spid="8"/>
                                        </p:tgtEl>
                                        <p:attrNameLst>
                                          <p:attrName>ppt_w</p:attrName>
                                        </p:attrNameLst>
                                      </p:cBhvr>
                                      <p:tavLst>
                                        <p:tav tm="0">
                                          <p:val>
                                            <p:fltVal val="0"/>
                                          </p:val>
                                        </p:tav>
                                        <p:tav tm="100000">
                                          <p:val>
                                            <p:strVal val="#ppt_w"/>
                                          </p:val>
                                        </p:tav>
                                      </p:tavLst>
                                    </p:anim>
                                    <p:anim calcmode="lin" valueType="num">
                                      <p:cBhvr>
                                        <p:cTn id="10" dur="8000" fill="hold"/>
                                        <p:tgtEl>
                                          <p:spTgt spid="8"/>
                                        </p:tgtEl>
                                        <p:attrNameLst>
                                          <p:attrName>ppt_h</p:attrName>
                                        </p:attrNameLst>
                                      </p:cBhvr>
                                      <p:tavLst>
                                        <p:tav tm="0">
                                          <p:val>
                                            <p:fltVal val="0"/>
                                          </p:val>
                                        </p:tav>
                                        <p:tav tm="100000">
                                          <p:val>
                                            <p:strVal val="#ppt_h"/>
                                          </p:val>
                                        </p:tav>
                                      </p:tavLst>
                                    </p:anim>
                                    <p:animEffect transition="in" filter="fade">
                                      <p:cBhvr>
                                        <p:cTn id="11" dur="8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repeatCount="indefinite" fill="hold" display="0">
                  <p:stCondLst>
                    <p:cond delay="indefinite"/>
                  </p:stCondLst>
                </p:cTn>
                <p:tgtEl>
                  <p:spTgt spid="5"/>
                </p:tgtEl>
              </p:cMediaNode>
            </p:video>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Community and Participation</a:t>
            </a:r>
          </a:p>
        </p:txBody>
      </p:sp>
      <p:sp>
        <p:nvSpPr>
          <p:cNvPr id="10" name="Rectangle 9">
            <a:extLst>
              <a:ext uri="{FF2B5EF4-FFF2-40B4-BE49-F238E27FC236}">
                <a16:creationId xmlns:a16="http://schemas.microsoft.com/office/drawing/2014/main" id="{13E361A3-DBF6-4DBA-B2FA-029EF7851FB2}"/>
              </a:ext>
            </a:extLst>
          </p:cNvPr>
          <p:cNvSpPr/>
          <p:nvPr/>
        </p:nvSpPr>
        <p:spPr>
          <a:xfrm>
            <a:off x="180022" y="1802675"/>
            <a:ext cx="8174376" cy="3539430"/>
          </a:xfrm>
          <a:prstGeom prst="rect">
            <a:avLst/>
          </a:prstGeom>
        </p:spPr>
        <p:txBody>
          <a:bodyPr wrap="square">
            <a:spAutoFit/>
          </a:bodyPr>
          <a:lstStyle/>
          <a:p>
            <a:pPr algn="ctr"/>
            <a:r>
              <a:rPr lang="en-GB" sz="3200" dirty="0">
                <a:latin typeface="Gill Sans MT" panose="020B0502020104020203" pitchFamily="34" charset="0"/>
              </a:rPr>
              <a:t>Loving God,</a:t>
            </a:r>
          </a:p>
          <a:p>
            <a:pPr algn="ctr"/>
            <a:r>
              <a:rPr kumimoji="0" lang="en-GB" sz="3200" i="0" u="none" strike="noStrike" kern="1200" cap="none" spc="0" normalizeH="0" baseline="0" noProof="0" dirty="0">
                <a:ln>
                  <a:noFill/>
                </a:ln>
                <a:effectLst/>
                <a:uLnTx/>
                <a:uFillTx/>
                <a:latin typeface="Gill Sans MT" panose="020B0502020104020203" pitchFamily="34" charset="0"/>
              </a:rPr>
              <a:t>We come together to thank you for our communities.  You created us to live with each </a:t>
            </a:r>
            <a:r>
              <a:rPr lang="en-GB" sz="3200" dirty="0">
                <a:latin typeface="Gill Sans MT" panose="020B0502020104020203" pitchFamily="34" charset="0"/>
              </a:rPr>
              <a:t>other and show Your love to those in need.</a:t>
            </a:r>
            <a:r>
              <a:rPr kumimoji="0" lang="en-GB" sz="3200" i="0" u="none" strike="noStrike" kern="1200" cap="none" spc="0" normalizeH="0" baseline="0" noProof="0" dirty="0">
                <a:ln>
                  <a:noFill/>
                </a:ln>
                <a:effectLst/>
                <a:uLnTx/>
                <a:uFillTx/>
                <a:latin typeface="Gill Sans MT" panose="020B0502020104020203" pitchFamily="34" charset="0"/>
              </a:rPr>
              <a:t> </a:t>
            </a:r>
          </a:p>
          <a:p>
            <a:pPr algn="ctr"/>
            <a:r>
              <a:rPr lang="en-GB" sz="3200" dirty="0">
                <a:latin typeface="Gill Sans MT" panose="020B0502020104020203" pitchFamily="34" charset="0"/>
              </a:rPr>
              <a:t>Let us give thanks for the joy that our communities bring us and ask You to help us make our communities better.</a:t>
            </a:r>
            <a:endParaRPr kumimoji="0" lang="en-GB" sz="3200" i="0" u="none" strike="noStrike" kern="1200" cap="none" spc="0" normalizeH="0" baseline="0" noProof="0" dirty="0">
              <a:ln>
                <a:noFill/>
              </a:ln>
              <a:effectLst/>
              <a:uLnTx/>
              <a:uFillTx/>
              <a:latin typeface="Gill Sans MT" panose="020B0502020104020203" pitchFamily="34" charset="0"/>
            </a:endParaRPr>
          </a:p>
        </p:txBody>
      </p:sp>
      <p:pic>
        <p:nvPicPr>
          <p:cNvPr id="11" name="Picture 2" descr="St. George's Catholic Primary School - Love in Action Project">
            <a:extLst>
              <a:ext uri="{FF2B5EF4-FFF2-40B4-BE49-F238E27FC236}">
                <a16:creationId xmlns:a16="http://schemas.microsoft.com/office/drawing/2014/main" id="{575CB6AC-03EE-4E66-BDC0-0E3D603BC2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4956" y="1554822"/>
            <a:ext cx="3797044" cy="5303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407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Community and Participation</a:t>
            </a:r>
          </a:p>
        </p:txBody>
      </p:sp>
      <p:sp>
        <p:nvSpPr>
          <p:cNvPr id="10" name="Rectangle 9">
            <a:extLst>
              <a:ext uri="{FF2B5EF4-FFF2-40B4-BE49-F238E27FC236}">
                <a16:creationId xmlns:a16="http://schemas.microsoft.com/office/drawing/2014/main" id="{CC82E23C-7D78-4226-8AAE-749848EDB810}"/>
              </a:ext>
            </a:extLst>
          </p:cNvPr>
          <p:cNvSpPr/>
          <p:nvPr/>
        </p:nvSpPr>
        <p:spPr>
          <a:xfrm>
            <a:off x="4528336" y="2446927"/>
            <a:ext cx="7483642" cy="2862322"/>
          </a:xfrm>
          <a:prstGeom prst="rect">
            <a:avLst/>
          </a:prstGeom>
        </p:spPr>
        <p:txBody>
          <a:bodyPr wrap="square">
            <a:spAutoFit/>
          </a:bodyPr>
          <a:lstStyle/>
          <a:p>
            <a:pPr algn="ctr"/>
            <a:r>
              <a:rPr lang="en-GB" sz="3600" dirty="0">
                <a:latin typeface="Gill Sans MT" panose="020B0502020104020203" pitchFamily="34" charset="0"/>
              </a:rPr>
              <a:t>We pray for those who do not feel a part of their communities.</a:t>
            </a:r>
          </a:p>
          <a:p>
            <a:pPr algn="ctr"/>
            <a:endParaRPr kumimoji="0" lang="en-GB" sz="3600" i="0" u="none" strike="noStrike" kern="1200" cap="none" spc="0" normalizeH="0" baseline="0" noProof="0" dirty="0">
              <a:ln>
                <a:noFill/>
              </a:ln>
              <a:effectLst/>
              <a:uLnTx/>
              <a:uFillTx/>
              <a:latin typeface="Gill Sans MT" panose="020B0502020104020203" pitchFamily="34" charset="0"/>
            </a:endParaRPr>
          </a:p>
          <a:p>
            <a:pPr algn="ctr"/>
            <a:r>
              <a:rPr lang="en-GB" sz="3600" dirty="0">
                <a:solidFill>
                  <a:srgbClr val="C00000"/>
                </a:solidFill>
                <a:latin typeface="Gill Sans MT" panose="020B0502020104020203" pitchFamily="34" charset="0"/>
              </a:rPr>
              <a:t>O God, help us to show love to those who feel unloved.</a:t>
            </a:r>
            <a:endParaRPr kumimoji="0" lang="en-GB" sz="3600" i="0" u="none" strike="noStrike" kern="1200" cap="none" spc="0" normalizeH="0" baseline="0" noProof="0" dirty="0">
              <a:ln>
                <a:noFill/>
              </a:ln>
              <a:solidFill>
                <a:srgbClr val="C00000"/>
              </a:solidFill>
              <a:effectLst/>
              <a:uLnTx/>
              <a:uFillTx/>
              <a:latin typeface="Gill Sans MT" panose="020B0502020104020203" pitchFamily="34" charset="0"/>
            </a:endParaRPr>
          </a:p>
        </p:txBody>
      </p:sp>
      <p:pic>
        <p:nvPicPr>
          <p:cNvPr id="11" name="Picture 2" descr="St. George's Catholic Primary School - Love in Action Project">
            <a:extLst>
              <a:ext uri="{FF2B5EF4-FFF2-40B4-BE49-F238E27FC236}">
                <a16:creationId xmlns:a16="http://schemas.microsoft.com/office/drawing/2014/main" id="{B5BD35E2-480F-49E0-B852-5042C693B5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58" y="1570235"/>
            <a:ext cx="3786008" cy="5287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329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Community and Participation</a:t>
            </a:r>
          </a:p>
        </p:txBody>
      </p:sp>
      <p:sp>
        <p:nvSpPr>
          <p:cNvPr id="10" name="Rectangle 9">
            <a:extLst>
              <a:ext uri="{FF2B5EF4-FFF2-40B4-BE49-F238E27FC236}">
                <a16:creationId xmlns:a16="http://schemas.microsoft.com/office/drawing/2014/main" id="{94DC1404-24D3-4EE5-AFD0-1960EE39DF36}"/>
              </a:ext>
            </a:extLst>
          </p:cNvPr>
          <p:cNvSpPr/>
          <p:nvPr/>
        </p:nvSpPr>
        <p:spPr>
          <a:xfrm>
            <a:off x="318550" y="2450359"/>
            <a:ext cx="7483642" cy="2862322"/>
          </a:xfrm>
          <a:prstGeom prst="rect">
            <a:avLst/>
          </a:prstGeom>
        </p:spPr>
        <p:txBody>
          <a:bodyPr wrap="square">
            <a:spAutoFit/>
          </a:bodyPr>
          <a:lstStyle/>
          <a:p>
            <a:pPr algn="ctr"/>
            <a:r>
              <a:rPr lang="en-GB" sz="3600" dirty="0">
                <a:latin typeface="Gill Sans MT" panose="020B0502020104020203" pitchFamily="34" charset="0"/>
              </a:rPr>
              <a:t>We pray for those who do not know how to ask for help.</a:t>
            </a:r>
          </a:p>
          <a:p>
            <a:pPr algn="ctr"/>
            <a:endParaRPr kumimoji="0" lang="en-GB" sz="3600" i="0" u="none" strike="noStrike" kern="1200" cap="none" spc="0" normalizeH="0" baseline="0" noProof="0" dirty="0">
              <a:ln>
                <a:noFill/>
              </a:ln>
              <a:effectLst/>
              <a:uLnTx/>
              <a:uFillTx/>
              <a:latin typeface="Gill Sans MT" panose="020B0502020104020203" pitchFamily="34" charset="0"/>
            </a:endParaRPr>
          </a:p>
          <a:p>
            <a:pPr algn="ctr"/>
            <a:r>
              <a:rPr lang="en-GB" sz="3600" dirty="0">
                <a:solidFill>
                  <a:srgbClr val="C00000"/>
                </a:solidFill>
                <a:latin typeface="Gill Sans MT" panose="020B0502020104020203" pitchFamily="34" charset="0"/>
              </a:rPr>
              <a:t>O God, help us to reach out our hands to those in need.</a:t>
            </a:r>
            <a:endParaRPr kumimoji="0" lang="en-GB" sz="3600" i="0" u="none" strike="noStrike" kern="1200" cap="none" spc="0" normalizeH="0" baseline="0" noProof="0" dirty="0">
              <a:ln>
                <a:noFill/>
              </a:ln>
              <a:solidFill>
                <a:srgbClr val="C00000"/>
              </a:solidFill>
              <a:effectLst/>
              <a:uLnTx/>
              <a:uFillTx/>
              <a:latin typeface="Gill Sans MT" panose="020B0502020104020203" pitchFamily="34" charset="0"/>
            </a:endParaRPr>
          </a:p>
        </p:txBody>
      </p:sp>
      <p:pic>
        <p:nvPicPr>
          <p:cNvPr id="11" name="Picture 2" descr="St. George's Catholic Primary School - Love in Action Project">
            <a:extLst>
              <a:ext uri="{FF2B5EF4-FFF2-40B4-BE49-F238E27FC236}">
                <a16:creationId xmlns:a16="http://schemas.microsoft.com/office/drawing/2014/main" id="{0AB93389-E4F1-43F2-B07E-6E99749356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4956" y="1554822"/>
            <a:ext cx="3797044" cy="5303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954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Community and Participation</a:t>
            </a:r>
          </a:p>
        </p:txBody>
      </p:sp>
      <p:sp>
        <p:nvSpPr>
          <p:cNvPr id="10" name="Rectangle 9">
            <a:extLst>
              <a:ext uri="{FF2B5EF4-FFF2-40B4-BE49-F238E27FC236}">
                <a16:creationId xmlns:a16="http://schemas.microsoft.com/office/drawing/2014/main" id="{1133FEBA-E625-4E7E-B860-F9A2DEA3D69B}"/>
              </a:ext>
            </a:extLst>
          </p:cNvPr>
          <p:cNvSpPr/>
          <p:nvPr/>
        </p:nvSpPr>
        <p:spPr>
          <a:xfrm>
            <a:off x="4487779" y="2166494"/>
            <a:ext cx="7704221" cy="2862322"/>
          </a:xfrm>
          <a:prstGeom prst="rect">
            <a:avLst/>
          </a:prstGeom>
        </p:spPr>
        <p:txBody>
          <a:bodyPr wrap="square">
            <a:spAutoFit/>
          </a:bodyPr>
          <a:lstStyle/>
          <a:p>
            <a:pPr algn="ctr"/>
            <a:r>
              <a:rPr lang="en-GB" sz="3600" dirty="0">
                <a:latin typeface="Gill Sans MT" panose="020B0502020104020203" pitchFamily="34" charset="0"/>
              </a:rPr>
              <a:t>We pray that everyone feels comfortable, supported and loved in our communities.</a:t>
            </a:r>
          </a:p>
          <a:p>
            <a:pPr algn="ctr"/>
            <a:endParaRPr lang="en-GB" sz="3600" dirty="0">
              <a:latin typeface="Gill Sans MT" panose="020B0502020104020203" pitchFamily="34" charset="0"/>
            </a:endParaRPr>
          </a:p>
          <a:p>
            <a:pPr algn="ctr"/>
            <a:r>
              <a:rPr lang="en-GB" sz="3600" dirty="0">
                <a:solidFill>
                  <a:srgbClr val="C00000"/>
                </a:solidFill>
                <a:latin typeface="Gill Sans MT" panose="020B0502020104020203" pitchFamily="34" charset="0"/>
              </a:rPr>
              <a:t>O God, help us to spread Your love.</a:t>
            </a:r>
          </a:p>
        </p:txBody>
      </p:sp>
      <p:pic>
        <p:nvPicPr>
          <p:cNvPr id="11" name="Picture 2" descr="St. George's Catholic Primary School - Love in Action Project">
            <a:extLst>
              <a:ext uri="{FF2B5EF4-FFF2-40B4-BE49-F238E27FC236}">
                <a16:creationId xmlns:a16="http://schemas.microsoft.com/office/drawing/2014/main" id="{890D220D-33B6-4A96-AF92-969704330A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554822"/>
            <a:ext cx="3797044" cy="5303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792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Starter</a:t>
            </a:r>
          </a:p>
        </p:txBody>
      </p:sp>
      <p:pic>
        <p:nvPicPr>
          <p:cNvPr id="8" name="Picture 2" descr="Caritas Westminster on Twitter: &amp;quot;The six principles of CST we have chosen  for #loveinaction.How can we use them in our daily lives?… &amp;quot;">
            <a:extLst>
              <a:ext uri="{FF2B5EF4-FFF2-40B4-BE49-F238E27FC236}">
                <a16:creationId xmlns:a16="http://schemas.microsoft.com/office/drawing/2014/main" id="{528157E1-7F63-4545-B9DD-528BA808A13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71" t="701" r="1665" b="902"/>
          <a:stretch/>
        </p:blipFill>
        <p:spPr bwMode="auto">
          <a:xfrm>
            <a:off x="0" y="-50931"/>
            <a:ext cx="12225929" cy="6003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228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Community and Participation</a:t>
            </a:r>
          </a:p>
        </p:txBody>
      </p:sp>
      <p:sp>
        <p:nvSpPr>
          <p:cNvPr id="10" name="Rectangle 9">
            <a:extLst>
              <a:ext uri="{FF2B5EF4-FFF2-40B4-BE49-F238E27FC236}">
                <a16:creationId xmlns:a16="http://schemas.microsoft.com/office/drawing/2014/main" id="{9CED75A9-80A9-49CE-B5C3-B926997DC6F7}"/>
              </a:ext>
            </a:extLst>
          </p:cNvPr>
          <p:cNvSpPr/>
          <p:nvPr/>
        </p:nvSpPr>
        <p:spPr>
          <a:xfrm>
            <a:off x="318550" y="2043534"/>
            <a:ext cx="7483642" cy="3416320"/>
          </a:xfrm>
          <a:prstGeom prst="rect">
            <a:avLst/>
          </a:prstGeom>
        </p:spPr>
        <p:txBody>
          <a:bodyPr wrap="square">
            <a:spAutoFit/>
          </a:bodyPr>
          <a:lstStyle/>
          <a:p>
            <a:pPr algn="ctr"/>
            <a:r>
              <a:rPr lang="en-GB" sz="3600" dirty="0">
                <a:latin typeface="Gill Sans MT" panose="020B0502020104020203" pitchFamily="34" charset="0"/>
              </a:rPr>
              <a:t>We pray that we may be able to make our communities better places for all who live in them.</a:t>
            </a:r>
          </a:p>
          <a:p>
            <a:pPr algn="ctr"/>
            <a:endParaRPr kumimoji="0" lang="en-GB" sz="3600" i="0" u="none" strike="noStrike" kern="1200" cap="none" spc="0" normalizeH="0" baseline="0" noProof="0" dirty="0">
              <a:ln>
                <a:noFill/>
              </a:ln>
              <a:effectLst/>
              <a:uLnTx/>
              <a:uFillTx/>
              <a:latin typeface="Gill Sans MT" panose="020B0502020104020203" pitchFamily="34" charset="0"/>
            </a:endParaRPr>
          </a:p>
          <a:p>
            <a:pPr algn="ctr"/>
            <a:r>
              <a:rPr lang="en-GB" sz="3600" dirty="0">
                <a:solidFill>
                  <a:srgbClr val="C00000"/>
                </a:solidFill>
                <a:latin typeface="Gill Sans MT" panose="020B0502020104020203" pitchFamily="34" charset="0"/>
              </a:rPr>
              <a:t>O God, help us to use the gifts You gave us for the benefit of others.</a:t>
            </a:r>
          </a:p>
        </p:txBody>
      </p:sp>
      <p:pic>
        <p:nvPicPr>
          <p:cNvPr id="11" name="Picture 2" descr="St. George's Catholic Primary School - Love in Action Project">
            <a:extLst>
              <a:ext uri="{FF2B5EF4-FFF2-40B4-BE49-F238E27FC236}">
                <a16:creationId xmlns:a16="http://schemas.microsoft.com/office/drawing/2014/main" id="{81EDA353-EFA6-4D36-A208-156BE6CD66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4956" y="1554822"/>
            <a:ext cx="3797044" cy="5303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987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5"/>
          <a:srcRect l="108" t="12102" r="356"/>
          <a:stretch/>
        </p:blipFill>
        <p:spPr>
          <a:xfrm>
            <a:off x="0" y="-2338"/>
            <a:ext cx="12192000" cy="1805013"/>
          </a:xfrm>
          <a:prstGeom prst="rect">
            <a:avLst/>
          </a:prstGeom>
        </p:spPr>
      </p:pic>
      <p:pic>
        <p:nvPicPr>
          <p:cNvPr id="7" name="Picture 6"/>
          <p:cNvPicPr>
            <a:picLocks noChangeAspect="1"/>
          </p:cNvPicPr>
          <p:nvPr/>
        </p:nvPicPr>
        <p:blipFill>
          <a:blip r:embed="rId6"/>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Community and Participation</a:t>
            </a:r>
          </a:p>
        </p:txBody>
      </p:sp>
      <p:pic>
        <p:nvPicPr>
          <p:cNvPr id="5" name="Candle - 18613 (1)">
            <a:hlinkClick r:id="" action="ppaction://media"/>
            <a:extLst>
              <a:ext uri="{FF2B5EF4-FFF2-40B4-BE49-F238E27FC236}">
                <a16:creationId xmlns:a16="http://schemas.microsoft.com/office/drawing/2014/main" id="{DCD508D7-857D-4AE6-9E38-A14F1E391C3D}"/>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7"/>
          <a:srcRect l="15163" t="19275" r="28913"/>
          <a:stretch/>
        </p:blipFill>
        <p:spPr>
          <a:xfrm>
            <a:off x="6690569" y="1554822"/>
            <a:ext cx="5295041" cy="4299326"/>
          </a:xfrm>
          <a:prstGeom prst="rect">
            <a:avLst/>
          </a:prstGeom>
        </p:spPr>
      </p:pic>
      <p:sp>
        <p:nvSpPr>
          <p:cNvPr id="8" name="TextBox 7">
            <a:extLst>
              <a:ext uri="{FF2B5EF4-FFF2-40B4-BE49-F238E27FC236}">
                <a16:creationId xmlns:a16="http://schemas.microsoft.com/office/drawing/2014/main" id="{1B3FBBE4-E743-4966-917B-5F4201A1CEA7}"/>
              </a:ext>
            </a:extLst>
          </p:cNvPr>
          <p:cNvSpPr txBox="1"/>
          <p:nvPr/>
        </p:nvSpPr>
        <p:spPr>
          <a:xfrm>
            <a:off x="180022" y="2921168"/>
            <a:ext cx="6205592"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C40F0F"/>
                </a:solidFill>
                <a:effectLst/>
                <a:uLnTx/>
                <a:uFillTx/>
                <a:latin typeface="Gill Sans MT" panose="020B0502020104020203" pitchFamily="34" charset="0"/>
                <a:ea typeface="Calibri" panose="020F0502020204030204" pitchFamily="34" charset="0"/>
              </a:rPr>
              <a:t>Amen</a:t>
            </a:r>
            <a:endParaRPr kumimoji="0" lang="en-GB" sz="5400" b="0" i="0" u="none" strike="noStrike" kern="1200" cap="none" spc="0" normalizeH="0" baseline="0" noProof="0" dirty="0">
              <a:ln>
                <a:noFill/>
              </a:ln>
              <a:solidFill>
                <a:srgbClr val="C40F0F"/>
              </a:solidFill>
              <a:effectLst/>
              <a:uLnTx/>
              <a:uFillTx/>
              <a:latin typeface="Gill Sans MT" panose="020B0502020104020203" pitchFamily="34" charset="0"/>
              <a:ea typeface="Calibri" panose="020F0502020204030204" pitchFamily="34" charset="0"/>
            </a:endParaRPr>
          </a:p>
        </p:txBody>
      </p:sp>
    </p:spTree>
    <p:extLst>
      <p:ext uri="{BB962C8B-B14F-4D97-AF65-F5344CB8AC3E}">
        <p14:creationId xmlns:p14="http://schemas.microsoft.com/office/powerpoint/2010/main" val="313472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041" fill="hold"/>
                                        <p:tgtEl>
                                          <p:spTgt spid="5"/>
                                        </p:tgtEl>
                                      </p:cBhvr>
                                    </p:cmd>
                                  </p:childTnLst>
                                </p:cTn>
                              </p:par>
                              <p:par>
                                <p:cTn id="7" presetID="53" presetClass="entr" presetSubtype="16"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p:cTn id="9" dur="8000" fill="hold"/>
                                        <p:tgtEl>
                                          <p:spTgt spid="8"/>
                                        </p:tgtEl>
                                        <p:attrNameLst>
                                          <p:attrName>ppt_w</p:attrName>
                                        </p:attrNameLst>
                                      </p:cBhvr>
                                      <p:tavLst>
                                        <p:tav tm="0">
                                          <p:val>
                                            <p:fltVal val="0"/>
                                          </p:val>
                                        </p:tav>
                                        <p:tav tm="100000">
                                          <p:val>
                                            <p:strVal val="#ppt_w"/>
                                          </p:val>
                                        </p:tav>
                                      </p:tavLst>
                                    </p:anim>
                                    <p:anim calcmode="lin" valueType="num">
                                      <p:cBhvr>
                                        <p:cTn id="10" dur="8000" fill="hold"/>
                                        <p:tgtEl>
                                          <p:spTgt spid="8"/>
                                        </p:tgtEl>
                                        <p:attrNameLst>
                                          <p:attrName>ppt_h</p:attrName>
                                        </p:attrNameLst>
                                      </p:cBhvr>
                                      <p:tavLst>
                                        <p:tav tm="0">
                                          <p:val>
                                            <p:fltVal val="0"/>
                                          </p:val>
                                        </p:tav>
                                        <p:tav tm="100000">
                                          <p:val>
                                            <p:strVal val="#ppt_h"/>
                                          </p:val>
                                        </p:tav>
                                      </p:tavLst>
                                    </p:anim>
                                    <p:animEffect transition="in" filter="fade">
                                      <p:cBhvr>
                                        <p:cTn id="11" dur="8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repeatCount="indefinite" fill="hold" display="0">
                  <p:stCondLst>
                    <p:cond delay="indefinite"/>
                  </p:stCondLst>
                </p:cTn>
                <p:tgtEl>
                  <p:spTgt spid="5"/>
                </p:tgtEl>
              </p:cMediaNode>
            </p:video>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Community and Participation</a:t>
            </a:r>
          </a:p>
        </p:txBody>
      </p:sp>
      <p:pic>
        <p:nvPicPr>
          <p:cNvPr id="5" name="Picture 2" descr="Hands, Palms, Black And White">
            <a:extLst>
              <a:ext uri="{FF2B5EF4-FFF2-40B4-BE49-F238E27FC236}">
                <a16:creationId xmlns:a16="http://schemas.microsoft.com/office/drawing/2014/main" id="{26880DFD-EC93-4765-93ED-88224C61FFD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717" r="7989"/>
          <a:stretch/>
        </p:blipFill>
        <p:spPr bwMode="auto">
          <a:xfrm>
            <a:off x="5924278" y="1809548"/>
            <a:ext cx="6267722" cy="324577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46618B7-E909-4FF6-99B0-BEEFBD20CE3F}"/>
              </a:ext>
            </a:extLst>
          </p:cNvPr>
          <p:cNvSpPr txBox="1"/>
          <p:nvPr/>
        </p:nvSpPr>
        <p:spPr>
          <a:xfrm>
            <a:off x="180022" y="2921168"/>
            <a:ext cx="6205592"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effectLst/>
                <a:uLnTx/>
                <a:uFillTx/>
                <a:latin typeface="Gill Sans MT" panose="020B0502020104020203" pitchFamily="34" charset="0"/>
                <a:ea typeface="Calibri" panose="020F0502020204030204" pitchFamily="34" charset="0"/>
              </a:rPr>
              <a:t>Your Mission</a:t>
            </a:r>
            <a:endParaRPr kumimoji="0" lang="en-GB" sz="5400" b="0" i="0" u="none" strike="noStrike" kern="1200" cap="none" spc="0" normalizeH="0" baseline="0" noProof="0" dirty="0">
              <a:ln>
                <a:noFill/>
              </a:ln>
              <a:effectLst/>
              <a:uLnTx/>
              <a:uFillTx/>
              <a:latin typeface="Gill Sans MT" panose="020B0502020104020203" pitchFamily="34" charset="0"/>
              <a:ea typeface="Calibri" panose="020F0502020204030204" pitchFamily="34" charset="0"/>
            </a:endParaRPr>
          </a:p>
        </p:txBody>
      </p:sp>
    </p:spTree>
    <p:extLst>
      <p:ext uri="{BB962C8B-B14F-4D97-AF65-F5344CB8AC3E}">
        <p14:creationId xmlns:p14="http://schemas.microsoft.com/office/powerpoint/2010/main" val="402916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8000" fill="hold"/>
                                        <p:tgtEl>
                                          <p:spTgt spid="8"/>
                                        </p:tgtEl>
                                        <p:attrNameLst>
                                          <p:attrName>ppt_w</p:attrName>
                                        </p:attrNameLst>
                                      </p:cBhvr>
                                      <p:tavLst>
                                        <p:tav tm="0">
                                          <p:val>
                                            <p:fltVal val="0"/>
                                          </p:val>
                                        </p:tav>
                                        <p:tav tm="100000">
                                          <p:val>
                                            <p:strVal val="#ppt_w"/>
                                          </p:val>
                                        </p:tav>
                                      </p:tavLst>
                                    </p:anim>
                                    <p:anim calcmode="lin" valueType="num">
                                      <p:cBhvr>
                                        <p:cTn id="8" dur="8000" fill="hold"/>
                                        <p:tgtEl>
                                          <p:spTgt spid="8"/>
                                        </p:tgtEl>
                                        <p:attrNameLst>
                                          <p:attrName>ppt_h</p:attrName>
                                        </p:attrNameLst>
                                      </p:cBhvr>
                                      <p:tavLst>
                                        <p:tav tm="0">
                                          <p:val>
                                            <p:fltVal val="0"/>
                                          </p:val>
                                        </p:tav>
                                        <p:tav tm="100000">
                                          <p:val>
                                            <p:strVal val="#ppt_h"/>
                                          </p:val>
                                        </p:tav>
                                      </p:tavLst>
                                    </p:anim>
                                    <p:animEffect transition="in" filter="fade">
                                      <p:cBhvr>
                                        <p:cTn id="9" dur="8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Community and Participation</a:t>
            </a:r>
          </a:p>
        </p:txBody>
      </p:sp>
      <p:pic>
        <p:nvPicPr>
          <p:cNvPr id="5" name="Picture 2" descr="Light, Salvation, Gospel, God, Jesus, Prayer, Church">
            <a:extLst>
              <a:ext uri="{FF2B5EF4-FFF2-40B4-BE49-F238E27FC236}">
                <a16:creationId xmlns:a16="http://schemas.microsoft.com/office/drawing/2014/main" id="{0ECB79CC-32FE-4D22-8A15-626FEEF2DA95}"/>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8403604" y="1554822"/>
            <a:ext cx="3788396" cy="5303178"/>
          </a:xfrm>
          <a:prstGeom prst="rect">
            <a:avLst/>
          </a:prstGeom>
          <a:noFill/>
          <a:ln w="25400">
            <a:solidFill>
              <a:srgbClr val="FFFFCC"/>
            </a:solidFill>
          </a:ln>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B7DD631-D29E-4FD7-903B-6DD38A1D494F}"/>
              </a:ext>
            </a:extLst>
          </p:cNvPr>
          <p:cNvSpPr txBox="1"/>
          <p:nvPr/>
        </p:nvSpPr>
        <p:spPr>
          <a:xfrm>
            <a:off x="314794" y="1730395"/>
            <a:ext cx="7851176" cy="3970318"/>
          </a:xfrm>
          <a:prstGeom prst="rect">
            <a:avLst/>
          </a:prstGeom>
          <a:noFill/>
        </p:spPr>
        <p:txBody>
          <a:bodyPr wrap="square">
            <a:spAutoFit/>
          </a:bodyPr>
          <a:lstStyle/>
          <a:p>
            <a:pPr lvl="0" algn="ctr"/>
            <a:r>
              <a:rPr lang="en-GB" sz="3600" dirty="0">
                <a:solidFill>
                  <a:prstClr val="black"/>
                </a:solidFill>
                <a:latin typeface="Gill Sans MT" panose="020B0502020104020203" pitchFamily="34" charset="0"/>
                <a:ea typeface="Calibri" panose="020F0502020204030204" pitchFamily="34" charset="0"/>
              </a:rPr>
              <a:t>Find out more about St Vincent de Paul.</a:t>
            </a:r>
          </a:p>
          <a:p>
            <a:pPr lvl="0" algn="ctr"/>
            <a:r>
              <a:rPr lang="en-GB" sz="3600" dirty="0">
                <a:solidFill>
                  <a:prstClr val="black"/>
                </a:solidFill>
                <a:latin typeface="Gill Sans MT" panose="020B0502020104020203" pitchFamily="34" charset="0"/>
                <a:ea typeface="Calibri" panose="020F0502020204030204" pitchFamily="34" charset="0"/>
              </a:rPr>
              <a:t>Think about what you could do to support those in need in your community during Lent.</a:t>
            </a:r>
          </a:p>
          <a:p>
            <a:pPr lvl="0" algn="ctr"/>
            <a:endParaRPr lang="en-GB" sz="3600" dirty="0">
              <a:solidFill>
                <a:srgbClr val="C00000"/>
              </a:solidFill>
              <a:latin typeface="Gill Sans MT" panose="020B0502020104020203" pitchFamily="34" charset="0"/>
              <a:ea typeface="Calibri" panose="020F0502020204030204" pitchFamily="34" charset="0"/>
            </a:endParaRPr>
          </a:p>
          <a:p>
            <a:pPr lvl="0" algn="ctr"/>
            <a:r>
              <a:rPr lang="en-GB" sz="3600" dirty="0">
                <a:solidFill>
                  <a:srgbClr val="C00000"/>
                </a:solidFill>
                <a:latin typeface="Gill Sans MT" panose="020B0502020104020203" pitchFamily="34" charset="0"/>
                <a:ea typeface="Calibri" panose="020F0502020204030204" pitchFamily="34" charset="0"/>
              </a:rPr>
              <a:t>Research:</a:t>
            </a:r>
          </a:p>
          <a:p>
            <a:pPr lvl="0" algn="ctr"/>
            <a:r>
              <a:rPr lang="en-GB" sz="3600" dirty="0">
                <a:solidFill>
                  <a:srgbClr val="C00000"/>
                </a:solidFill>
                <a:latin typeface="Gill Sans MT" panose="020B0502020104020203" pitchFamily="34" charset="0"/>
                <a:ea typeface="Calibri" panose="020F0502020204030204" pitchFamily="34" charset="0"/>
              </a:rPr>
              <a:t>CAFOD Family Fast Day (23</a:t>
            </a:r>
            <a:r>
              <a:rPr lang="en-GB" sz="3600" baseline="30000" dirty="0">
                <a:solidFill>
                  <a:srgbClr val="C00000"/>
                </a:solidFill>
                <a:latin typeface="Gill Sans MT" panose="020B0502020104020203" pitchFamily="34" charset="0"/>
                <a:ea typeface="Calibri" panose="020F0502020204030204" pitchFamily="34" charset="0"/>
              </a:rPr>
              <a:t>rd</a:t>
            </a:r>
            <a:r>
              <a:rPr lang="en-GB" sz="3600" dirty="0">
                <a:solidFill>
                  <a:srgbClr val="C00000"/>
                </a:solidFill>
                <a:latin typeface="Gill Sans MT" panose="020B0502020104020203" pitchFamily="34" charset="0"/>
                <a:ea typeface="Calibri" panose="020F0502020204030204" pitchFamily="34" charset="0"/>
              </a:rPr>
              <a:t> Feb 2024)</a:t>
            </a:r>
            <a:endParaRPr kumimoji="0" lang="en-GB" sz="3600" b="0" i="0" u="none" strike="noStrike" kern="1200" cap="none" spc="0" normalizeH="0" baseline="0" noProof="0" dirty="0">
              <a:ln>
                <a:noFill/>
              </a:ln>
              <a:solidFill>
                <a:srgbClr val="C00000"/>
              </a:solidFill>
              <a:effectLst/>
              <a:uLnTx/>
              <a:uFillTx/>
              <a:latin typeface="Gill Sans MT" panose="020B0502020104020203" pitchFamily="34" charset="0"/>
            </a:endParaRPr>
          </a:p>
        </p:txBody>
      </p:sp>
    </p:spTree>
    <p:extLst>
      <p:ext uri="{BB962C8B-B14F-4D97-AF65-F5344CB8AC3E}">
        <p14:creationId xmlns:p14="http://schemas.microsoft.com/office/powerpoint/2010/main" val="4249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fltVal val="0"/>
                                          </p:val>
                                        </p:tav>
                                        <p:tav tm="100000">
                                          <p:val>
                                            <p:strVal val="#ppt_w"/>
                                          </p:val>
                                        </p:tav>
                                      </p:tavLst>
                                    </p:anim>
                                    <p:anim calcmode="lin" valueType="num">
                                      <p:cBhvr>
                                        <p:cTn id="8" dur="2000" fill="hold"/>
                                        <p:tgtEl>
                                          <p:spTgt spid="11"/>
                                        </p:tgtEl>
                                        <p:attrNameLst>
                                          <p:attrName>ppt_h</p:attrName>
                                        </p:attrNameLst>
                                      </p:cBhvr>
                                      <p:tavLst>
                                        <p:tav tm="0">
                                          <p:val>
                                            <p:fltVal val="0"/>
                                          </p:val>
                                        </p:tav>
                                        <p:tav tm="100000">
                                          <p:val>
                                            <p:strVal val="#ppt_h"/>
                                          </p:val>
                                        </p:tav>
                                      </p:tavLst>
                                    </p:anim>
                                    <p:animEffect transition="in" filter="fade">
                                      <p:cBhvr>
                                        <p:cTn id="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Care of Creation</a:t>
            </a:r>
          </a:p>
        </p:txBody>
      </p:sp>
      <p:pic>
        <p:nvPicPr>
          <p:cNvPr id="5" name="Picture 2" descr="Caritas Westminster on Twitter: &amp;quot;The six principles of CST we have chosen  for #loveinaction.How can we use them in our daily lives?… &amp;quot;">
            <a:extLst>
              <a:ext uri="{FF2B5EF4-FFF2-40B4-BE49-F238E27FC236}">
                <a16:creationId xmlns:a16="http://schemas.microsoft.com/office/drawing/2014/main" id="{19879732-1E9E-4272-9F4B-15DB696D9F6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71" t="701" r="1665" b="902"/>
          <a:stretch/>
        </p:blipFill>
        <p:spPr bwMode="auto">
          <a:xfrm>
            <a:off x="0" y="-50931"/>
            <a:ext cx="12225929" cy="6003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521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80022" y="5700713"/>
            <a:ext cx="11547259" cy="1128576"/>
          </a:xfrm>
          <a:prstGeom prst="rect">
            <a:avLst/>
          </a:prstGeom>
        </p:spPr>
      </p:pic>
      <p:pic>
        <p:nvPicPr>
          <p:cNvPr id="16" name="Picture 2" descr="Caritas Westminster on Twitter: &amp;quot;The six principles of CST we have chosen  for #loveinaction.How can we use them in our daily lives?… &amp;quot;">
            <a:extLst>
              <a:ext uri="{FF2B5EF4-FFF2-40B4-BE49-F238E27FC236}">
                <a16:creationId xmlns:a16="http://schemas.microsoft.com/office/drawing/2014/main" id="{FF79C983-4678-4A26-9793-1EDBFA950BA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71" t="701" r="1665" b="902"/>
          <a:stretch/>
        </p:blipFill>
        <p:spPr bwMode="auto">
          <a:xfrm>
            <a:off x="0" y="-50931"/>
            <a:ext cx="12225929" cy="6003323"/>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a:extLst>
              <a:ext uri="{FF2B5EF4-FFF2-40B4-BE49-F238E27FC236}">
                <a16:creationId xmlns:a16="http://schemas.microsoft.com/office/drawing/2014/main" id="{83D5BF6D-CDF9-4CF9-B83D-068AC5CB01D6}"/>
              </a:ext>
            </a:extLst>
          </p:cNvPr>
          <p:cNvSpPr txBox="1">
            <a:spLocks/>
          </p:cNvSpPr>
          <p:nvPr/>
        </p:nvSpPr>
        <p:spPr>
          <a:xfrm>
            <a:off x="-138224" y="392338"/>
            <a:ext cx="12207531" cy="7855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6600" b="0" i="0" u="none" strike="noStrike" kern="1200" cap="none" spc="0" normalizeH="0" baseline="0" noProof="0" dirty="0">
                <a:ln>
                  <a:noFill/>
                </a:ln>
                <a:solidFill>
                  <a:prstClr val="white"/>
                </a:solidFill>
                <a:effectLst/>
                <a:uLnTx/>
                <a:uFillTx/>
                <a:latin typeface="Century Gothic" panose="020F0302020204030204"/>
                <a:ea typeface="+mj-ea"/>
                <a:cs typeface="+mj-cs"/>
              </a:rPr>
              <a:t>Catholic Social Teaching</a:t>
            </a:r>
          </a:p>
        </p:txBody>
      </p:sp>
      <p:pic>
        <p:nvPicPr>
          <p:cNvPr id="18" name="Picture 17">
            <a:extLst>
              <a:ext uri="{FF2B5EF4-FFF2-40B4-BE49-F238E27FC236}">
                <a16:creationId xmlns:a16="http://schemas.microsoft.com/office/drawing/2014/main" id="{9F228123-D55F-48E0-BAFC-722A3626EFB1}"/>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Lst>
          </a:blip>
          <a:srcRect l="5672" r="4772"/>
          <a:stretch/>
        </p:blipFill>
        <p:spPr>
          <a:xfrm>
            <a:off x="-138224" y="-96011"/>
            <a:ext cx="2045267" cy="6070336"/>
          </a:xfrm>
          <a:prstGeom prst="rect">
            <a:avLst/>
          </a:prstGeom>
        </p:spPr>
      </p:pic>
      <p:pic>
        <p:nvPicPr>
          <p:cNvPr id="19" name="Picture 18">
            <a:extLst>
              <a:ext uri="{FF2B5EF4-FFF2-40B4-BE49-F238E27FC236}">
                <a16:creationId xmlns:a16="http://schemas.microsoft.com/office/drawing/2014/main" id="{96125A9B-9415-4CB3-B95B-309FCDD4DF15}"/>
              </a:ext>
            </a:extLst>
          </p:cNvPr>
          <p:cNvPicPr>
            <a:picLocks noChangeAspect="1"/>
          </p:cNvPicPr>
          <p:nvPr/>
        </p:nvPicPr>
        <p:blipFill rotWithShape="1">
          <a:blip r:embed="rId7">
            <a:extLst>
              <a:ext uri="{BEBA8EAE-BF5A-486C-A8C5-ECC9F3942E4B}">
                <a14:imgProps xmlns:a14="http://schemas.microsoft.com/office/drawing/2010/main">
                  <a14:imgLayer r:embed="rId8">
                    <a14:imgEffect>
                      <a14:saturation sat="0"/>
                    </a14:imgEffect>
                  </a14:imgLayer>
                </a14:imgProps>
              </a:ext>
            </a:extLst>
          </a:blip>
          <a:srcRect b="786"/>
          <a:stretch/>
        </p:blipFill>
        <p:spPr>
          <a:xfrm>
            <a:off x="7943853" y="-108831"/>
            <a:ext cx="2204045" cy="6089483"/>
          </a:xfrm>
          <a:prstGeom prst="rect">
            <a:avLst/>
          </a:prstGeom>
        </p:spPr>
      </p:pic>
      <p:pic>
        <p:nvPicPr>
          <p:cNvPr id="20" name="Picture 19">
            <a:extLst>
              <a:ext uri="{FF2B5EF4-FFF2-40B4-BE49-F238E27FC236}">
                <a16:creationId xmlns:a16="http://schemas.microsoft.com/office/drawing/2014/main" id="{C4F40D82-4EC5-4738-BB8E-C3CA9FEE1F18}"/>
              </a:ext>
            </a:extLst>
          </p:cNvPr>
          <p:cNvPicPr>
            <a:picLocks noChangeAspect="1"/>
          </p:cNvPicPr>
          <p:nvPr/>
        </p:nvPicPr>
        <p:blipFill rotWithShape="1">
          <a:blip r:embed="rId9">
            <a:extLst>
              <a:ext uri="{BEBA8EAE-BF5A-486C-A8C5-ECC9F3942E4B}">
                <a14:imgProps xmlns:a14="http://schemas.microsoft.com/office/drawing/2010/main">
                  <a14:imgLayer r:embed="rId10">
                    <a14:imgEffect>
                      <a14:saturation sat="0"/>
                    </a14:imgEffect>
                  </a14:imgLayer>
                </a14:imgProps>
              </a:ext>
            </a:extLst>
          </a:blip>
          <a:srcRect l="4141" t="929" r="4169" b="265"/>
          <a:stretch/>
        </p:blipFill>
        <p:spPr>
          <a:xfrm>
            <a:off x="3753602" y="-96010"/>
            <a:ext cx="2186319" cy="6070335"/>
          </a:xfrm>
          <a:prstGeom prst="rect">
            <a:avLst/>
          </a:prstGeom>
        </p:spPr>
      </p:pic>
      <p:pic>
        <p:nvPicPr>
          <p:cNvPr id="21" name="Picture 20">
            <a:extLst>
              <a:ext uri="{FF2B5EF4-FFF2-40B4-BE49-F238E27FC236}">
                <a16:creationId xmlns:a16="http://schemas.microsoft.com/office/drawing/2014/main" id="{4DEF1C43-3604-4003-BF4C-96410285FD49}"/>
              </a:ext>
            </a:extLst>
          </p:cNvPr>
          <p:cNvPicPr>
            <a:picLocks noChangeAspect="1"/>
          </p:cNvPicPr>
          <p:nvPr/>
        </p:nvPicPr>
        <p:blipFill rotWithShape="1">
          <a:blip r:embed="rId11"/>
          <a:srcRect l="3113" t="862" r="3347"/>
          <a:stretch/>
        </p:blipFill>
        <p:spPr>
          <a:xfrm>
            <a:off x="1801859" y="-96010"/>
            <a:ext cx="2073477" cy="6070335"/>
          </a:xfrm>
          <a:prstGeom prst="rect">
            <a:avLst/>
          </a:prstGeom>
        </p:spPr>
      </p:pic>
      <p:pic>
        <p:nvPicPr>
          <p:cNvPr id="22" name="Picture 21">
            <a:extLst>
              <a:ext uri="{FF2B5EF4-FFF2-40B4-BE49-F238E27FC236}">
                <a16:creationId xmlns:a16="http://schemas.microsoft.com/office/drawing/2014/main" id="{8E53D44C-71F3-4D0C-BF46-5DC2EE9F0EB6}"/>
              </a:ext>
            </a:extLst>
          </p:cNvPr>
          <p:cNvPicPr>
            <a:picLocks noChangeAspect="1"/>
          </p:cNvPicPr>
          <p:nvPr/>
        </p:nvPicPr>
        <p:blipFill rotWithShape="1">
          <a:blip r:embed="rId12">
            <a:extLst>
              <a:ext uri="{BEBA8EAE-BF5A-486C-A8C5-ECC9F3942E4B}">
                <a14:imgProps xmlns:a14="http://schemas.microsoft.com/office/drawing/2010/main">
                  <a14:imgLayer r:embed="rId13">
                    <a14:imgEffect>
                      <a14:saturation sat="0"/>
                    </a14:imgEffect>
                  </a14:imgLayer>
                </a14:imgProps>
              </a:ext>
            </a:extLst>
          </a:blip>
          <a:srcRect l="5495" r="6759"/>
          <a:stretch/>
        </p:blipFill>
        <p:spPr>
          <a:xfrm>
            <a:off x="10056288" y="-96383"/>
            <a:ext cx="2235133" cy="6081780"/>
          </a:xfrm>
          <a:prstGeom prst="rect">
            <a:avLst/>
          </a:prstGeom>
        </p:spPr>
      </p:pic>
      <p:pic>
        <p:nvPicPr>
          <p:cNvPr id="23" name="Picture 22">
            <a:extLst>
              <a:ext uri="{FF2B5EF4-FFF2-40B4-BE49-F238E27FC236}">
                <a16:creationId xmlns:a16="http://schemas.microsoft.com/office/drawing/2014/main" id="{908D9A57-33AC-4C0D-9AE8-2959712ABC51}"/>
              </a:ext>
            </a:extLst>
          </p:cNvPr>
          <p:cNvPicPr>
            <a:picLocks noChangeAspect="1"/>
          </p:cNvPicPr>
          <p:nvPr/>
        </p:nvPicPr>
        <p:blipFill rotWithShape="1">
          <a:blip r:embed="rId14">
            <a:extLst>
              <a:ext uri="{BEBA8EAE-BF5A-486C-A8C5-ECC9F3942E4B}">
                <a14:imgProps xmlns:a14="http://schemas.microsoft.com/office/drawing/2010/main">
                  <a14:imgLayer r:embed="rId15">
                    <a14:imgEffect>
                      <a14:saturation sat="0"/>
                    </a14:imgEffect>
                  </a14:imgLayer>
                </a14:imgProps>
              </a:ext>
            </a:extLst>
          </a:blip>
          <a:srcRect t="1149"/>
          <a:stretch/>
        </p:blipFill>
        <p:spPr>
          <a:xfrm>
            <a:off x="5827552" y="-96010"/>
            <a:ext cx="2225814" cy="6070335"/>
          </a:xfrm>
          <a:prstGeom prst="rect">
            <a:avLst/>
          </a:prstGeom>
        </p:spPr>
      </p:pic>
    </p:spTree>
    <p:extLst>
      <p:ext uri="{BB962C8B-B14F-4D97-AF65-F5344CB8AC3E}">
        <p14:creationId xmlns:p14="http://schemas.microsoft.com/office/powerpoint/2010/main" val="3624798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Community and Participation</a:t>
            </a:r>
          </a:p>
        </p:txBody>
      </p:sp>
      <p:sp>
        <p:nvSpPr>
          <p:cNvPr id="15" name="Rectangle 14">
            <a:extLst>
              <a:ext uri="{FF2B5EF4-FFF2-40B4-BE49-F238E27FC236}">
                <a16:creationId xmlns:a16="http://schemas.microsoft.com/office/drawing/2014/main" id="{A9C1B35D-A23A-442D-88F3-F7FE9B88F4B9}"/>
              </a:ext>
            </a:extLst>
          </p:cNvPr>
          <p:cNvSpPr/>
          <p:nvPr/>
        </p:nvSpPr>
        <p:spPr>
          <a:xfrm>
            <a:off x="220580" y="1864217"/>
            <a:ext cx="7483642" cy="3970318"/>
          </a:xfrm>
          <a:prstGeom prst="rect">
            <a:avLst/>
          </a:prstGeom>
        </p:spPr>
        <p:txBody>
          <a:bodyPr wrap="square">
            <a:spAutoFit/>
          </a:bodyPr>
          <a:lstStyle/>
          <a:p>
            <a:pPr algn="ctr"/>
            <a:r>
              <a:rPr lang="en-GB" sz="3600" dirty="0">
                <a:latin typeface="Gill Sans MT" panose="020B0502020104020203" pitchFamily="34" charset="0"/>
              </a:rPr>
              <a:t>As humans, we are made to live in </a:t>
            </a:r>
            <a:r>
              <a:rPr lang="en-GB" sz="3600" b="1" dirty="0">
                <a:latin typeface="Gill Sans MT" panose="020B0502020104020203" pitchFamily="34" charset="0"/>
              </a:rPr>
              <a:t>community</a:t>
            </a:r>
            <a:r>
              <a:rPr lang="en-GB" sz="3600" dirty="0">
                <a:latin typeface="Gill Sans MT" panose="020B0502020104020203" pitchFamily="34" charset="0"/>
              </a:rPr>
              <a:t> with one another. </a:t>
            </a:r>
          </a:p>
          <a:p>
            <a:pPr algn="ctr"/>
            <a:r>
              <a:rPr lang="en-GB" sz="3600" dirty="0">
                <a:latin typeface="Gill Sans MT" panose="020B0502020104020203" pitchFamily="34" charset="0"/>
              </a:rPr>
              <a:t>This means being </a:t>
            </a:r>
            <a:r>
              <a:rPr lang="en-GB" sz="3600" b="1" dirty="0">
                <a:latin typeface="Gill Sans MT" panose="020B0502020104020203" pitchFamily="34" charset="0"/>
              </a:rPr>
              <a:t>active members</a:t>
            </a:r>
            <a:r>
              <a:rPr lang="en-GB" sz="3600" dirty="0">
                <a:latin typeface="Gill Sans MT" panose="020B0502020104020203" pitchFamily="34" charset="0"/>
              </a:rPr>
              <a:t> of the world we live in. </a:t>
            </a:r>
          </a:p>
          <a:p>
            <a:pPr algn="ctr"/>
            <a:r>
              <a:rPr lang="en-GB" sz="3600" dirty="0">
                <a:latin typeface="Gill Sans MT" panose="020B0502020104020203" pitchFamily="34" charset="0"/>
              </a:rPr>
              <a:t>We are meant to look out for each other and build each other up.</a:t>
            </a:r>
          </a:p>
          <a:p>
            <a:pPr algn="ctr"/>
            <a:r>
              <a:rPr lang="en-GB" sz="3600" dirty="0">
                <a:latin typeface="Gill Sans MT" panose="020B0502020104020203" pitchFamily="34" charset="0"/>
              </a:rPr>
              <a:t>This is how God wants us to live.</a:t>
            </a:r>
          </a:p>
        </p:txBody>
      </p:sp>
      <p:pic>
        <p:nvPicPr>
          <p:cNvPr id="16" name="Picture 2" descr="St. George's Catholic Primary School - Love in Action Project">
            <a:extLst>
              <a:ext uri="{FF2B5EF4-FFF2-40B4-BE49-F238E27FC236}">
                <a16:creationId xmlns:a16="http://schemas.microsoft.com/office/drawing/2014/main" id="{D2F173F8-247E-4BA7-8E37-1059E3E28A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15513" y="1554822"/>
            <a:ext cx="3776487" cy="5274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853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Community and Participation</a:t>
            </a:r>
          </a:p>
        </p:txBody>
      </p:sp>
      <p:pic>
        <p:nvPicPr>
          <p:cNvPr id="8" name="Picture 2" descr="General Audience with Pope Francis | © Mazur/catholicnews.or… | Flickr">
            <a:extLst>
              <a:ext uri="{FF2B5EF4-FFF2-40B4-BE49-F238E27FC236}">
                <a16:creationId xmlns:a16="http://schemas.microsoft.com/office/drawing/2014/main" id="{FF54677E-D70D-45AB-B8DA-3A8A5DBEA7B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8273" r="10101"/>
          <a:stretch/>
        </p:blipFill>
        <p:spPr bwMode="auto">
          <a:xfrm>
            <a:off x="8323206" y="1595930"/>
            <a:ext cx="3832045" cy="5232201"/>
          </a:xfrm>
          <a:prstGeom prst="rect">
            <a:avLst/>
          </a:prstGeom>
          <a:noFill/>
          <a:ln w="25400">
            <a:solidFill>
              <a:schemeClr val="accent4">
                <a:lumMod val="20000"/>
                <a:lumOff val="80000"/>
              </a:schemeClr>
            </a:solidFill>
          </a:ln>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53C10769-1986-407B-9F53-AE0E215518F4}"/>
              </a:ext>
            </a:extLst>
          </p:cNvPr>
          <p:cNvSpPr/>
          <p:nvPr/>
        </p:nvSpPr>
        <p:spPr>
          <a:xfrm>
            <a:off x="320158" y="2105089"/>
            <a:ext cx="7483642" cy="3293209"/>
          </a:xfrm>
          <a:prstGeom prst="rect">
            <a:avLst/>
          </a:prstGeom>
        </p:spPr>
        <p:txBody>
          <a:bodyPr wrap="square">
            <a:spAutoFit/>
          </a:bodyPr>
          <a:lstStyle/>
          <a:p>
            <a:pPr algn="ctr"/>
            <a:r>
              <a:rPr lang="en-GB" sz="3600" dirty="0">
                <a:latin typeface="Gill Sans MT" panose="020B0502020104020203" pitchFamily="34" charset="0"/>
              </a:rPr>
              <a:t>‘Do we open ourselves to the Holy Spirit, so as to be an active part of our communities, or do we close in on ourselves, saying 'I have so many things to do, that's not my job’?’</a:t>
            </a:r>
          </a:p>
          <a:p>
            <a:pPr algn="ctr"/>
            <a:r>
              <a:rPr lang="en-GB" sz="2800" b="1" dirty="0">
                <a:solidFill>
                  <a:srgbClr val="C00000"/>
                </a:solidFill>
                <a:latin typeface="Gill Sans MT" panose="020B0502020104020203" pitchFamily="34" charset="0"/>
              </a:rPr>
              <a:t>Pope Francis</a:t>
            </a:r>
            <a:r>
              <a:rPr kumimoji="0" lang="en-GB" sz="1800" b="0"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a:t>
            </a:r>
            <a:endParaRPr kumimoji="0" lang="en-GB" sz="18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602440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Community and Participation</a:t>
            </a:r>
          </a:p>
        </p:txBody>
      </p:sp>
      <p:sp>
        <p:nvSpPr>
          <p:cNvPr id="11" name="Rectangle 10">
            <a:extLst>
              <a:ext uri="{FF2B5EF4-FFF2-40B4-BE49-F238E27FC236}">
                <a16:creationId xmlns:a16="http://schemas.microsoft.com/office/drawing/2014/main" id="{F2CA4DDE-0DD7-4CEC-884E-B7BCB7C67628}"/>
              </a:ext>
            </a:extLst>
          </p:cNvPr>
          <p:cNvSpPr/>
          <p:nvPr/>
        </p:nvSpPr>
        <p:spPr>
          <a:xfrm>
            <a:off x="220580" y="2108372"/>
            <a:ext cx="7483642" cy="3539430"/>
          </a:xfrm>
          <a:prstGeom prst="rect">
            <a:avLst/>
          </a:prstGeom>
        </p:spPr>
        <p:txBody>
          <a:bodyPr wrap="square">
            <a:spAutoFit/>
          </a:bodyPr>
          <a:lstStyle/>
          <a:p>
            <a:pPr algn="ctr"/>
            <a:r>
              <a:rPr lang="en-GB" sz="3200" dirty="0">
                <a:latin typeface="Gill Sans MT" panose="020B0502020104020203" pitchFamily="34" charset="0"/>
              </a:rPr>
              <a:t>Living in </a:t>
            </a:r>
            <a:r>
              <a:rPr lang="en-GB" sz="3200" b="1" dirty="0">
                <a:latin typeface="Gill Sans MT" panose="020B0502020104020203" pitchFamily="34" charset="0"/>
              </a:rPr>
              <a:t>community</a:t>
            </a:r>
            <a:r>
              <a:rPr lang="en-GB" sz="3200" dirty="0">
                <a:latin typeface="Gill Sans MT" panose="020B0502020104020203" pitchFamily="34" charset="0"/>
              </a:rPr>
              <a:t> with others is more than simply living near people.</a:t>
            </a:r>
          </a:p>
          <a:p>
            <a:pPr algn="ctr"/>
            <a:r>
              <a:rPr kumimoji="0" lang="en-GB" sz="3200" b="0" i="0" u="none" strike="noStrike" kern="1200" cap="none" spc="0" normalizeH="0" baseline="0" noProof="0" dirty="0">
                <a:ln>
                  <a:noFill/>
                </a:ln>
                <a:solidFill>
                  <a:srgbClr val="000000"/>
                </a:solidFill>
                <a:effectLst/>
                <a:uLnTx/>
                <a:uFillTx/>
                <a:latin typeface="Gill Sans MT" panose="020B0502020104020203" pitchFamily="34" charset="0"/>
              </a:rPr>
              <a:t>We need to recognise the </a:t>
            </a:r>
            <a:r>
              <a:rPr kumimoji="0" lang="en-GB" sz="3200" b="1" i="0" u="none" strike="noStrike" kern="1200" cap="none" spc="0" normalizeH="0" baseline="0" noProof="0" dirty="0">
                <a:ln>
                  <a:noFill/>
                </a:ln>
                <a:solidFill>
                  <a:srgbClr val="000000"/>
                </a:solidFill>
                <a:effectLst/>
                <a:uLnTx/>
                <a:uFillTx/>
                <a:latin typeface="Gill Sans MT" panose="020B0502020104020203" pitchFamily="34" charset="0"/>
              </a:rPr>
              <a:t>dignity</a:t>
            </a:r>
            <a:r>
              <a:rPr kumimoji="0" lang="en-GB" sz="3200" i="0" u="none" strike="noStrike" kern="1200" cap="none" spc="0" normalizeH="0" baseline="0" noProof="0" dirty="0">
                <a:ln>
                  <a:noFill/>
                </a:ln>
                <a:solidFill>
                  <a:srgbClr val="000000"/>
                </a:solidFill>
                <a:effectLst/>
                <a:uLnTx/>
                <a:uFillTx/>
                <a:latin typeface="Gill Sans MT" panose="020B0502020104020203" pitchFamily="34" charset="0"/>
              </a:rPr>
              <a:t> in other people and treat them as such.</a:t>
            </a:r>
          </a:p>
          <a:p>
            <a:pPr algn="ctr"/>
            <a:r>
              <a:rPr lang="en-GB" sz="3200" b="0" dirty="0">
                <a:solidFill>
                  <a:srgbClr val="000000"/>
                </a:solidFill>
                <a:latin typeface="Gill Sans MT" panose="020B0502020104020203" pitchFamily="34" charset="0"/>
              </a:rPr>
              <a:t>We are also called to recognise our own </a:t>
            </a:r>
            <a:r>
              <a:rPr lang="en-GB" sz="3200" b="1" dirty="0">
                <a:solidFill>
                  <a:srgbClr val="000000"/>
                </a:solidFill>
                <a:latin typeface="Gill Sans MT" panose="020B0502020104020203" pitchFamily="34" charset="0"/>
              </a:rPr>
              <a:t>gifts and talents</a:t>
            </a:r>
            <a:r>
              <a:rPr lang="en-GB" sz="3200" dirty="0">
                <a:solidFill>
                  <a:srgbClr val="000000"/>
                </a:solidFill>
                <a:latin typeface="Gill Sans MT" panose="020B0502020104020203" pitchFamily="34" charset="0"/>
              </a:rPr>
              <a:t> and use them to make our communities better!</a:t>
            </a:r>
            <a:endParaRPr kumimoji="0" lang="en-GB" sz="3200" b="0" i="0" u="none" strike="noStrike" kern="1200" cap="none" spc="0" normalizeH="0" baseline="0" noProof="0" dirty="0">
              <a:ln>
                <a:noFill/>
              </a:ln>
              <a:solidFill>
                <a:srgbClr val="000000"/>
              </a:solidFill>
              <a:effectLst/>
              <a:uLnTx/>
              <a:uFillTx/>
              <a:latin typeface="Gill Sans MT" panose="020B0502020104020203" pitchFamily="34" charset="0"/>
            </a:endParaRPr>
          </a:p>
        </p:txBody>
      </p:sp>
      <p:pic>
        <p:nvPicPr>
          <p:cNvPr id="12" name="Picture 2" descr="St. George's Catholic Primary School - Love in Action Project">
            <a:extLst>
              <a:ext uri="{FF2B5EF4-FFF2-40B4-BE49-F238E27FC236}">
                <a16:creationId xmlns:a16="http://schemas.microsoft.com/office/drawing/2014/main" id="{69DF6F5E-491A-46AF-9C10-4A3A3A40BE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4956" y="1554822"/>
            <a:ext cx="3797044" cy="5303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636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Community and Participation</a:t>
            </a:r>
          </a:p>
        </p:txBody>
      </p:sp>
      <p:sp>
        <p:nvSpPr>
          <p:cNvPr id="10" name="Rectangle 9">
            <a:extLst>
              <a:ext uri="{FF2B5EF4-FFF2-40B4-BE49-F238E27FC236}">
                <a16:creationId xmlns:a16="http://schemas.microsoft.com/office/drawing/2014/main" id="{59FA0CF4-0FDC-4E20-AA78-1BA2C06166E3}"/>
              </a:ext>
            </a:extLst>
          </p:cNvPr>
          <p:cNvSpPr/>
          <p:nvPr/>
        </p:nvSpPr>
        <p:spPr>
          <a:xfrm>
            <a:off x="220580" y="1981979"/>
            <a:ext cx="7483642" cy="3539430"/>
          </a:xfrm>
          <a:prstGeom prst="rect">
            <a:avLst/>
          </a:prstGeom>
        </p:spPr>
        <p:txBody>
          <a:bodyPr wrap="square">
            <a:spAutoFit/>
          </a:bodyPr>
          <a:lstStyle/>
          <a:p>
            <a:pPr algn="ctr"/>
            <a:r>
              <a:rPr lang="en-GB" sz="3200" b="1" dirty="0">
                <a:solidFill>
                  <a:srgbClr val="C00000"/>
                </a:solidFill>
                <a:latin typeface="Gill Sans MT" panose="020B0502020104020203" pitchFamily="34" charset="0"/>
              </a:rPr>
              <a:t>Think of a time when you felt supported by the people in your community.</a:t>
            </a:r>
          </a:p>
          <a:p>
            <a:pPr algn="ctr"/>
            <a:r>
              <a:rPr kumimoji="0" lang="en-GB" sz="3200" b="1" i="0" u="none" strike="noStrike" kern="1200" cap="none" spc="0" normalizeH="0" baseline="0" noProof="0" dirty="0">
                <a:ln>
                  <a:noFill/>
                </a:ln>
                <a:solidFill>
                  <a:srgbClr val="C00000"/>
                </a:solidFill>
                <a:effectLst/>
                <a:uLnTx/>
                <a:uFillTx/>
                <a:latin typeface="Gill Sans MT" panose="020B0502020104020203" pitchFamily="34" charset="0"/>
              </a:rPr>
              <a:t>What did they do that ma</a:t>
            </a:r>
            <a:r>
              <a:rPr lang="en-GB" sz="3200" b="1" dirty="0">
                <a:solidFill>
                  <a:srgbClr val="C00000"/>
                </a:solidFill>
                <a:latin typeface="Gill Sans MT" panose="020B0502020104020203" pitchFamily="34" charset="0"/>
              </a:rPr>
              <a:t>de you feel that way?</a:t>
            </a:r>
          </a:p>
          <a:p>
            <a:pPr algn="ctr"/>
            <a:r>
              <a:rPr kumimoji="0" lang="en-GB" sz="3200" b="1" i="0" u="none" strike="noStrike" kern="1200" cap="none" spc="0" normalizeH="0" baseline="0" noProof="0" dirty="0">
                <a:ln>
                  <a:noFill/>
                </a:ln>
                <a:solidFill>
                  <a:srgbClr val="C00000"/>
                </a:solidFill>
                <a:effectLst/>
                <a:uLnTx/>
                <a:uFillTx/>
                <a:latin typeface="Gill Sans MT" panose="020B0502020104020203" pitchFamily="34" charset="0"/>
              </a:rPr>
              <a:t>What could you do to make other people feel supported by you?</a:t>
            </a:r>
          </a:p>
        </p:txBody>
      </p:sp>
      <p:pic>
        <p:nvPicPr>
          <p:cNvPr id="11" name="Picture 2" descr="St. George's Catholic Primary School - Love in Action Project">
            <a:extLst>
              <a:ext uri="{FF2B5EF4-FFF2-40B4-BE49-F238E27FC236}">
                <a16:creationId xmlns:a16="http://schemas.microsoft.com/office/drawing/2014/main" id="{AE3BF24B-B9A7-4FE7-B84D-2ED8762296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4956" y="1554822"/>
            <a:ext cx="3797044" cy="5303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181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Community and Participation</a:t>
            </a:r>
          </a:p>
        </p:txBody>
      </p:sp>
      <p:sp>
        <p:nvSpPr>
          <p:cNvPr id="5" name="Title 1">
            <a:extLst>
              <a:ext uri="{FF2B5EF4-FFF2-40B4-BE49-F238E27FC236}">
                <a16:creationId xmlns:a16="http://schemas.microsoft.com/office/drawing/2014/main" id="{303E3BCD-9614-4FE2-B2D0-524686D53990}"/>
              </a:ext>
            </a:extLst>
          </p:cNvPr>
          <p:cNvSpPr txBox="1">
            <a:spLocks/>
          </p:cNvSpPr>
          <p:nvPr/>
        </p:nvSpPr>
        <p:spPr>
          <a:xfrm>
            <a:off x="1158240" y="3036216"/>
            <a:ext cx="5836465" cy="785568"/>
          </a:xfrm>
          <a:prstGeom prst="rect">
            <a:avLst/>
          </a:prstGeom>
        </p:spPr>
        <p:txBody>
          <a:bodyP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377" rtl="0" eaLnBrk="1" fontAlgn="auto" latinLnBrk="0" hangingPunct="1">
              <a:lnSpc>
                <a:spcPct val="90000"/>
              </a:lnSpc>
              <a:spcBef>
                <a:spcPct val="0"/>
              </a:spcBef>
              <a:spcAft>
                <a:spcPts val="0"/>
              </a:spcAft>
              <a:buClrTx/>
              <a:buSzTx/>
              <a:buFontTx/>
              <a:buNone/>
              <a:tabLst/>
              <a:defRPr/>
            </a:pPr>
            <a:r>
              <a:rPr kumimoji="0" lang="en-GB" b="0" i="0" u="none" strike="noStrike" kern="1200" cap="none" spc="0" normalizeH="0" baseline="0" noProof="0" dirty="0">
                <a:ln>
                  <a:noFill/>
                </a:ln>
                <a:effectLst/>
                <a:uLnTx/>
                <a:uFillTx/>
                <a:latin typeface="Gill Sans MT" panose="020B0502020104020203" pitchFamily="34" charset="0"/>
              </a:rPr>
              <a:t>Let us now listen to the Word of God.</a:t>
            </a:r>
            <a:endParaRPr kumimoji="0" lang="en-GB" sz="2400" b="0" i="0" u="none" strike="noStrike" kern="1200" cap="none" spc="0" normalizeH="0" baseline="0" noProof="0" dirty="0">
              <a:ln>
                <a:noFill/>
              </a:ln>
              <a:effectLst/>
              <a:uLnTx/>
              <a:uFillTx/>
              <a:latin typeface="Gill Sans MT" panose="020B0502020104020203" pitchFamily="34" charset="0"/>
            </a:endParaRPr>
          </a:p>
        </p:txBody>
      </p:sp>
      <p:pic>
        <p:nvPicPr>
          <p:cNvPr id="8" name="Picture 2" descr="Book, Education, School, Literature, Knowledge, Reading">
            <a:extLst>
              <a:ext uri="{FF2B5EF4-FFF2-40B4-BE49-F238E27FC236}">
                <a16:creationId xmlns:a16="http://schemas.microsoft.com/office/drawing/2014/main" id="{DF397AD9-6AA9-4939-ADB0-9FC39688CF5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6517" r="17211" b="7051"/>
          <a:stretch/>
        </p:blipFill>
        <p:spPr bwMode="auto">
          <a:xfrm>
            <a:off x="7176052" y="1619751"/>
            <a:ext cx="4750905" cy="4263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949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Community and Participation</a:t>
            </a:r>
          </a:p>
        </p:txBody>
      </p:sp>
      <p:sp>
        <p:nvSpPr>
          <p:cNvPr id="5" name="Rectangle 4">
            <a:extLst>
              <a:ext uri="{FF2B5EF4-FFF2-40B4-BE49-F238E27FC236}">
                <a16:creationId xmlns:a16="http://schemas.microsoft.com/office/drawing/2014/main" id="{86F8ECD5-C955-4220-8294-D0512C80F856}"/>
              </a:ext>
            </a:extLst>
          </p:cNvPr>
          <p:cNvSpPr/>
          <p:nvPr/>
        </p:nvSpPr>
        <p:spPr>
          <a:xfrm>
            <a:off x="127482" y="1867604"/>
            <a:ext cx="7101110" cy="3539430"/>
          </a:xfrm>
          <a:prstGeom prst="rect">
            <a:avLst/>
          </a:prstGeom>
        </p:spPr>
        <p:txBody>
          <a:bodyPr wrap="square">
            <a:spAutoFit/>
          </a:bodyPr>
          <a:lstStyle/>
          <a:p>
            <a:pPr marL="0" marR="0" lvl="0" indent="0" algn="ctr" defTabSz="914400" rtl="0" eaLnBrk="1" fontAlgn="base" latinLnBrk="0" hangingPunct="1">
              <a:spcBef>
                <a:spcPts val="0"/>
              </a:spcBef>
              <a:spcAft>
                <a:spcPts val="0"/>
              </a:spcAft>
              <a:buClrTx/>
              <a:buSzTx/>
              <a:buFontTx/>
              <a:buNone/>
              <a:tabLst/>
              <a:defRPr/>
            </a:pPr>
            <a:r>
              <a:rPr lang="en-GB" sz="3600" dirty="0">
                <a:solidFill>
                  <a:srgbClr val="000000"/>
                </a:solidFill>
                <a:latin typeface="Gill Sans MT" panose="020B0502020104020203" pitchFamily="34" charset="0"/>
              </a:rPr>
              <a:t>Read through one of more of the bible passages on the next few slides.</a:t>
            </a:r>
          </a:p>
          <a:p>
            <a:pPr marL="0" marR="0" lvl="0" indent="0" algn="ctr" defTabSz="914400" rtl="0" eaLnBrk="1" fontAlgn="base" latinLnBrk="0" hangingPunct="1">
              <a:spcBef>
                <a:spcPts val="0"/>
              </a:spcBef>
              <a:spcAft>
                <a:spcPts val="0"/>
              </a:spcAft>
              <a:buClrTx/>
              <a:buSzTx/>
              <a:buFontTx/>
              <a:buNone/>
              <a:tabLst/>
              <a:defRPr/>
            </a:pPr>
            <a:r>
              <a:rPr kumimoji="0" lang="en-GB" sz="36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rPr>
              <a:t>As a class, think about and discuss the </a:t>
            </a:r>
            <a:r>
              <a:rPr lang="en-GB" sz="3600" dirty="0">
                <a:solidFill>
                  <a:srgbClr val="000000"/>
                </a:solidFill>
                <a:latin typeface="Gill Sans MT" panose="020B0502020104020203" pitchFamily="34" charset="0"/>
              </a:rPr>
              <a:t>meaning of each.</a:t>
            </a:r>
            <a:r>
              <a:rPr kumimoji="0" lang="en-GB" sz="2400" b="0" i="0" u="none" strike="noStrike" kern="1200" cap="none" spc="0" normalizeH="0" baseline="0" noProof="0" dirty="0">
                <a:ln>
                  <a:noFill/>
                </a:ln>
                <a:solidFill>
                  <a:srgbClr val="000000"/>
                </a:solidFill>
                <a:effectLst/>
                <a:uLnTx/>
                <a:uFillTx/>
                <a:latin typeface="Candara" panose="020E0502030303020204" pitchFamily="34" charset="0"/>
                <a:ea typeface="+mn-ea"/>
                <a:cs typeface="+mn-cs"/>
              </a:rPr>
              <a:t>​</a:t>
            </a:r>
          </a:p>
          <a:p>
            <a:pPr marL="0" marR="0" lvl="0" indent="0" algn="ctr" defTabSz="914400" rtl="0" eaLnBrk="1" fontAlgn="base" latinLnBrk="0" hangingPunct="1">
              <a:spcBef>
                <a:spcPts val="0"/>
              </a:spcBef>
              <a:spcAft>
                <a:spcPts val="0"/>
              </a:spcAft>
              <a:buClrTx/>
              <a:buSzTx/>
              <a:buFontTx/>
              <a:buNone/>
              <a:tabLst/>
              <a:defRPr/>
            </a:pPr>
            <a:r>
              <a:rPr lang="en-GB" sz="3600" b="1" dirty="0">
                <a:solidFill>
                  <a:srgbClr val="C00000"/>
                </a:solidFill>
                <a:latin typeface="Gill Sans MT" panose="020B0502020104020203" pitchFamily="34" charset="0"/>
              </a:rPr>
              <a:t>How do the passages relate to </a:t>
            </a:r>
            <a:r>
              <a:rPr lang="en-GB" sz="3600" b="1" i="1" dirty="0">
                <a:solidFill>
                  <a:srgbClr val="C00000"/>
                </a:solidFill>
                <a:latin typeface="Gill Sans MT" panose="020B0502020104020203" pitchFamily="34" charset="0"/>
              </a:rPr>
              <a:t>Community and Participation</a:t>
            </a:r>
            <a:r>
              <a:rPr lang="en-GB" sz="4400" b="1" dirty="0">
                <a:solidFill>
                  <a:srgbClr val="C00000"/>
                </a:solidFill>
                <a:latin typeface="Gill Sans MT" panose="020B0502020104020203" pitchFamily="34" charset="0"/>
              </a:rPr>
              <a:t>?</a:t>
            </a:r>
            <a:endParaRPr kumimoji="0" lang="en-GB" sz="4400" b="1" i="0" u="none" strike="noStrike" kern="1200" cap="none" spc="0" normalizeH="0" baseline="0" noProof="0" dirty="0">
              <a:ln>
                <a:noFill/>
              </a:ln>
              <a:solidFill>
                <a:srgbClr val="C00000"/>
              </a:solidFill>
              <a:effectLst/>
              <a:uLnTx/>
              <a:uFillTx/>
              <a:latin typeface="Gill Sans MT" panose="020B0502020104020203" pitchFamily="34" charset="0"/>
            </a:endParaRPr>
          </a:p>
        </p:txBody>
      </p:sp>
      <p:pic>
        <p:nvPicPr>
          <p:cNvPr id="8" name="Picture 2" descr="Book, Education, School, Literature, Knowledge, Reading">
            <a:extLst>
              <a:ext uri="{FF2B5EF4-FFF2-40B4-BE49-F238E27FC236}">
                <a16:creationId xmlns:a16="http://schemas.microsoft.com/office/drawing/2014/main" id="{16E368A6-B5B2-4110-8C7E-34B781936C6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6517" r="17211" b="7051"/>
          <a:stretch/>
        </p:blipFill>
        <p:spPr bwMode="auto">
          <a:xfrm>
            <a:off x="7176052" y="1619751"/>
            <a:ext cx="4750905" cy="4263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241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7518</TotalTime>
  <Words>767</Words>
  <Application>Microsoft Office PowerPoint</Application>
  <PresentationFormat>Widescreen</PresentationFormat>
  <Paragraphs>100</Paragraphs>
  <Slides>24</Slides>
  <Notes>24</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Calibri Light</vt:lpstr>
      <vt:lpstr>Candara</vt:lpstr>
      <vt:lpstr>Century Gothic</vt:lpstr>
      <vt:lpstr>Gill Sans MT</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RCDOW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Verity Sykes</dc:creator>
  <cp:lastModifiedBy>Silvana Dallanegra</cp:lastModifiedBy>
  <cp:revision>135</cp:revision>
  <dcterms:created xsi:type="dcterms:W3CDTF">2018-05-21T15:55:21Z</dcterms:created>
  <dcterms:modified xsi:type="dcterms:W3CDTF">2024-02-19T15:56:23Z</dcterms:modified>
</cp:coreProperties>
</file>