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1" r:id="rId2"/>
    <p:sldId id="285" r:id="rId3"/>
    <p:sldId id="290" r:id="rId4"/>
    <p:sldId id="289" r:id="rId5"/>
    <p:sldId id="288" r:id="rId6"/>
    <p:sldId id="287" r:id="rId7"/>
    <p:sldId id="291" r:id="rId8"/>
    <p:sldId id="303" r:id="rId9"/>
    <p:sldId id="304" r:id="rId10"/>
    <p:sldId id="292" r:id="rId11"/>
    <p:sldId id="293" r:id="rId12"/>
    <p:sldId id="294" r:id="rId13"/>
    <p:sldId id="296" r:id="rId14"/>
    <p:sldId id="295" r:id="rId15"/>
    <p:sldId id="297" r:id="rId16"/>
    <p:sldId id="298" r:id="rId17"/>
    <p:sldId id="299" r:id="rId18"/>
    <p:sldId id="300" r:id="rId19"/>
    <p:sldId id="307" r:id="rId20"/>
    <p:sldId id="305" r:id="rId21"/>
    <p:sldId id="306" r:id="rId22"/>
    <p:sldId id="301" r:id="rId23"/>
    <p:sldId id="302" r:id="rId24"/>
    <p:sldId id="28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2631"/>
    <a:srgbClr val="C40F0F"/>
    <a:srgbClr val="BF1E2E"/>
    <a:srgbClr val="F26758"/>
    <a:srgbClr val="EE2E2C"/>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9" autoAdjust="0"/>
    <p:restoredTop sz="89883" autoAdjust="0"/>
  </p:normalViewPr>
  <p:slideViewPr>
    <p:cSldViewPr snapToGrid="0">
      <p:cViewPr varScale="1">
        <p:scale>
          <a:sx n="62" d="100"/>
          <a:sy n="62" d="100"/>
        </p:scale>
        <p:origin x="10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0B093F-ECDC-4E3E-A186-09FCC30519EA}" type="datetimeFigureOut">
              <a:rPr lang="en-GB" smtClean="0"/>
              <a:t>19/02/2024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BF499-1F9F-40B2-AD2A-A9082E6452C8}" type="slidenum">
              <a:rPr lang="en-GB" smtClean="0"/>
              <a:t>‹#›</a:t>
            </a:fld>
            <a:endParaRPr lang="en-GB"/>
          </a:p>
        </p:txBody>
      </p:sp>
    </p:spTree>
    <p:extLst>
      <p:ext uri="{BB962C8B-B14F-4D97-AF65-F5344CB8AC3E}">
        <p14:creationId xmlns:p14="http://schemas.microsoft.com/office/powerpoint/2010/main" val="36031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21BF499-1F9F-40B2-AD2A-A9082E6452C8}" type="slidenum">
              <a:rPr lang="en-GB" smtClean="0"/>
              <a:t>1</a:t>
            </a:fld>
            <a:endParaRPr lang="en-GB"/>
          </a:p>
        </p:txBody>
      </p:sp>
    </p:spTree>
    <p:extLst>
      <p:ext uri="{BB962C8B-B14F-4D97-AF65-F5344CB8AC3E}">
        <p14:creationId xmlns:p14="http://schemas.microsoft.com/office/powerpoint/2010/main" val="3832390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10</a:t>
            </a:fld>
            <a:endParaRPr lang="en-GB"/>
          </a:p>
        </p:txBody>
      </p:sp>
    </p:spTree>
    <p:extLst>
      <p:ext uri="{BB962C8B-B14F-4D97-AF65-F5344CB8AC3E}">
        <p14:creationId xmlns:p14="http://schemas.microsoft.com/office/powerpoint/2010/main" val="4026926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11</a:t>
            </a:fld>
            <a:endParaRPr lang="en-GB"/>
          </a:p>
        </p:txBody>
      </p:sp>
    </p:spTree>
    <p:extLst>
      <p:ext uri="{BB962C8B-B14F-4D97-AF65-F5344CB8AC3E}">
        <p14:creationId xmlns:p14="http://schemas.microsoft.com/office/powerpoint/2010/main" val="3145500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12</a:t>
            </a:fld>
            <a:endParaRPr lang="en-GB"/>
          </a:p>
        </p:txBody>
      </p:sp>
    </p:spTree>
    <p:extLst>
      <p:ext uri="{BB962C8B-B14F-4D97-AF65-F5344CB8AC3E}">
        <p14:creationId xmlns:p14="http://schemas.microsoft.com/office/powerpoint/2010/main" val="935623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Why did the dock workers feel it was necessary for them to go on strike? </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13</a:t>
            </a:fld>
            <a:endParaRPr lang="en-GB"/>
          </a:p>
        </p:txBody>
      </p:sp>
    </p:spTree>
    <p:extLst>
      <p:ext uri="{BB962C8B-B14F-4D97-AF65-F5344CB8AC3E}">
        <p14:creationId xmlns:p14="http://schemas.microsoft.com/office/powerpoint/2010/main" val="4139566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14</a:t>
            </a:fld>
            <a:endParaRPr lang="en-GB"/>
          </a:p>
        </p:txBody>
      </p:sp>
    </p:spTree>
    <p:extLst>
      <p:ext uri="{BB962C8B-B14F-4D97-AF65-F5344CB8AC3E}">
        <p14:creationId xmlns:p14="http://schemas.microsoft.com/office/powerpoint/2010/main" val="3570783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GB" sz="1200" kern="1200" dirty="0">
                <a:solidFill>
                  <a:schemeClr val="tx1"/>
                </a:solidFill>
                <a:effectLst/>
                <a:latin typeface="+mn-lt"/>
                <a:ea typeface="+mn-ea"/>
                <a:cs typeface="+mn-cs"/>
              </a:rPr>
              <a:t>Gather responses before next slide</a:t>
            </a:r>
          </a:p>
        </p:txBody>
      </p:sp>
      <p:sp>
        <p:nvSpPr>
          <p:cNvPr id="4" name="Slide Number Placeholder 3"/>
          <p:cNvSpPr>
            <a:spLocks noGrp="1"/>
          </p:cNvSpPr>
          <p:nvPr>
            <p:ph type="sldNum" sz="quarter" idx="10"/>
          </p:nvPr>
        </p:nvSpPr>
        <p:spPr/>
        <p:txBody>
          <a:bodyPr/>
          <a:lstStyle/>
          <a:p>
            <a:fld id="{E21BF499-1F9F-40B2-AD2A-A9082E6452C8}" type="slidenum">
              <a:rPr lang="en-GB" smtClean="0"/>
              <a:t>15</a:t>
            </a:fld>
            <a:endParaRPr lang="en-GB"/>
          </a:p>
        </p:txBody>
      </p:sp>
    </p:spTree>
    <p:extLst>
      <p:ext uri="{BB962C8B-B14F-4D97-AF65-F5344CB8AC3E}">
        <p14:creationId xmlns:p14="http://schemas.microsoft.com/office/powerpoint/2010/main" val="3636135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GB" sz="1200" kern="1200" dirty="0">
                <a:solidFill>
                  <a:schemeClr val="tx1"/>
                </a:solidFill>
                <a:effectLst/>
                <a:latin typeface="+mn-lt"/>
                <a:ea typeface="+mn-ea"/>
                <a:cs typeface="+mn-cs"/>
              </a:rPr>
              <a:t>Add any others that the students thought of</a:t>
            </a:r>
          </a:p>
        </p:txBody>
      </p:sp>
      <p:sp>
        <p:nvSpPr>
          <p:cNvPr id="4" name="Slide Number Placeholder 3"/>
          <p:cNvSpPr>
            <a:spLocks noGrp="1"/>
          </p:cNvSpPr>
          <p:nvPr>
            <p:ph type="sldNum" sz="quarter" idx="10"/>
          </p:nvPr>
        </p:nvSpPr>
        <p:spPr/>
        <p:txBody>
          <a:bodyPr/>
          <a:lstStyle/>
          <a:p>
            <a:fld id="{E21BF499-1F9F-40B2-AD2A-A9082E6452C8}" type="slidenum">
              <a:rPr lang="en-GB" smtClean="0"/>
              <a:t>16</a:t>
            </a:fld>
            <a:endParaRPr lang="en-GB"/>
          </a:p>
        </p:txBody>
      </p:sp>
    </p:spTree>
    <p:extLst>
      <p:ext uri="{BB962C8B-B14F-4D97-AF65-F5344CB8AC3E}">
        <p14:creationId xmlns:p14="http://schemas.microsoft.com/office/powerpoint/2010/main" val="2282891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GB" sz="1200" kern="1200" dirty="0">
                <a:solidFill>
                  <a:schemeClr val="tx1"/>
                </a:solidFill>
                <a:effectLst/>
                <a:latin typeface="+mn-lt"/>
                <a:ea typeface="+mn-ea"/>
                <a:cs typeface="+mn-cs"/>
              </a:rPr>
              <a:t>Add any others that the students thought of</a:t>
            </a:r>
          </a:p>
        </p:txBody>
      </p:sp>
      <p:sp>
        <p:nvSpPr>
          <p:cNvPr id="4" name="Slide Number Placeholder 3"/>
          <p:cNvSpPr>
            <a:spLocks noGrp="1"/>
          </p:cNvSpPr>
          <p:nvPr>
            <p:ph type="sldNum" sz="quarter" idx="10"/>
          </p:nvPr>
        </p:nvSpPr>
        <p:spPr/>
        <p:txBody>
          <a:bodyPr/>
          <a:lstStyle/>
          <a:p>
            <a:fld id="{E21BF499-1F9F-40B2-AD2A-A9082E6452C8}" type="slidenum">
              <a:rPr lang="en-GB" smtClean="0"/>
              <a:t>17</a:t>
            </a:fld>
            <a:endParaRPr lang="en-GB"/>
          </a:p>
        </p:txBody>
      </p:sp>
    </p:spTree>
    <p:extLst>
      <p:ext uri="{BB962C8B-B14F-4D97-AF65-F5344CB8AC3E}">
        <p14:creationId xmlns:p14="http://schemas.microsoft.com/office/powerpoint/2010/main" val="28150127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Although most people in the UK have</a:t>
            </a:r>
            <a:r>
              <a:rPr lang="en-US" sz="1200" kern="1200" baseline="0" dirty="0">
                <a:solidFill>
                  <a:schemeClr val="tx1"/>
                </a:solidFill>
                <a:effectLst/>
                <a:latin typeface="+mn-lt"/>
                <a:ea typeface="+mn-ea"/>
                <a:cs typeface="+mn-cs"/>
              </a:rPr>
              <a:t> fair working conditions, there are a lot of people around the world who do not.</a:t>
            </a: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rPr>
              <a:t>This is especially true for farmers and farm workers in Developing Countries who very rarely get a fair wage for the hard work they put in.</a:t>
            </a: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rPr>
              <a:t>Most of the money from certain products (such as bananas and cocoa) goes to the supermarket owners rather than the people who grew and harvested the products</a:t>
            </a: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rPr>
              <a:t>The Fairtrade Foundation was set up in 1992 to promote Fairtrade products in the UK</a:t>
            </a:r>
          </a:p>
        </p:txBody>
      </p:sp>
      <p:sp>
        <p:nvSpPr>
          <p:cNvPr id="4" name="Slide Number Placeholder 3"/>
          <p:cNvSpPr>
            <a:spLocks noGrp="1"/>
          </p:cNvSpPr>
          <p:nvPr>
            <p:ph type="sldNum" sz="quarter" idx="10"/>
          </p:nvPr>
        </p:nvSpPr>
        <p:spPr/>
        <p:txBody>
          <a:bodyPr/>
          <a:lstStyle/>
          <a:p>
            <a:fld id="{E21BF499-1F9F-40B2-AD2A-A9082E6452C8}" type="slidenum">
              <a:rPr lang="en-GB" smtClean="0"/>
              <a:t>18</a:t>
            </a:fld>
            <a:endParaRPr lang="en-GB"/>
          </a:p>
        </p:txBody>
      </p:sp>
    </p:spTree>
    <p:extLst>
      <p:ext uri="{BB962C8B-B14F-4D97-AF65-F5344CB8AC3E}">
        <p14:creationId xmlns:p14="http://schemas.microsoft.com/office/powerpoint/2010/main" val="3973526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Although most people in the UK have</a:t>
            </a:r>
            <a:r>
              <a:rPr lang="en-US" sz="1200" kern="1200" baseline="0" dirty="0">
                <a:solidFill>
                  <a:schemeClr val="tx1"/>
                </a:solidFill>
                <a:effectLst/>
                <a:latin typeface="+mn-lt"/>
                <a:ea typeface="+mn-ea"/>
                <a:cs typeface="+mn-cs"/>
              </a:rPr>
              <a:t> fair working conditions, there are a lot of people around the world who do not.</a:t>
            </a: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rPr>
              <a:t>This is especially true for farmers and farm workers in Developing Countries who very rarely get a fair wage for the hard work they put in.</a:t>
            </a: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rPr>
              <a:t>Most of the money from certain products (such as bananas and cocoa) goes to the supermarket owners rather than the people who grew and harvested the products</a:t>
            </a: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rPr>
              <a:t>The Fairtrade Foundation was set up in 1992 to promote Fairtrade products in the UK</a:t>
            </a:r>
          </a:p>
        </p:txBody>
      </p:sp>
      <p:sp>
        <p:nvSpPr>
          <p:cNvPr id="4" name="Slide Number Placeholder 3"/>
          <p:cNvSpPr>
            <a:spLocks noGrp="1"/>
          </p:cNvSpPr>
          <p:nvPr>
            <p:ph type="sldNum" sz="quarter" idx="10"/>
          </p:nvPr>
        </p:nvSpPr>
        <p:spPr/>
        <p:txBody>
          <a:bodyPr/>
          <a:lstStyle/>
          <a:p>
            <a:fld id="{E21BF499-1F9F-40B2-AD2A-A9082E6452C8}" type="slidenum">
              <a:rPr lang="en-GB" smtClean="0"/>
              <a:t>19</a:t>
            </a:fld>
            <a:endParaRPr lang="en-GB"/>
          </a:p>
        </p:txBody>
      </p:sp>
    </p:spTree>
    <p:extLst>
      <p:ext uri="{BB962C8B-B14F-4D97-AF65-F5344CB8AC3E}">
        <p14:creationId xmlns:p14="http://schemas.microsoft.com/office/powerpoint/2010/main" val="3613569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Talk partners for 3 minutes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Gather responses</a:t>
            </a:r>
          </a:p>
        </p:txBody>
      </p:sp>
      <p:sp>
        <p:nvSpPr>
          <p:cNvPr id="4" name="Slide Number Placeholder 3"/>
          <p:cNvSpPr>
            <a:spLocks noGrp="1"/>
          </p:cNvSpPr>
          <p:nvPr>
            <p:ph type="sldNum" sz="quarter" idx="10"/>
          </p:nvPr>
        </p:nvSpPr>
        <p:spPr/>
        <p:txBody>
          <a:bodyPr/>
          <a:lstStyle/>
          <a:p>
            <a:fld id="{E21BF499-1F9F-40B2-AD2A-A9082E6452C8}" type="slidenum">
              <a:rPr lang="en-GB" smtClean="0"/>
              <a:t>2</a:t>
            </a:fld>
            <a:endParaRPr lang="en-GB"/>
          </a:p>
        </p:txBody>
      </p:sp>
    </p:spTree>
    <p:extLst>
      <p:ext uri="{BB962C8B-B14F-4D97-AF65-F5344CB8AC3E}">
        <p14:creationId xmlns:p14="http://schemas.microsoft.com/office/powerpoint/2010/main" val="21631202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Although most people in the UK have</a:t>
            </a:r>
            <a:r>
              <a:rPr lang="en-US" sz="1200" kern="1200" baseline="0" dirty="0">
                <a:solidFill>
                  <a:schemeClr val="tx1"/>
                </a:solidFill>
                <a:effectLst/>
                <a:latin typeface="+mn-lt"/>
                <a:ea typeface="+mn-ea"/>
                <a:cs typeface="+mn-cs"/>
              </a:rPr>
              <a:t> fair working conditions, there are a lot of people around the world who do not.</a:t>
            </a: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rPr>
              <a:t>This is especially true for farmers and farm workers in Developing Countries who very rarely get a fair wage for the hard work they put in.</a:t>
            </a: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rPr>
              <a:t>Most of the money from certain products (such as bananas and cocoa) goes to the supermarket owners rather than the people who grew and harvested the products</a:t>
            </a: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rPr>
              <a:t>The Fairtrade Foundation was set up in 1992 to promote Fairtrade products in the UK</a:t>
            </a:r>
          </a:p>
        </p:txBody>
      </p:sp>
      <p:sp>
        <p:nvSpPr>
          <p:cNvPr id="4" name="Slide Number Placeholder 3"/>
          <p:cNvSpPr>
            <a:spLocks noGrp="1"/>
          </p:cNvSpPr>
          <p:nvPr>
            <p:ph type="sldNum" sz="quarter" idx="10"/>
          </p:nvPr>
        </p:nvSpPr>
        <p:spPr/>
        <p:txBody>
          <a:bodyPr/>
          <a:lstStyle/>
          <a:p>
            <a:fld id="{E21BF499-1F9F-40B2-AD2A-A9082E6452C8}" type="slidenum">
              <a:rPr lang="en-GB" smtClean="0"/>
              <a:t>20</a:t>
            </a:fld>
            <a:endParaRPr lang="en-GB"/>
          </a:p>
        </p:txBody>
      </p:sp>
    </p:spTree>
    <p:extLst>
      <p:ext uri="{BB962C8B-B14F-4D97-AF65-F5344CB8AC3E}">
        <p14:creationId xmlns:p14="http://schemas.microsoft.com/office/powerpoint/2010/main" val="30535019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Although most people in the UK have</a:t>
            </a:r>
            <a:r>
              <a:rPr lang="en-US" sz="1200" kern="1200" baseline="0" dirty="0">
                <a:solidFill>
                  <a:schemeClr val="tx1"/>
                </a:solidFill>
                <a:effectLst/>
                <a:latin typeface="+mn-lt"/>
                <a:ea typeface="+mn-ea"/>
                <a:cs typeface="+mn-cs"/>
              </a:rPr>
              <a:t> fair working conditions, there are a lot of people around the world who do not.</a:t>
            </a: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rPr>
              <a:t>This is especially true for farmers and farm workers in Developing Countries who very rarely get a fair wage for the hard work they put in.</a:t>
            </a: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rPr>
              <a:t>Most of the money from certain products (such as bananas and cocoa) goes to the supermarket owners rather than the people who grew and harvested the products</a:t>
            </a: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rPr>
              <a:t>The Fairtrade Foundation was set up in 1992 to promote Fairtrade products in the UK</a:t>
            </a:r>
          </a:p>
        </p:txBody>
      </p:sp>
      <p:sp>
        <p:nvSpPr>
          <p:cNvPr id="4" name="Slide Number Placeholder 3"/>
          <p:cNvSpPr>
            <a:spLocks noGrp="1"/>
          </p:cNvSpPr>
          <p:nvPr>
            <p:ph type="sldNum" sz="quarter" idx="10"/>
          </p:nvPr>
        </p:nvSpPr>
        <p:spPr/>
        <p:txBody>
          <a:bodyPr/>
          <a:lstStyle/>
          <a:p>
            <a:fld id="{E21BF499-1F9F-40B2-AD2A-A9082E6452C8}" type="slidenum">
              <a:rPr lang="en-GB" smtClean="0"/>
              <a:t>21</a:t>
            </a:fld>
            <a:endParaRPr lang="en-GB"/>
          </a:p>
        </p:txBody>
      </p:sp>
    </p:spTree>
    <p:extLst>
      <p:ext uri="{BB962C8B-B14F-4D97-AF65-F5344CB8AC3E}">
        <p14:creationId xmlns:p14="http://schemas.microsoft.com/office/powerpoint/2010/main" val="25939978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22</a:t>
            </a:fld>
            <a:endParaRPr lang="en-GB"/>
          </a:p>
        </p:txBody>
      </p:sp>
    </p:spTree>
    <p:extLst>
      <p:ext uri="{BB962C8B-B14F-4D97-AF65-F5344CB8AC3E}">
        <p14:creationId xmlns:p14="http://schemas.microsoft.com/office/powerpoint/2010/main" val="11319026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23</a:t>
            </a:fld>
            <a:endParaRPr lang="en-GB"/>
          </a:p>
        </p:txBody>
      </p:sp>
    </p:spTree>
    <p:extLst>
      <p:ext uri="{BB962C8B-B14F-4D97-AF65-F5344CB8AC3E}">
        <p14:creationId xmlns:p14="http://schemas.microsoft.com/office/powerpoint/2010/main" val="18074563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24</a:t>
            </a:fld>
            <a:endParaRPr lang="en-GB"/>
          </a:p>
        </p:txBody>
      </p:sp>
    </p:spTree>
    <p:extLst>
      <p:ext uri="{BB962C8B-B14F-4D97-AF65-F5344CB8AC3E}">
        <p14:creationId xmlns:p14="http://schemas.microsoft.com/office/powerpoint/2010/main" val="1534534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Talk partners for 3 minutes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Gather responses</a:t>
            </a:r>
          </a:p>
        </p:txBody>
      </p:sp>
      <p:sp>
        <p:nvSpPr>
          <p:cNvPr id="4" name="Slide Number Placeholder 3"/>
          <p:cNvSpPr>
            <a:spLocks noGrp="1"/>
          </p:cNvSpPr>
          <p:nvPr>
            <p:ph type="sldNum" sz="quarter" idx="10"/>
          </p:nvPr>
        </p:nvSpPr>
        <p:spPr/>
        <p:txBody>
          <a:bodyPr/>
          <a:lstStyle/>
          <a:p>
            <a:fld id="{E21BF499-1F9F-40B2-AD2A-A9082E6452C8}" type="slidenum">
              <a:rPr lang="en-GB" smtClean="0"/>
              <a:t>3</a:t>
            </a:fld>
            <a:endParaRPr lang="en-GB"/>
          </a:p>
        </p:txBody>
      </p:sp>
    </p:spTree>
    <p:extLst>
      <p:ext uri="{BB962C8B-B14F-4D97-AF65-F5344CB8AC3E}">
        <p14:creationId xmlns:p14="http://schemas.microsoft.com/office/powerpoint/2010/main" val="4025213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These are all the Catholic Teaching Principles </a:t>
            </a:r>
          </a:p>
        </p:txBody>
      </p:sp>
      <p:sp>
        <p:nvSpPr>
          <p:cNvPr id="4" name="Slide Number Placeholder 3"/>
          <p:cNvSpPr>
            <a:spLocks noGrp="1"/>
          </p:cNvSpPr>
          <p:nvPr>
            <p:ph type="sldNum" sz="quarter" idx="10"/>
          </p:nvPr>
        </p:nvSpPr>
        <p:spPr/>
        <p:txBody>
          <a:bodyPr/>
          <a:lstStyle/>
          <a:p>
            <a:fld id="{E21BF499-1F9F-40B2-AD2A-A9082E6452C8}" type="slidenum">
              <a:rPr lang="en-GB" smtClean="0"/>
              <a:t>4</a:t>
            </a:fld>
            <a:endParaRPr lang="en-GB"/>
          </a:p>
        </p:txBody>
      </p:sp>
    </p:spTree>
    <p:extLst>
      <p:ext uri="{BB962C8B-B14F-4D97-AF65-F5344CB8AC3E}">
        <p14:creationId xmlns:p14="http://schemas.microsoft.com/office/powerpoint/2010/main" val="1802233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This is the CST principle we will be learning about today: Dignity of Workers</a:t>
            </a:r>
          </a:p>
        </p:txBody>
      </p:sp>
      <p:sp>
        <p:nvSpPr>
          <p:cNvPr id="4" name="Slide Number Placeholder 3"/>
          <p:cNvSpPr>
            <a:spLocks noGrp="1"/>
          </p:cNvSpPr>
          <p:nvPr>
            <p:ph type="sldNum" sz="quarter" idx="10"/>
          </p:nvPr>
        </p:nvSpPr>
        <p:spPr/>
        <p:txBody>
          <a:bodyPr/>
          <a:lstStyle/>
          <a:p>
            <a:fld id="{E21BF499-1F9F-40B2-AD2A-A9082E6452C8}" type="slidenum">
              <a:rPr lang="en-GB" smtClean="0"/>
              <a:t>5</a:t>
            </a:fld>
            <a:endParaRPr lang="en-GB"/>
          </a:p>
        </p:txBody>
      </p:sp>
    </p:spTree>
    <p:extLst>
      <p:ext uri="{BB962C8B-B14F-4D97-AF65-F5344CB8AC3E}">
        <p14:creationId xmlns:p14="http://schemas.microsoft.com/office/powerpoint/2010/main" val="1125232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6</a:t>
            </a:fld>
            <a:endParaRPr lang="en-GB"/>
          </a:p>
        </p:txBody>
      </p:sp>
    </p:spTree>
    <p:extLst>
      <p:ext uri="{BB962C8B-B14F-4D97-AF65-F5344CB8AC3E}">
        <p14:creationId xmlns:p14="http://schemas.microsoft.com/office/powerpoint/2010/main" val="1118852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7</a:t>
            </a:fld>
            <a:endParaRPr lang="en-GB"/>
          </a:p>
        </p:txBody>
      </p:sp>
    </p:spTree>
    <p:extLst>
      <p:ext uri="{BB962C8B-B14F-4D97-AF65-F5344CB8AC3E}">
        <p14:creationId xmlns:p14="http://schemas.microsoft.com/office/powerpoint/2010/main" val="758056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8</a:t>
            </a:fld>
            <a:endParaRPr lang="en-GB"/>
          </a:p>
        </p:txBody>
      </p:sp>
    </p:spTree>
    <p:extLst>
      <p:ext uri="{BB962C8B-B14F-4D97-AF65-F5344CB8AC3E}">
        <p14:creationId xmlns:p14="http://schemas.microsoft.com/office/powerpoint/2010/main" val="3899589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9</a:t>
            </a:fld>
            <a:endParaRPr lang="en-GB"/>
          </a:p>
        </p:txBody>
      </p:sp>
    </p:spTree>
    <p:extLst>
      <p:ext uri="{BB962C8B-B14F-4D97-AF65-F5344CB8AC3E}">
        <p14:creationId xmlns:p14="http://schemas.microsoft.com/office/powerpoint/2010/main" val="3436090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19/02/2024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3096636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19/02/2024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347335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19/02/2024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4157927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19/02/2024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1158832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0071E-C123-454F-B899-7A9A6AFD39BD}" type="datetimeFigureOut">
              <a:rPr lang="en-GB" smtClean="0"/>
              <a:t>19/02/2024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169816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210071E-C123-454F-B899-7A9A6AFD39BD}" type="datetimeFigureOut">
              <a:rPr lang="en-GB" smtClean="0"/>
              <a:t>19/02/2024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949770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210071E-C123-454F-B899-7A9A6AFD39BD}" type="datetimeFigureOut">
              <a:rPr lang="en-GB" smtClean="0"/>
              <a:t>19/02/2024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166297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210071E-C123-454F-B899-7A9A6AFD39BD}" type="datetimeFigureOut">
              <a:rPr lang="en-GB" smtClean="0"/>
              <a:t>19/02/2024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4069291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0071E-C123-454F-B899-7A9A6AFD39BD}" type="datetimeFigureOut">
              <a:rPr lang="en-GB" smtClean="0"/>
              <a:t>19/02/2024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790236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10071E-C123-454F-B899-7A9A6AFD39BD}" type="datetimeFigureOut">
              <a:rPr lang="en-GB" smtClean="0"/>
              <a:t>19/02/2024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761633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10071E-C123-454F-B899-7A9A6AFD39BD}" type="datetimeFigureOut">
              <a:rPr lang="en-GB" smtClean="0"/>
              <a:t>19/02/2024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465570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10071E-C123-454F-B899-7A9A6AFD39BD}" type="datetimeFigureOut">
              <a:rPr lang="en-GB" smtClean="0"/>
              <a:t>19/02/2024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017F67-EC27-4834-B694-F9D97B440781}" type="slidenum">
              <a:rPr lang="en-GB" smtClean="0"/>
              <a:t>‹#›</a:t>
            </a:fld>
            <a:endParaRPr lang="en-GB"/>
          </a:p>
        </p:txBody>
      </p:sp>
    </p:spTree>
    <p:extLst>
      <p:ext uri="{BB962C8B-B14F-4D97-AF65-F5344CB8AC3E}">
        <p14:creationId xmlns:p14="http://schemas.microsoft.com/office/powerpoint/2010/main" val="3368340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7.jp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ideo" Target="https://www.youtube.com/embed/lnpsFRcsnE0?feature=oembed" TargetMode="External"/><Relationship Id="rId6" Type="http://schemas.openxmlformats.org/officeDocument/2006/relationships/image" Target="../media/image29.jpeg"/><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ideo" Target="https://www.youtube.com/embed/JoIZWd2q2Ec?feature=oembed" TargetMode="External"/><Relationship Id="rId6" Type="http://schemas.openxmlformats.org/officeDocument/2006/relationships/image" Target="../media/image30.jpeg"/><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9.png"/><Relationship Id="rId18" Type="http://schemas.microsoft.com/office/2007/relationships/hdphoto" Target="../media/hdphoto7.wdp"/><Relationship Id="rId3" Type="http://schemas.openxmlformats.org/officeDocument/2006/relationships/image" Target="../media/image5.png"/><Relationship Id="rId7" Type="http://schemas.openxmlformats.org/officeDocument/2006/relationships/image" Target="../media/image16.png"/><Relationship Id="rId12" Type="http://schemas.microsoft.com/office/2007/relationships/hdphoto" Target="../media/hdphoto4.wdp"/><Relationship Id="rId17" Type="http://schemas.openxmlformats.org/officeDocument/2006/relationships/image" Target="../media/image21.png"/><Relationship Id="rId2" Type="http://schemas.openxmlformats.org/officeDocument/2006/relationships/notesSlide" Target="../notesSlides/notesSlide5.xml"/><Relationship Id="rId16" Type="http://schemas.microsoft.com/office/2007/relationships/hdphoto" Target="../media/hdphoto6.wdp"/><Relationship Id="rId20" Type="http://schemas.openxmlformats.org/officeDocument/2006/relationships/image" Target="../media/image23.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8.png"/><Relationship Id="rId5" Type="http://schemas.openxmlformats.org/officeDocument/2006/relationships/image" Target="../media/image15.png"/><Relationship Id="rId15" Type="http://schemas.openxmlformats.org/officeDocument/2006/relationships/image" Target="../media/image20.png"/><Relationship Id="rId10" Type="http://schemas.microsoft.com/office/2007/relationships/hdphoto" Target="../media/hdphoto3.wdp"/><Relationship Id="rId19" Type="http://schemas.openxmlformats.org/officeDocument/2006/relationships/image" Target="../media/image22.png"/><Relationship Id="rId4" Type="http://schemas.openxmlformats.org/officeDocument/2006/relationships/image" Target="../media/image6.png"/><Relationship Id="rId9" Type="http://schemas.openxmlformats.org/officeDocument/2006/relationships/image" Target="../media/image17.png"/><Relationship Id="rId14" Type="http://schemas.microsoft.com/office/2007/relationships/hdphoto" Target="../media/hdphoto5.wd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23788" r="33782"/>
          <a:stretch/>
        </p:blipFill>
        <p:spPr>
          <a:xfrm>
            <a:off x="0" y="0"/>
            <a:ext cx="12192000" cy="6858000"/>
          </a:xfrm>
          <a:prstGeom prst="rect">
            <a:avLst/>
          </a:prstGeom>
        </p:spPr>
      </p:pic>
      <p:pic>
        <p:nvPicPr>
          <p:cNvPr id="2" name="Picture 1"/>
          <p:cNvPicPr>
            <a:picLocks noChangeAspect="1"/>
          </p:cNvPicPr>
          <p:nvPr/>
        </p:nvPicPr>
        <p:blipFill rotWithShape="1">
          <a:blip r:embed="rId4"/>
          <a:srcRect l="17588" t="61504" r="21023"/>
          <a:stretch/>
        </p:blipFill>
        <p:spPr>
          <a:xfrm>
            <a:off x="736166" y="4968986"/>
            <a:ext cx="3739487" cy="1328740"/>
          </a:xfrm>
          <a:prstGeom prst="rect">
            <a:avLst/>
          </a:prstGeom>
        </p:spPr>
      </p:pic>
      <p:sp>
        <p:nvSpPr>
          <p:cNvPr id="4" name="TextBox 3"/>
          <p:cNvSpPr txBox="1"/>
          <p:nvPr/>
        </p:nvSpPr>
        <p:spPr>
          <a:xfrm>
            <a:off x="1469409" y="955342"/>
            <a:ext cx="9471546" cy="1846659"/>
          </a:xfrm>
          <a:prstGeom prst="rect">
            <a:avLst/>
          </a:prstGeom>
          <a:noFill/>
        </p:spPr>
        <p:txBody>
          <a:bodyPr wrap="square" rtlCol="0">
            <a:spAutoFit/>
          </a:bodyPr>
          <a:lstStyle/>
          <a:p>
            <a:pPr algn="ctr"/>
            <a:r>
              <a:rPr lang="en-GB" sz="6600" dirty="0">
                <a:solidFill>
                  <a:schemeClr val="bg1"/>
                </a:solidFill>
                <a:latin typeface="Gill Sans MT" panose="020B0502020104020203" pitchFamily="34" charset="0"/>
              </a:rPr>
              <a:t>Dignity of Workers</a:t>
            </a:r>
          </a:p>
          <a:p>
            <a:pPr algn="ctr"/>
            <a:r>
              <a:rPr lang="en-GB" sz="4800" dirty="0">
                <a:solidFill>
                  <a:schemeClr val="bg1"/>
                </a:solidFill>
                <a:latin typeface="Gill Sans MT" panose="020B0502020104020203" pitchFamily="34" charset="0"/>
              </a:rPr>
              <a:t>LKS2</a:t>
            </a:r>
            <a:endParaRPr lang="en-GB" sz="8000" dirty="0">
              <a:solidFill>
                <a:schemeClr val="bg1"/>
              </a:solidFill>
              <a:latin typeface="Gill Sans MT" panose="020B0502020104020203" pitchFamily="34" charset="0"/>
            </a:endParaRPr>
          </a:p>
        </p:txBody>
      </p:sp>
      <p:pic>
        <p:nvPicPr>
          <p:cNvPr id="6" name="Picture 5">
            <a:extLst>
              <a:ext uri="{FF2B5EF4-FFF2-40B4-BE49-F238E27FC236}">
                <a16:creationId xmlns:a16="http://schemas.microsoft.com/office/drawing/2014/main" id="{68198540-B70A-4061-829B-9E02E41996B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4104" t="11588" r="10359" b="19841"/>
          <a:stretch/>
        </p:blipFill>
        <p:spPr>
          <a:xfrm>
            <a:off x="8686800" y="3705331"/>
            <a:ext cx="2328400" cy="2527310"/>
          </a:xfrm>
          <a:prstGeom prst="rect">
            <a:avLst/>
          </a:prstGeom>
        </p:spPr>
      </p:pic>
      <p:pic>
        <p:nvPicPr>
          <p:cNvPr id="7" name="Picture 6">
            <a:extLst>
              <a:ext uri="{FF2B5EF4-FFF2-40B4-BE49-F238E27FC236}">
                <a16:creationId xmlns:a16="http://schemas.microsoft.com/office/drawing/2014/main" id="{6694DC19-7D20-48CC-A03C-8B38B92B49B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2012"/>
            <a:ext cx="2164084" cy="2161036"/>
          </a:xfrm>
          <a:prstGeom prst="rect">
            <a:avLst/>
          </a:prstGeom>
        </p:spPr>
      </p:pic>
    </p:spTree>
    <p:extLst>
      <p:ext uri="{BB962C8B-B14F-4D97-AF65-F5344CB8AC3E}">
        <p14:creationId xmlns:p14="http://schemas.microsoft.com/office/powerpoint/2010/main" val="2135650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sp>
        <p:nvSpPr>
          <p:cNvPr id="8" name="TextBox 7">
            <a:extLst>
              <a:ext uri="{FF2B5EF4-FFF2-40B4-BE49-F238E27FC236}">
                <a16:creationId xmlns:a16="http://schemas.microsoft.com/office/drawing/2014/main" id="{59132311-80FE-4C53-A970-0137CC9376CF}"/>
              </a:ext>
            </a:extLst>
          </p:cNvPr>
          <p:cNvSpPr txBox="1"/>
          <p:nvPr/>
        </p:nvSpPr>
        <p:spPr>
          <a:xfrm>
            <a:off x="451104" y="2072398"/>
            <a:ext cx="7647242" cy="3170099"/>
          </a:xfrm>
          <a:prstGeom prst="rect">
            <a:avLst/>
          </a:prstGeom>
          <a:noFill/>
        </p:spPr>
        <p:txBody>
          <a:bodyPr wrap="square" rtlCol="0">
            <a:spAutoFit/>
          </a:bodyPr>
          <a:lstStyle/>
          <a:p>
            <a:pPr algn="ctr"/>
            <a:r>
              <a:rPr lang="en-US" sz="3200" b="1" dirty="0">
                <a:latin typeface="Gill Sans MT" panose="020B0502020104020203" pitchFamily="34" charset="0"/>
              </a:rPr>
              <a:t>Dignity of Workers</a:t>
            </a:r>
            <a:r>
              <a:rPr lang="en-US" sz="3200" dirty="0">
                <a:latin typeface="Gill Sans MT" panose="020B0502020104020203" pitchFamily="34" charset="0"/>
              </a:rPr>
              <a:t> is also about making sure that people’s dignity is respected in work.</a:t>
            </a:r>
          </a:p>
          <a:p>
            <a:pPr algn="ctr"/>
            <a:endParaRPr lang="en-US" sz="3200" dirty="0">
              <a:latin typeface="Gill Sans MT" panose="020B0502020104020203" pitchFamily="34" charset="0"/>
            </a:endParaRPr>
          </a:p>
          <a:p>
            <a:pPr algn="ctr"/>
            <a:r>
              <a:rPr lang="en-US" sz="3600" b="1" dirty="0">
                <a:solidFill>
                  <a:srgbClr val="C40F0F"/>
                </a:solidFill>
                <a:latin typeface="Gill Sans MT" panose="020B0502020104020203" pitchFamily="34" charset="0"/>
              </a:rPr>
              <a:t>What things do you think everyone should have in their jobs?</a:t>
            </a:r>
          </a:p>
        </p:txBody>
      </p:sp>
      <p:pic>
        <p:nvPicPr>
          <p:cNvPr id="11" name="Picture 10">
            <a:extLst>
              <a:ext uri="{FF2B5EF4-FFF2-40B4-BE49-F238E27FC236}">
                <a16:creationId xmlns:a16="http://schemas.microsoft.com/office/drawing/2014/main" id="{758A4244-7612-4051-B41D-F7A8851F97E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145" t="11984" r="56616" b="18181"/>
          <a:stretch/>
        </p:blipFill>
        <p:spPr>
          <a:xfrm>
            <a:off x="8453164" y="2013038"/>
            <a:ext cx="2778211" cy="2930678"/>
          </a:xfrm>
          <a:prstGeom prst="rect">
            <a:avLst/>
          </a:prstGeom>
        </p:spPr>
      </p:pic>
    </p:spTree>
    <p:extLst>
      <p:ext uri="{BB962C8B-B14F-4D97-AF65-F5344CB8AC3E}">
        <p14:creationId xmlns:p14="http://schemas.microsoft.com/office/powerpoint/2010/main" val="1415766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sp>
        <p:nvSpPr>
          <p:cNvPr id="8" name="TextBox 7">
            <a:extLst>
              <a:ext uri="{FF2B5EF4-FFF2-40B4-BE49-F238E27FC236}">
                <a16:creationId xmlns:a16="http://schemas.microsoft.com/office/drawing/2014/main" id="{59132311-80FE-4C53-A970-0137CC9376CF}"/>
              </a:ext>
            </a:extLst>
          </p:cNvPr>
          <p:cNvSpPr txBox="1"/>
          <p:nvPr/>
        </p:nvSpPr>
        <p:spPr>
          <a:xfrm>
            <a:off x="451104" y="2072398"/>
            <a:ext cx="7647242" cy="2554545"/>
          </a:xfrm>
          <a:prstGeom prst="rect">
            <a:avLst/>
          </a:prstGeom>
          <a:noFill/>
        </p:spPr>
        <p:txBody>
          <a:bodyPr wrap="square" rtlCol="0">
            <a:spAutoFit/>
          </a:bodyPr>
          <a:lstStyle/>
          <a:p>
            <a:pPr algn="ctr"/>
            <a:r>
              <a:rPr lang="en-US" sz="3200" b="1" dirty="0">
                <a:solidFill>
                  <a:srgbClr val="C40F0F"/>
                </a:solidFill>
                <a:latin typeface="Gill Sans MT" panose="020B0502020104020203" pitchFamily="34" charset="0"/>
              </a:rPr>
              <a:t>What things do you think everyone should have in their jobs?</a:t>
            </a:r>
          </a:p>
          <a:p>
            <a:pPr algn="ctr"/>
            <a:endParaRPr lang="en-US" sz="3200" dirty="0">
              <a:solidFill>
                <a:srgbClr val="C40F0F"/>
              </a:solidFill>
              <a:latin typeface="Gill Sans MT" panose="020B0502020104020203" pitchFamily="34" charset="0"/>
            </a:endParaRPr>
          </a:p>
          <a:p>
            <a:pPr algn="ctr"/>
            <a:r>
              <a:rPr lang="en-US" sz="3200" dirty="0">
                <a:latin typeface="Gill Sans MT" panose="020B0502020104020203" pitchFamily="34" charset="0"/>
              </a:rPr>
              <a:t>In order to answer this question, we’re going to learn some history!</a:t>
            </a:r>
          </a:p>
        </p:txBody>
      </p:sp>
      <p:pic>
        <p:nvPicPr>
          <p:cNvPr id="11" name="Picture 10">
            <a:extLst>
              <a:ext uri="{FF2B5EF4-FFF2-40B4-BE49-F238E27FC236}">
                <a16:creationId xmlns:a16="http://schemas.microsoft.com/office/drawing/2014/main" id="{758A4244-7612-4051-B41D-F7A8851F97E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145" t="11984" r="56616" b="18181"/>
          <a:stretch/>
        </p:blipFill>
        <p:spPr>
          <a:xfrm>
            <a:off x="8453164" y="2013038"/>
            <a:ext cx="2778211" cy="2930678"/>
          </a:xfrm>
          <a:prstGeom prst="rect">
            <a:avLst/>
          </a:prstGeom>
        </p:spPr>
      </p:pic>
    </p:spTree>
    <p:extLst>
      <p:ext uri="{BB962C8B-B14F-4D97-AF65-F5344CB8AC3E}">
        <p14:creationId xmlns:p14="http://schemas.microsoft.com/office/powerpoint/2010/main" val="3914771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Dock Workers’ Strike, 1889</a:t>
            </a:r>
          </a:p>
        </p:txBody>
      </p:sp>
      <p:sp>
        <p:nvSpPr>
          <p:cNvPr id="12" name="object 157">
            <a:extLst>
              <a:ext uri="{FF2B5EF4-FFF2-40B4-BE49-F238E27FC236}">
                <a16:creationId xmlns:a16="http://schemas.microsoft.com/office/drawing/2014/main" id="{73349CFD-25C3-4FAE-9F5A-0F00C653666C}"/>
              </a:ext>
            </a:extLst>
          </p:cNvPr>
          <p:cNvSpPr/>
          <p:nvPr/>
        </p:nvSpPr>
        <p:spPr>
          <a:xfrm>
            <a:off x="508385" y="1802675"/>
            <a:ext cx="3405247" cy="3650185"/>
          </a:xfrm>
          <a:prstGeom prst="rect">
            <a:avLst/>
          </a:prstGeom>
          <a:blipFill>
            <a:blip r:embed="rId5" cstate="print"/>
            <a:stretch>
              <a:fillRect/>
            </a:stretch>
          </a:blipFill>
        </p:spPr>
        <p:txBody>
          <a:bodyPr wrap="square" lIns="0" tIns="0" rIns="0" bIns="0" rtlCol="0"/>
          <a:lstStyle/>
          <a:p>
            <a:pPr defTabSz="457200">
              <a:defRPr/>
            </a:pPr>
            <a:endParaRPr>
              <a:solidFill>
                <a:prstClr val="black"/>
              </a:solidFill>
              <a:latin typeface="Calibri" panose="020F0502020204030204"/>
            </a:endParaRPr>
          </a:p>
        </p:txBody>
      </p:sp>
      <p:sp>
        <p:nvSpPr>
          <p:cNvPr id="14" name="TextBox 13">
            <a:extLst>
              <a:ext uri="{FF2B5EF4-FFF2-40B4-BE49-F238E27FC236}">
                <a16:creationId xmlns:a16="http://schemas.microsoft.com/office/drawing/2014/main" id="{1D9AD070-4A25-4529-8051-738E6237AE61}"/>
              </a:ext>
            </a:extLst>
          </p:cNvPr>
          <p:cNvSpPr txBox="1"/>
          <p:nvPr/>
        </p:nvSpPr>
        <p:spPr>
          <a:xfrm>
            <a:off x="3913632" y="1802675"/>
            <a:ext cx="7647242" cy="3539430"/>
          </a:xfrm>
          <a:prstGeom prst="rect">
            <a:avLst/>
          </a:prstGeom>
          <a:noFill/>
        </p:spPr>
        <p:txBody>
          <a:bodyPr wrap="square" rtlCol="0">
            <a:spAutoFit/>
          </a:bodyPr>
          <a:lstStyle/>
          <a:p>
            <a:pPr algn="ctr"/>
            <a:r>
              <a:rPr lang="en-GB" sz="2800" dirty="0">
                <a:latin typeface="Gill Sans MT" panose="020B0502020104020203" pitchFamily="34" charset="0"/>
              </a:rPr>
              <a:t>Today, there are laws in place to make sure people have a safe and fair place to work but in the 1800s, this wasn’t the case.</a:t>
            </a:r>
          </a:p>
          <a:p>
            <a:pPr algn="ctr"/>
            <a:r>
              <a:rPr lang="en-GB" sz="2800" dirty="0">
                <a:latin typeface="Gill Sans MT" panose="020B0502020104020203" pitchFamily="34" charset="0"/>
              </a:rPr>
              <a:t>Bosses could be cruel. They didn’t pay their workers fairly; made people work in dangerous conditions; didn’t give them a steady job; didn’t allow them time off to rest, and would fire them if they had to take time off sick.</a:t>
            </a:r>
          </a:p>
        </p:txBody>
      </p:sp>
    </p:spTree>
    <p:extLst>
      <p:ext uri="{BB962C8B-B14F-4D97-AF65-F5344CB8AC3E}">
        <p14:creationId xmlns:p14="http://schemas.microsoft.com/office/powerpoint/2010/main" val="1192966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Dock Workers’ Strike, 1889</a:t>
            </a:r>
          </a:p>
        </p:txBody>
      </p:sp>
      <p:sp>
        <p:nvSpPr>
          <p:cNvPr id="10" name="object 2">
            <a:extLst>
              <a:ext uri="{FF2B5EF4-FFF2-40B4-BE49-F238E27FC236}">
                <a16:creationId xmlns:a16="http://schemas.microsoft.com/office/drawing/2014/main" id="{3FAE35B4-545C-496A-B96D-9A4AA899455D}"/>
              </a:ext>
            </a:extLst>
          </p:cNvPr>
          <p:cNvSpPr/>
          <p:nvPr/>
        </p:nvSpPr>
        <p:spPr>
          <a:xfrm>
            <a:off x="7948681" y="1802675"/>
            <a:ext cx="3778600" cy="3650185"/>
          </a:xfrm>
          <a:prstGeom prst="rect">
            <a:avLst/>
          </a:prstGeom>
          <a:blipFill>
            <a:blip r:embed="rId5" cstate="print"/>
            <a:stretch>
              <a:fillRect/>
            </a:stretch>
          </a:blipFill>
        </p:spPr>
        <p:txBody>
          <a:bodyPr wrap="square" lIns="0" tIns="0" rIns="0" bIns="0" rtlCol="0"/>
          <a:lstStyle/>
          <a:p>
            <a:pPr defTabSz="457200">
              <a:defRPr/>
            </a:pPr>
            <a:endParaRPr>
              <a:solidFill>
                <a:prstClr val="black"/>
              </a:solidFill>
              <a:latin typeface="Calibri" panose="020F0502020204030204"/>
            </a:endParaRPr>
          </a:p>
        </p:txBody>
      </p:sp>
      <p:sp>
        <p:nvSpPr>
          <p:cNvPr id="3" name="Rectangle 2">
            <a:extLst>
              <a:ext uri="{FF2B5EF4-FFF2-40B4-BE49-F238E27FC236}">
                <a16:creationId xmlns:a16="http://schemas.microsoft.com/office/drawing/2014/main" id="{2CBD6B45-E254-4FF2-BE84-C1A90D139C4A}"/>
              </a:ext>
            </a:extLst>
          </p:cNvPr>
          <p:cNvSpPr/>
          <p:nvPr/>
        </p:nvSpPr>
        <p:spPr>
          <a:xfrm>
            <a:off x="584965" y="1981979"/>
            <a:ext cx="6778752" cy="3539430"/>
          </a:xfrm>
          <a:prstGeom prst="rect">
            <a:avLst/>
          </a:prstGeom>
        </p:spPr>
        <p:txBody>
          <a:bodyPr wrap="square">
            <a:spAutoFit/>
          </a:bodyPr>
          <a:lstStyle/>
          <a:p>
            <a:pPr algn="ctr"/>
            <a:r>
              <a:rPr lang="en-GB" sz="3200" dirty="0">
                <a:latin typeface="Gill Sans MT" panose="020B0502020104020203" pitchFamily="34" charset="0"/>
              </a:rPr>
              <a:t>In 1889, 100,000 London Dock workers went on strike because of this.</a:t>
            </a:r>
          </a:p>
          <a:p>
            <a:pPr algn="ctr"/>
            <a:r>
              <a:rPr lang="en-GB" sz="3200" dirty="0">
                <a:latin typeface="Gill Sans MT" panose="020B0502020104020203" pitchFamily="34" charset="0"/>
              </a:rPr>
              <a:t>They wanted a fair wage of 6 pence an hour and proper working contracts so people knew when they would be working and how much they would earn.</a:t>
            </a:r>
          </a:p>
        </p:txBody>
      </p:sp>
    </p:spTree>
    <p:extLst>
      <p:ext uri="{BB962C8B-B14F-4D97-AF65-F5344CB8AC3E}">
        <p14:creationId xmlns:p14="http://schemas.microsoft.com/office/powerpoint/2010/main" val="3449345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Dock Workers’ Strike, 1889</a:t>
            </a:r>
          </a:p>
        </p:txBody>
      </p:sp>
      <p:sp>
        <p:nvSpPr>
          <p:cNvPr id="13" name="object 158">
            <a:extLst>
              <a:ext uri="{FF2B5EF4-FFF2-40B4-BE49-F238E27FC236}">
                <a16:creationId xmlns:a16="http://schemas.microsoft.com/office/drawing/2014/main" id="{D6F8FB2D-1C9D-48F0-AE9D-005DFA0E7816}"/>
              </a:ext>
            </a:extLst>
          </p:cNvPr>
          <p:cNvSpPr/>
          <p:nvPr/>
        </p:nvSpPr>
        <p:spPr>
          <a:xfrm>
            <a:off x="438936" y="1802675"/>
            <a:ext cx="2545224" cy="3650185"/>
          </a:xfrm>
          <a:prstGeom prst="rect">
            <a:avLst/>
          </a:prstGeom>
          <a:blipFill>
            <a:blip r:embed="rId5" cstate="print"/>
            <a:stretch>
              <a:fillRect/>
            </a:stretch>
          </a:blipFill>
        </p:spPr>
        <p:txBody>
          <a:bodyPr wrap="square" lIns="0" tIns="0" rIns="0" bIns="0" rtlCol="0"/>
          <a:lstStyle/>
          <a:p>
            <a:pPr defTabSz="457200">
              <a:defRPr/>
            </a:pPr>
            <a:endParaRPr>
              <a:solidFill>
                <a:prstClr val="black"/>
              </a:solidFill>
              <a:latin typeface="Calibri" panose="020F0502020204030204"/>
            </a:endParaRPr>
          </a:p>
        </p:txBody>
      </p:sp>
      <p:sp>
        <p:nvSpPr>
          <p:cNvPr id="3" name="Rectangle 2">
            <a:extLst>
              <a:ext uri="{FF2B5EF4-FFF2-40B4-BE49-F238E27FC236}">
                <a16:creationId xmlns:a16="http://schemas.microsoft.com/office/drawing/2014/main" id="{437FC27C-0F43-4E9F-8D90-A34822996ED5}"/>
              </a:ext>
            </a:extLst>
          </p:cNvPr>
          <p:cNvSpPr/>
          <p:nvPr/>
        </p:nvSpPr>
        <p:spPr>
          <a:xfrm>
            <a:off x="3243073" y="1802675"/>
            <a:ext cx="8656236" cy="3970318"/>
          </a:xfrm>
          <a:prstGeom prst="rect">
            <a:avLst/>
          </a:prstGeom>
        </p:spPr>
        <p:txBody>
          <a:bodyPr wrap="square">
            <a:spAutoFit/>
          </a:bodyPr>
          <a:lstStyle/>
          <a:p>
            <a:pPr algn="ctr"/>
            <a:r>
              <a:rPr lang="en-GB" sz="2800" dirty="0">
                <a:latin typeface="Gill Sans MT" panose="020B0502020104020203" pitchFamily="34" charset="0"/>
              </a:rPr>
              <a:t>Cardinal Manning, the Archbishop of Westminster at the time, decided to support the dock workers and spoke up for them.</a:t>
            </a:r>
          </a:p>
          <a:p>
            <a:pPr algn="ctr"/>
            <a:r>
              <a:rPr lang="en-GB" sz="2800" dirty="0">
                <a:latin typeface="Gill Sans MT" panose="020B0502020104020203" pitchFamily="34" charset="0"/>
              </a:rPr>
              <a:t>The Dockers won their strike and were allowed to protect their working conditions. </a:t>
            </a:r>
          </a:p>
          <a:p>
            <a:pPr algn="ctr"/>
            <a:r>
              <a:rPr lang="en-GB" sz="2800" dirty="0">
                <a:latin typeface="Gill Sans MT" panose="020B0502020104020203" pitchFamily="34" charset="0"/>
              </a:rPr>
              <a:t>This led to the Pope writing a letter defending workers’ rights. His letter told governments to protect the rights of workers and told the Catholic Church to support the workers and respect their dignity.</a:t>
            </a:r>
          </a:p>
        </p:txBody>
      </p:sp>
    </p:spTree>
    <p:extLst>
      <p:ext uri="{BB962C8B-B14F-4D97-AF65-F5344CB8AC3E}">
        <p14:creationId xmlns:p14="http://schemas.microsoft.com/office/powerpoint/2010/main" val="709206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Think Again</a:t>
            </a:r>
          </a:p>
        </p:txBody>
      </p:sp>
      <p:sp>
        <p:nvSpPr>
          <p:cNvPr id="8" name="TextBox 7">
            <a:extLst>
              <a:ext uri="{FF2B5EF4-FFF2-40B4-BE49-F238E27FC236}">
                <a16:creationId xmlns:a16="http://schemas.microsoft.com/office/drawing/2014/main" id="{59132311-80FE-4C53-A970-0137CC9376CF}"/>
              </a:ext>
            </a:extLst>
          </p:cNvPr>
          <p:cNvSpPr txBox="1"/>
          <p:nvPr/>
        </p:nvSpPr>
        <p:spPr>
          <a:xfrm>
            <a:off x="451104" y="2072398"/>
            <a:ext cx="7647242" cy="2554545"/>
          </a:xfrm>
          <a:prstGeom prst="rect">
            <a:avLst/>
          </a:prstGeom>
          <a:noFill/>
        </p:spPr>
        <p:txBody>
          <a:bodyPr wrap="square" rtlCol="0">
            <a:spAutoFit/>
          </a:bodyPr>
          <a:lstStyle/>
          <a:p>
            <a:pPr algn="ctr"/>
            <a:r>
              <a:rPr lang="en-US" sz="3200" b="1" dirty="0">
                <a:solidFill>
                  <a:srgbClr val="C40F0F"/>
                </a:solidFill>
                <a:latin typeface="Gill Sans MT" panose="020B0502020104020203" pitchFamily="34" charset="0"/>
              </a:rPr>
              <a:t>What things do you think give people dignity in their work?</a:t>
            </a:r>
          </a:p>
          <a:p>
            <a:pPr algn="ctr"/>
            <a:endParaRPr lang="en-US" sz="3200" dirty="0">
              <a:solidFill>
                <a:srgbClr val="C40F0F"/>
              </a:solidFill>
              <a:latin typeface="Gill Sans MT" panose="020B0502020104020203" pitchFamily="34" charset="0"/>
            </a:endParaRPr>
          </a:p>
          <a:p>
            <a:pPr algn="ctr"/>
            <a:r>
              <a:rPr lang="en-US" sz="3200" dirty="0">
                <a:latin typeface="Gill Sans MT" panose="020B0502020104020203" pitchFamily="34" charset="0"/>
              </a:rPr>
              <a:t>Think about what the Dock Workers fought for.</a:t>
            </a:r>
          </a:p>
        </p:txBody>
      </p:sp>
      <p:pic>
        <p:nvPicPr>
          <p:cNvPr id="11" name="Picture 10">
            <a:extLst>
              <a:ext uri="{FF2B5EF4-FFF2-40B4-BE49-F238E27FC236}">
                <a16:creationId xmlns:a16="http://schemas.microsoft.com/office/drawing/2014/main" id="{758A4244-7612-4051-B41D-F7A8851F97E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145" t="11984" r="56616" b="18181"/>
          <a:stretch/>
        </p:blipFill>
        <p:spPr>
          <a:xfrm>
            <a:off x="8453164" y="2013038"/>
            <a:ext cx="2778211" cy="2930678"/>
          </a:xfrm>
          <a:prstGeom prst="rect">
            <a:avLst/>
          </a:prstGeom>
        </p:spPr>
      </p:pic>
    </p:spTree>
    <p:extLst>
      <p:ext uri="{BB962C8B-B14F-4D97-AF65-F5344CB8AC3E}">
        <p14:creationId xmlns:p14="http://schemas.microsoft.com/office/powerpoint/2010/main" val="1191497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pic>
        <p:nvPicPr>
          <p:cNvPr id="10" name="Picture 9">
            <a:extLst>
              <a:ext uri="{FF2B5EF4-FFF2-40B4-BE49-F238E27FC236}">
                <a16:creationId xmlns:a16="http://schemas.microsoft.com/office/drawing/2014/main" id="{6B906377-AFE8-46B0-83E4-14214E5F5EB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429" t="11111" r="57232" b="19207"/>
          <a:stretch/>
        </p:blipFill>
        <p:spPr>
          <a:xfrm>
            <a:off x="8321531" y="1966261"/>
            <a:ext cx="2712229" cy="2925477"/>
          </a:xfrm>
          <a:prstGeom prst="rect">
            <a:avLst/>
          </a:prstGeom>
        </p:spPr>
      </p:pic>
      <p:sp>
        <p:nvSpPr>
          <p:cNvPr id="11" name="TextBox 10">
            <a:extLst>
              <a:ext uri="{FF2B5EF4-FFF2-40B4-BE49-F238E27FC236}">
                <a16:creationId xmlns:a16="http://schemas.microsoft.com/office/drawing/2014/main" id="{0847C7E3-84E2-439F-AF3E-74DA8BF739A8}"/>
              </a:ext>
            </a:extLst>
          </p:cNvPr>
          <p:cNvSpPr txBox="1"/>
          <p:nvPr/>
        </p:nvSpPr>
        <p:spPr>
          <a:xfrm>
            <a:off x="464719" y="1617575"/>
            <a:ext cx="7647242" cy="4647426"/>
          </a:xfrm>
          <a:prstGeom prst="rect">
            <a:avLst/>
          </a:prstGeom>
          <a:noFill/>
        </p:spPr>
        <p:txBody>
          <a:bodyPr wrap="square" rtlCol="0">
            <a:spAutoFit/>
          </a:bodyPr>
          <a:lstStyle/>
          <a:p>
            <a:r>
              <a:rPr lang="en-US" sz="2400" dirty="0">
                <a:latin typeface="Gill Sans MT" panose="020B0502020104020203" pitchFamily="34" charset="0"/>
              </a:rPr>
              <a:t>Which of these contribute to the dignity of workers:</a:t>
            </a:r>
          </a:p>
          <a:p>
            <a:pPr marL="457200" indent="-457200">
              <a:buFont typeface="Arial" panose="020B0604020202020204" pitchFamily="34" charset="0"/>
              <a:buChar char="•"/>
            </a:pPr>
            <a:r>
              <a:rPr lang="en-US" sz="2400" dirty="0">
                <a:latin typeface="Gill Sans MT" panose="020B0502020104020203" pitchFamily="34" charset="0"/>
              </a:rPr>
              <a:t>Fair wage</a:t>
            </a:r>
          </a:p>
          <a:p>
            <a:pPr marL="457200" indent="-457200">
              <a:buFont typeface="Arial" panose="020B0604020202020204" pitchFamily="34" charset="0"/>
              <a:buChar char="•"/>
            </a:pPr>
            <a:r>
              <a:rPr lang="en-US" sz="2400" dirty="0">
                <a:latin typeface="Gill Sans MT" panose="020B0502020104020203" pitchFamily="34" charset="0"/>
              </a:rPr>
              <a:t>Free pizza</a:t>
            </a:r>
          </a:p>
          <a:p>
            <a:pPr marL="457200" indent="-457200">
              <a:buFont typeface="Arial" panose="020B0604020202020204" pitchFamily="34" charset="0"/>
              <a:buChar char="•"/>
            </a:pPr>
            <a:r>
              <a:rPr lang="en-US" sz="2400" dirty="0">
                <a:latin typeface="Gill Sans MT" panose="020B0502020104020203" pitchFamily="34" charset="0"/>
              </a:rPr>
              <a:t>Time off to rest</a:t>
            </a:r>
          </a:p>
          <a:p>
            <a:pPr marL="457200" indent="-457200">
              <a:buFont typeface="Arial" panose="020B0604020202020204" pitchFamily="34" charset="0"/>
              <a:buChar char="•"/>
            </a:pPr>
            <a:r>
              <a:rPr lang="en-US" sz="2400" dirty="0">
                <a:latin typeface="Gill Sans MT" panose="020B0502020104020203" pitchFamily="34" charset="0"/>
              </a:rPr>
              <a:t>Time off to recover from illness</a:t>
            </a:r>
          </a:p>
          <a:p>
            <a:pPr marL="457200" indent="-457200">
              <a:buFont typeface="Arial" panose="020B0604020202020204" pitchFamily="34" charset="0"/>
              <a:buChar char="•"/>
            </a:pPr>
            <a:r>
              <a:rPr lang="en-US" sz="2400" dirty="0">
                <a:latin typeface="Gill Sans MT" panose="020B0502020104020203" pitchFamily="34" charset="0"/>
              </a:rPr>
              <a:t>Breaks during the work day</a:t>
            </a:r>
          </a:p>
          <a:p>
            <a:pPr marL="457200" indent="-457200">
              <a:buFont typeface="Arial" panose="020B0604020202020204" pitchFamily="34" charset="0"/>
              <a:buChar char="•"/>
            </a:pPr>
            <a:r>
              <a:rPr lang="en-US" sz="2400" dirty="0">
                <a:latin typeface="Gill Sans MT" panose="020B0502020104020203" pitchFamily="34" charset="0"/>
              </a:rPr>
              <a:t>No toilet breaks</a:t>
            </a:r>
          </a:p>
          <a:p>
            <a:pPr marL="457200" indent="-457200">
              <a:buFont typeface="Arial" panose="020B0604020202020204" pitchFamily="34" charset="0"/>
              <a:buChar char="•"/>
            </a:pPr>
            <a:r>
              <a:rPr lang="en-US" sz="2400" dirty="0">
                <a:latin typeface="Gill Sans MT" panose="020B0502020104020203" pitchFamily="34" charset="0"/>
              </a:rPr>
              <a:t>Limit on the time you’re expected to work</a:t>
            </a:r>
          </a:p>
          <a:p>
            <a:pPr marL="457200" indent="-457200">
              <a:buFont typeface="Arial" panose="020B0604020202020204" pitchFamily="34" charset="0"/>
              <a:buChar char="•"/>
            </a:pPr>
            <a:r>
              <a:rPr lang="en-US" sz="2400" dirty="0">
                <a:latin typeface="Gill Sans MT" panose="020B0502020104020203" pitchFamily="34" charset="0"/>
              </a:rPr>
              <a:t>Knowing when you’re working</a:t>
            </a:r>
          </a:p>
          <a:p>
            <a:pPr marL="457200" indent="-457200">
              <a:buFont typeface="Arial" panose="020B0604020202020204" pitchFamily="34" charset="0"/>
              <a:buChar char="•"/>
            </a:pPr>
            <a:r>
              <a:rPr lang="en-US" sz="2400" dirty="0">
                <a:latin typeface="Gill Sans MT" panose="020B0502020104020203" pitchFamily="34" charset="0"/>
              </a:rPr>
              <a:t>Insulted by your employer</a:t>
            </a:r>
          </a:p>
          <a:p>
            <a:pPr marL="457200" indent="-457200">
              <a:buFont typeface="Arial" panose="020B0604020202020204" pitchFamily="34" charset="0"/>
              <a:buChar char="•"/>
            </a:pPr>
            <a:r>
              <a:rPr lang="en-US" sz="2400" dirty="0">
                <a:latin typeface="Gill Sans MT" panose="020B0502020104020203" pitchFamily="34" charset="0"/>
              </a:rPr>
              <a:t>Not being fired without a good reason</a:t>
            </a:r>
          </a:p>
          <a:p>
            <a:pPr marL="457200" indent="-457200">
              <a:buFont typeface="Arial" panose="020B0604020202020204" pitchFamily="34" charset="0"/>
              <a:buChar char="•"/>
            </a:pPr>
            <a:endParaRPr lang="en-US" sz="3200" dirty="0">
              <a:latin typeface="Gill Sans MT" panose="020B0502020104020203" pitchFamily="34" charset="0"/>
            </a:endParaRPr>
          </a:p>
        </p:txBody>
      </p:sp>
    </p:spTree>
    <p:extLst>
      <p:ext uri="{BB962C8B-B14F-4D97-AF65-F5344CB8AC3E}">
        <p14:creationId xmlns:p14="http://schemas.microsoft.com/office/powerpoint/2010/main" val="1796770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sp>
        <p:nvSpPr>
          <p:cNvPr id="8" name="TextBox 7">
            <a:extLst>
              <a:ext uri="{FF2B5EF4-FFF2-40B4-BE49-F238E27FC236}">
                <a16:creationId xmlns:a16="http://schemas.microsoft.com/office/drawing/2014/main" id="{59132311-80FE-4C53-A970-0137CC9376CF}"/>
              </a:ext>
            </a:extLst>
          </p:cNvPr>
          <p:cNvSpPr txBox="1"/>
          <p:nvPr/>
        </p:nvSpPr>
        <p:spPr>
          <a:xfrm>
            <a:off x="4711849" y="2126126"/>
            <a:ext cx="6508376" cy="3539430"/>
          </a:xfrm>
          <a:prstGeom prst="rect">
            <a:avLst/>
          </a:prstGeom>
          <a:noFill/>
        </p:spPr>
        <p:txBody>
          <a:bodyPr wrap="square" rtlCol="0">
            <a:spAutoFit/>
          </a:bodyPr>
          <a:lstStyle/>
          <a:p>
            <a:pPr algn="ctr"/>
            <a:r>
              <a:rPr lang="en-US" sz="3200" dirty="0">
                <a:latin typeface="Gill Sans MT" panose="020B0502020104020203" pitchFamily="34" charset="0"/>
              </a:rPr>
              <a:t>Not everyone in the world has their dignity respected at work.</a:t>
            </a:r>
          </a:p>
          <a:p>
            <a:pPr algn="ctr"/>
            <a:r>
              <a:rPr lang="en-US" sz="3200" dirty="0">
                <a:latin typeface="Gill Sans MT" panose="020B0502020104020203" pitchFamily="34" charset="0"/>
              </a:rPr>
              <a:t>Not everyone gets the things that we just talked about.</a:t>
            </a:r>
          </a:p>
          <a:p>
            <a:pPr algn="ctr"/>
            <a:endParaRPr lang="en-US" sz="3200" dirty="0">
              <a:latin typeface="Gill Sans MT" panose="020B0502020104020203" pitchFamily="34" charset="0"/>
            </a:endParaRPr>
          </a:p>
          <a:p>
            <a:pPr algn="ctr"/>
            <a:r>
              <a:rPr lang="en-US" sz="3200" b="1" dirty="0">
                <a:solidFill>
                  <a:srgbClr val="CF2631"/>
                </a:solidFill>
                <a:latin typeface="Gill Sans MT" panose="020B0502020104020203" pitchFamily="34" charset="0"/>
              </a:rPr>
              <a:t>What could we do to support them?</a:t>
            </a:r>
          </a:p>
        </p:txBody>
      </p:sp>
      <p:pic>
        <p:nvPicPr>
          <p:cNvPr id="10" name="Picture 9">
            <a:extLst>
              <a:ext uri="{FF2B5EF4-FFF2-40B4-BE49-F238E27FC236}">
                <a16:creationId xmlns:a16="http://schemas.microsoft.com/office/drawing/2014/main" id="{6B906377-AFE8-46B0-83E4-14214E5F5EB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429" t="11111" r="57232" b="19207"/>
          <a:stretch/>
        </p:blipFill>
        <p:spPr>
          <a:xfrm>
            <a:off x="1158240" y="1966261"/>
            <a:ext cx="2712229" cy="2925477"/>
          </a:xfrm>
          <a:prstGeom prst="rect">
            <a:avLst/>
          </a:prstGeom>
        </p:spPr>
      </p:pic>
    </p:spTree>
    <p:extLst>
      <p:ext uri="{BB962C8B-B14F-4D97-AF65-F5344CB8AC3E}">
        <p14:creationId xmlns:p14="http://schemas.microsoft.com/office/powerpoint/2010/main" val="191760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sp>
        <p:nvSpPr>
          <p:cNvPr id="8" name="TextBox 7">
            <a:extLst>
              <a:ext uri="{FF2B5EF4-FFF2-40B4-BE49-F238E27FC236}">
                <a16:creationId xmlns:a16="http://schemas.microsoft.com/office/drawing/2014/main" id="{59132311-80FE-4C53-A970-0137CC9376CF}"/>
              </a:ext>
            </a:extLst>
          </p:cNvPr>
          <p:cNvSpPr txBox="1"/>
          <p:nvPr/>
        </p:nvSpPr>
        <p:spPr>
          <a:xfrm>
            <a:off x="4711849" y="2126126"/>
            <a:ext cx="6508376" cy="3046988"/>
          </a:xfrm>
          <a:prstGeom prst="rect">
            <a:avLst/>
          </a:prstGeom>
          <a:noFill/>
        </p:spPr>
        <p:txBody>
          <a:bodyPr wrap="square" rtlCol="0">
            <a:spAutoFit/>
          </a:bodyPr>
          <a:lstStyle/>
          <a:p>
            <a:pPr lvl="0" algn="ctr">
              <a:defRPr/>
            </a:pPr>
            <a:r>
              <a:rPr lang="en-GB" sz="3200" dirty="0">
                <a:latin typeface="Gill Sans MT" panose="020B0502020104020203" pitchFamily="34" charset="0"/>
              </a:rPr>
              <a:t>Around the world, farmers and farm workers are not paid a fair wage for the work they put in.</a:t>
            </a:r>
          </a:p>
          <a:p>
            <a:pPr lvl="0">
              <a:defRPr/>
            </a:pPr>
            <a:endParaRPr lang="en-GB" sz="3200" dirty="0">
              <a:latin typeface="Gill Sans MT" panose="020B0502020104020203" pitchFamily="34" charset="0"/>
            </a:endParaRPr>
          </a:p>
          <a:p>
            <a:pPr lvl="0" algn="ctr">
              <a:defRPr/>
            </a:pPr>
            <a:r>
              <a:rPr lang="en-GB" sz="3200" dirty="0">
                <a:latin typeface="Gill Sans MT" panose="020B0502020104020203" pitchFamily="34" charset="0"/>
              </a:rPr>
              <a:t>The Fairtrade Foundation works to combat this.</a:t>
            </a:r>
            <a:endParaRPr lang="en-GB" sz="2800" dirty="0">
              <a:latin typeface="Gill Sans MT" panose="020B0502020104020203" pitchFamily="34" charset="0"/>
            </a:endParaRPr>
          </a:p>
        </p:txBody>
      </p:sp>
      <p:pic>
        <p:nvPicPr>
          <p:cNvPr id="3" name="Picture 2">
            <a:extLst>
              <a:ext uri="{FF2B5EF4-FFF2-40B4-BE49-F238E27FC236}">
                <a16:creationId xmlns:a16="http://schemas.microsoft.com/office/drawing/2014/main" id="{8C9E6B78-CE38-4CCC-8827-0710920082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1775" y="1870166"/>
            <a:ext cx="3185160" cy="3185160"/>
          </a:xfrm>
          <a:prstGeom prst="rect">
            <a:avLst/>
          </a:prstGeom>
        </p:spPr>
      </p:pic>
    </p:spTree>
    <p:extLst>
      <p:ext uri="{BB962C8B-B14F-4D97-AF65-F5344CB8AC3E}">
        <p14:creationId xmlns:p14="http://schemas.microsoft.com/office/powerpoint/2010/main" val="1146811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pic>
        <p:nvPicPr>
          <p:cNvPr id="3" name="Picture 2">
            <a:extLst>
              <a:ext uri="{FF2B5EF4-FFF2-40B4-BE49-F238E27FC236}">
                <a16:creationId xmlns:a16="http://schemas.microsoft.com/office/drawing/2014/main" id="{8C9E6B78-CE38-4CCC-8827-0710920082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57365" y="2043787"/>
            <a:ext cx="3185160" cy="3185160"/>
          </a:xfrm>
          <a:prstGeom prst="rect">
            <a:avLst/>
          </a:prstGeom>
        </p:spPr>
      </p:pic>
      <p:sp>
        <p:nvSpPr>
          <p:cNvPr id="5" name="Rectangle 4">
            <a:extLst>
              <a:ext uri="{FF2B5EF4-FFF2-40B4-BE49-F238E27FC236}">
                <a16:creationId xmlns:a16="http://schemas.microsoft.com/office/drawing/2014/main" id="{F2AE9372-667A-460F-9DF8-90A50EF6123F}"/>
              </a:ext>
            </a:extLst>
          </p:cNvPr>
          <p:cNvSpPr/>
          <p:nvPr/>
        </p:nvSpPr>
        <p:spPr>
          <a:xfrm>
            <a:off x="675189" y="1802675"/>
            <a:ext cx="7635433" cy="3785652"/>
          </a:xfrm>
          <a:prstGeom prst="rect">
            <a:avLst/>
          </a:prstGeom>
        </p:spPr>
        <p:txBody>
          <a:bodyPr wrap="square">
            <a:spAutoFit/>
          </a:bodyPr>
          <a:lstStyle/>
          <a:p>
            <a:r>
              <a:rPr lang="en-GB" sz="2000" b="1" dirty="0">
                <a:latin typeface="Gill Sans MT" panose="020B0502020104020203" pitchFamily="34" charset="0"/>
              </a:rPr>
              <a:t>Fairtrade Facts: </a:t>
            </a:r>
          </a:p>
          <a:p>
            <a:pPr marL="342900" indent="-342900">
              <a:buFont typeface="+mj-lt"/>
              <a:buAutoNum type="arabicPeriod"/>
            </a:pPr>
            <a:r>
              <a:rPr lang="en-GB" sz="2000" dirty="0">
                <a:latin typeface="Gill Sans MT" panose="020B0502020104020203" pitchFamily="34" charset="0"/>
              </a:rPr>
              <a:t>Fairtrade Mark is recognised by over 80% of the UK population.</a:t>
            </a:r>
          </a:p>
          <a:p>
            <a:pPr marL="342900" indent="-342900">
              <a:buFont typeface="+mj-lt"/>
              <a:buAutoNum type="arabicPeriod"/>
            </a:pPr>
            <a:r>
              <a:rPr lang="en-GB" sz="2000" dirty="0">
                <a:latin typeface="Gill Sans MT" panose="020B0502020104020203" pitchFamily="34" charset="0"/>
              </a:rPr>
              <a:t>The first ever Fairtrade banana was sold in 2000, with one in three supermarket bananas now carrying the Mark.</a:t>
            </a:r>
          </a:p>
          <a:p>
            <a:pPr marL="342900" indent="-342900">
              <a:buFont typeface="+mj-lt"/>
              <a:buAutoNum type="arabicPeriod"/>
            </a:pPr>
            <a:r>
              <a:rPr lang="en-GB" sz="2000" dirty="0">
                <a:latin typeface="Gill Sans MT" panose="020B0502020104020203" pitchFamily="34" charset="0"/>
              </a:rPr>
              <a:t>Garstang was the first town in the world to achieve Fairtrade status. Over 600 communities across the UK have since followed suit.</a:t>
            </a:r>
          </a:p>
          <a:p>
            <a:pPr marL="342900" indent="-342900">
              <a:buFont typeface="+mj-lt"/>
              <a:buAutoNum type="arabicPeriod"/>
            </a:pPr>
            <a:r>
              <a:rPr lang="en-GB" sz="2000" dirty="0">
                <a:latin typeface="Gill Sans MT" panose="020B0502020104020203" pitchFamily="34" charset="0"/>
              </a:rPr>
              <a:t>The Fairtrade Foundation licenses the Fairtrade Mark to over 6,000 types of products in the UK; including coffee, tea, fruit, flowers, juice, wine, sugar, herbs, spices and so many more.</a:t>
            </a:r>
          </a:p>
          <a:p>
            <a:pPr marL="342900" indent="-342900">
              <a:buFont typeface="+mj-lt"/>
              <a:buAutoNum type="arabicPeriod"/>
            </a:pPr>
            <a:r>
              <a:rPr lang="en-GB" sz="2000" dirty="0">
                <a:latin typeface="Gill Sans MT" panose="020B0502020104020203" pitchFamily="34" charset="0"/>
              </a:rPr>
              <a:t>If you see the Fairtrade Mark with an arrow next to it, it means to look on the back of the packaging to learn more about the ingredients and sourcing method.</a:t>
            </a:r>
          </a:p>
        </p:txBody>
      </p:sp>
    </p:spTree>
    <p:extLst>
      <p:ext uri="{BB962C8B-B14F-4D97-AF65-F5344CB8AC3E}">
        <p14:creationId xmlns:p14="http://schemas.microsoft.com/office/powerpoint/2010/main" val="3214613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Starter</a:t>
            </a:r>
          </a:p>
        </p:txBody>
      </p:sp>
      <p:pic>
        <p:nvPicPr>
          <p:cNvPr id="12" name="Picture 11">
            <a:extLst>
              <a:ext uri="{FF2B5EF4-FFF2-40B4-BE49-F238E27FC236}">
                <a16:creationId xmlns:a16="http://schemas.microsoft.com/office/drawing/2014/main" id="{F4867F03-EC8A-4988-BCE1-CAB761383EC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145" t="11984" r="56616" b="18181"/>
          <a:stretch/>
        </p:blipFill>
        <p:spPr>
          <a:xfrm>
            <a:off x="8781553" y="1963661"/>
            <a:ext cx="2778211" cy="2930678"/>
          </a:xfrm>
          <a:prstGeom prst="rect">
            <a:avLst/>
          </a:prstGeom>
        </p:spPr>
      </p:pic>
      <p:sp>
        <p:nvSpPr>
          <p:cNvPr id="2" name="TextBox 1">
            <a:extLst>
              <a:ext uri="{FF2B5EF4-FFF2-40B4-BE49-F238E27FC236}">
                <a16:creationId xmlns:a16="http://schemas.microsoft.com/office/drawing/2014/main" id="{8D78BF42-5B61-452E-9B8A-3C37B1257554}"/>
              </a:ext>
            </a:extLst>
          </p:cNvPr>
          <p:cNvSpPr txBox="1"/>
          <p:nvPr/>
        </p:nvSpPr>
        <p:spPr>
          <a:xfrm>
            <a:off x="1828799" y="2213282"/>
            <a:ext cx="6062870" cy="2554545"/>
          </a:xfrm>
          <a:prstGeom prst="rect">
            <a:avLst/>
          </a:prstGeom>
          <a:noFill/>
        </p:spPr>
        <p:txBody>
          <a:bodyPr wrap="square" rtlCol="0">
            <a:spAutoFit/>
          </a:bodyPr>
          <a:lstStyle/>
          <a:p>
            <a:pPr algn="ctr"/>
            <a:r>
              <a:rPr lang="en-GB" sz="4000" b="1" dirty="0">
                <a:latin typeface="Gill Sans MT" panose="020B0502020104020203" pitchFamily="34" charset="0"/>
              </a:rPr>
              <a:t>Talk Partners:</a:t>
            </a:r>
          </a:p>
          <a:p>
            <a:pPr algn="ctr"/>
            <a:endParaRPr lang="en-GB" sz="4000" dirty="0">
              <a:latin typeface="Gill Sans MT" panose="020B0502020104020203" pitchFamily="34" charset="0"/>
            </a:endParaRPr>
          </a:p>
          <a:p>
            <a:pPr algn="ctr"/>
            <a:r>
              <a:rPr lang="en-GB" sz="4000" dirty="0">
                <a:latin typeface="Gill Sans MT" panose="020B0502020104020203" pitchFamily="34" charset="0"/>
              </a:rPr>
              <a:t>What do you think the word ‘</a:t>
            </a:r>
            <a:r>
              <a:rPr lang="en-GB" sz="4000" b="1" dirty="0">
                <a:solidFill>
                  <a:srgbClr val="C40F0F"/>
                </a:solidFill>
                <a:latin typeface="Gill Sans MT" panose="020B0502020104020203" pitchFamily="34" charset="0"/>
              </a:rPr>
              <a:t>dignity</a:t>
            </a:r>
            <a:r>
              <a:rPr lang="en-GB" sz="4000" dirty="0">
                <a:latin typeface="Gill Sans MT" panose="020B0502020104020203" pitchFamily="34" charset="0"/>
              </a:rPr>
              <a:t>’ means?</a:t>
            </a:r>
          </a:p>
        </p:txBody>
      </p:sp>
    </p:spTree>
    <p:extLst>
      <p:ext uri="{BB962C8B-B14F-4D97-AF65-F5344CB8AC3E}">
        <p14:creationId xmlns:p14="http://schemas.microsoft.com/office/powerpoint/2010/main" val="2697228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4"/>
          <a:srcRect l="108" t="12102" r="356"/>
          <a:stretch/>
        </p:blipFill>
        <p:spPr>
          <a:xfrm>
            <a:off x="0" y="-2338"/>
            <a:ext cx="12192000" cy="1805013"/>
          </a:xfrm>
          <a:prstGeom prst="rect">
            <a:avLst/>
          </a:prstGeom>
        </p:spPr>
      </p:pic>
      <p:pic>
        <p:nvPicPr>
          <p:cNvPr id="7" name="Picture 6"/>
          <p:cNvPicPr>
            <a:picLocks noChangeAspect="1"/>
          </p:cNvPicPr>
          <p:nvPr/>
        </p:nvPicPr>
        <p:blipFill>
          <a:blip r:embed="rId5"/>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pic>
        <p:nvPicPr>
          <p:cNvPr id="2" name="Online Media 1" title="Why Fair Trade Chocolate Matters">
            <a:hlinkClick r:id="" action="ppaction://media"/>
            <a:extLst>
              <a:ext uri="{FF2B5EF4-FFF2-40B4-BE49-F238E27FC236}">
                <a16:creationId xmlns:a16="http://schemas.microsoft.com/office/drawing/2014/main" id="{AB74D5BB-284F-944D-B8A7-3156D2DD32D6}"/>
              </a:ext>
            </a:extLst>
          </p:cNvPr>
          <p:cNvPicPr>
            <a:picLocks noRot="1" noChangeAspect="1"/>
          </p:cNvPicPr>
          <p:nvPr>
            <a:videoFile r:link="rId1"/>
          </p:nvPr>
        </p:nvPicPr>
        <p:blipFill>
          <a:blip r:embed="rId6"/>
          <a:stretch>
            <a:fillRect/>
          </a:stretch>
        </p:blipFill>
        <p:spPr>
          <a:xfrm>
            <a:off x="2441868" y="1687110"/>
            <a:ext cx="7308264" cy="4129169"/>
          </a:xfrm>
          <a:prstGeom prst="rect">
            <a:avLst/>
          </a:prstGeom>
        </p:spPr>
      </p:pic>
    </p:spTree>
    <p:extLst>
      <p:ext uri="{BB962C8B-B14F-4D97-AF65-F5344CB8AC3E}">
        <p14:creationId xmlns:p14="http://schemas.microsoft.com/office/powerpoint/2010/main" val="279534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4"/>
          <a:srcRect l="108" t="12102" r="356"/>
          <a:stretch/>
        </p:blipFill>
        <p:spPr>
          <a:xfrm>
            <a:off x="0" y="-2338"/>
            <a:ext cx="12192000" cy="1805013"/>
          </a:xfrm>
          <a:prstGeom prst="rect">
            <a:avLst/>
          </a:prstGeom>
        </p:spPr>
      </p:pic>
      <p:pic>
        <p:nvPicPr>
          <p:cNvPr id="7" name="Picture 6"/>
          <p:cNvPicPr>
            <a:picLocks noChangeAspect="1"/>
          </p:cNvPicPr>
          <p:nvPr/>
        </p:nvPicPr>
        <p:blipFill>
          <a:blip r:embed="rId5"/>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pic>
        <p:nvPicPr>
          <p:cNvPr id="2" name="Online Media 1" title="What Is Fairtrade?">
            <a:hlinkClick r:id="" action="ppaction://media"/>
            <a:extLst>
              <a:ext uri="{FF2B5EF4-FFF2-40B4-BE49-F238E27FC236}">
                <a16:creationId xmlns:a16="http://schemas.microsoft.com/office/drawing/2014/main" id="{D058BBA1-77C3-C83C-1CCB-6026266D9382}"/>
              </a:ext>
            </a:extLst>
          </p:cNvPr>
          <p:cNvPicPr>
            <a:picLocks noRot="1" noChangeAspect="1"/>
          </p:cNvPicPr>
          <p:nvPr>
            <a:videoFile r:link="rId1"/>
          </p:nvPr>
        </p:nvPicPr>
        <p:blipFill>
          <a:blip r:embed="rId6"/>
          <a:stretch>
            <a:fillRect/>
          </a:stretch>
        </p:blipFill>
        <p:spPr>
          <a:xfrm>
            <a:off x="2801073" y="1757018"/>
            <a:ext cx="6979993" cy="3943695"/>
          </a:xfrm>
          <a:prstGeom prst="rect">
            <a:avLst/>
          </a:prstGeom>
        </p:spPr>
      </p:pic>
    </p:spTree>
    <p:extLst>
      <p:ext uri="{BB962C8B-B14F-4D97-AF65-F5344CB8AC3E}">
        <p14:creationId xmlns:p14="http://schemas.microsoft.com/office/powerpoint/2010/main" val="398063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sp>
        <p:nvSpPr>
          <p:cNvPr id="8" name="TextBox 7">
            <a:extLst>
              <a:ext uri="{FF2B5EF4-FFF2-40B4-BE49-F238E27FC236}">
                <a16:creationId xmlns:a16="http://schemas.microsoft.com/office/drawing/2014/main" id="{59132311-80FE-4C53-A970-0137CC9376CF}"/>
              </a:ext>
            </a:extLst>
          </p:cNvPr>
          <p:cNvSpPr txBox="1"/>
          <p:nvPr/>
        </p:nvSpPr>
        <p:spPr>
          <a:xfrm>
            <a:off x="3750198" y="1802139"/>
            <a:ext cx="7734015" cy="3539430"/>
          </a:xfrm>
          <a:prstGeom prst="rect">
            <a:avLst/>
          </a:prstGeom>
          <a:noFill/>
        </p:spPr>
        <p:txBody>
          <a:bodyPr wrap="square" rtlCol="0">
            <a:spAutoFit/>
          </a:bodyPr>
          <a:lstStyle/>
          <a:p>
            <a:pPr lvl="0" algn="ctr"/>
            <a:r>
              <a:rPr lang="en-GB" sz="2800" dirty="0">
                <a:latin typeface="Gill Sans MT" panose="020B0502020104020203" pitchFamily="34" charset="0"/>
              </a:rPr>
              <a:t>Fairtrade products are often slightly more expensive than regular products. </a:t>
            </a:r>
          </a:p>
          <a:p>
            <a:pPr lvl="0" algn="ctr"/>
            <a:r>
              <a:rPr lang="en-GB" sz="2800" dirty="0">
                <a:latin typeface="Gill Sans MT" panose="020B0502020104020203" pitchFamily="34" charset="0"/>
              </a:rPr>
              <a:t>This money goes to the people who grew or made the products so they get a fair amount of money.</a:t>
            </a:r>
          </a:p>
          <a:p>
            <a:pPr lvl="0" algn="ctr"/>
            <a:endParaRPr lang="en-GB" sz="2800" dirty="0">
              <a:latin typeface="Gill Sans MT" panose="020B0502020104020203" pitchFamily="34" charset="0"/>
            </a:endParaRPr>
          </a:p>
          <a:p>
            <a:pPr lvl="0" algn="ctr"/>
            <a:r>
              <a:rPr lang="en-GB" sz="2800" b="1" dirty="0">
                <a:solidFill>
                  <a:srgbClr val="CF2631"/>
                </a:solidFill>
                <a:latin typeface="Gill Sans MT" panose="020B0502020104020203" pitchFamily="34" charset="0"/>
              </a:rPr>
              <a:t>How would everyone committing to buying Fairtrade products help towards The Common Good?</a:t>
            </a:r>
          </a:p>
        </p:txBody>
      </p:sp>
      <p:pic>
        <p:nvPicPr>
          <p:cNvPr id="10" name="Picture 2" descr="Image result for fairtrade bananas">
            <a:extLst>
              <a:ext uri="{FF2B5EF4-FFF2-40B4-BE49-F238E27FC236}">
                <a16:creationId xmlns:a16="http://schemas.microsoft.com/office/drawing/2014/main" id="{2F1DA901-8263-4344-B2E1-59E9F3934A5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676" r="18358"/>
          <a:stretch/>
        </p:blipFill>
        <p:spPr bwMode="auto">
          <a:xfrm>
            <a:off x="707787" y="1730931"/>
            <a:ext cx="2666028" cy="4041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017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Main Activity</a:t>
            </a:r>
          </a:p>
        </p:txBody>
      </p:sp>
      <p:sp>
        <p:nvSpPr>
          <p:cNvPr id="8" name="TextBox 7">
            <a:extLst>
              <a:ext uri="{FF2B5EF4-FFF2-40B4-BE49-F238E27FC236}">
                <a16:creationId xmlns:a16="http://schemas.microsoft.com/office/drawing/2014/main" id="{59132311-80FE-4C53-A970-0137CC9376CF}"/>
              </a:ext>
            </a:extLst>
          </p:cNvPr>
          <p:cNvSpPr txBox="1"/>
          <p:nvPr/>
        </p:nvSpPr>
        <p:spPr>
          <a:xfrm>
            <a:off x="3387544" y="1668840"/>
            <a:ext cx="8339737" cy="3293209"/>
          </a:xfrm>
          <a:prstGeom prst="rect">
            <a:avLst/>
          </a:prstGeom>
          <a:noFill/>
        </p:spPr>
        <p:txBody>
          <a:bodyPr wrap="square" rtlCol="0">
            <a:spAutoFit/>
          </a:bodyPr>
          <a:lstStyle/>
          <a:p>
            <a:pPr algn="ctr"/>
            <a:r>
              <a:rPr lang="en-GB" sz="3200" dirty="0">
                <a:latin typeface="Gill Sans MT" panose="020B0502020104020203" pitchFamily="34" charset="0"/>
              </a:rPr>
              <a:t>Use what you’ve learnt today to answer the questions.</a:t>
            </a:r>
            <a:br>
              <a:rPr lang="en-GB" sz="3200" dirty="0">
                <a:latin typeface="Gill Sans MT" panose="020B0502020104020203" pitchFamily="34" charset="0"/>
              </a:rPr>
            </a:br>
            <a:endParaRPr lang="en-GB" sz="3200" dirty="0">
              <a:latin typeface="Gill Sans MT" panose="020B0502020104020203" pitchFamily="34" charset="0"/>
            </a:endParaRPr>
          </a:p>
          <a:p>
            <a:pPr marL="514350" indent="-514350" algn="ctr">
              <a:buFont typeface="+mj-lt"/>
              <a:buAutoNum type="arabicPeriod"/>
            </a:pPr>
            <a:r>
              <a:rPr lang="en-GB" sz="2800" b="1" dirty="0">
                <a:solidFill>
                  <a:srgbClr val="CF2631"/>
                </a:solidFill>
                <a:latin typeface="Gill Sans MT" panose="020B0502020104020203" pitchFamily="34" charset="0"/>
              </a:rPr>
              <a:t>What does the word ‘dignity’ mean?</a:t>
            </a:r>
          </a:p>
          <a:p>
            <a:pPr marL="514350" indent="-514350" algn="ctr">
              <a:buFont typeface="+mj-lt"/>
              <a:buAutoNum type="arabicPeriod"/>
            </a:pPr>
            <a:r>
              <a:rPr lang="en-GB" sz="2800" b="1" dirty="0">
                <a:solidFill>
                  <a:srgbClr val="CF2631"/>
                </a:solidFill>
                <a:latin typeface="Gill Sans MT" panose="020B0502020104020203" pitchFamily="34" charset="0"/>
              </a:rPr>
              <a:t>What things give people dignity in their work?</a:t>
            </a:r>
          </a:p>
          <a:p>
            <a:pPr marL="514350" indent="-514350" algn="ctr">
              <a:buFont typeface="+mj-lt"/>
              <a:buAutoNum type="arabicPeriod"/>
            </a:pPr>
            <a:r>
              <a:rPr lang="en-GB" sz="2800" b="1" dirty="0">
                <a:solidFill>
                  <a:srgbClr val="CF2631"/>
                </a:solidFill>
                <a:latin typeface="Gill Sans MT" panose="020B0502020104020203" pitchFamily="34" charset="0"/>
              </a:rPr>
              <a:t>How does buying Fairtrade products help give people dignity in their work?</a:t>
            </a:r>
          </a:p>
        </p:txBody>
      </p:sp>
      <p:pic>
        <p:nvPicPr>
          <p:cNvPr id="3" name="Picture 2">
            <a:extLst>
              <a:ext uri="{FF2B5EF4-FFF2-40B4-BE49-F238E27FC236}">
                <a16:creationId xmlns:a16="http://schemas.microsoft.com/office/drawing/2014/main" id="{B2382D9D-FBD5-4EF9-BC66-A03C935BA460}"/>
              </a:ext>
            </a:extLst>
          </p:cNvPr>
          <p:cNvPicPr>
            <a:picLocks noChangeAspect="1"/>
          </p:cNvPicPr>
          <p:nvPr/>
        </p:nvPicPr>
        <p:blipFill rotWithShape="1">
          <a:blip r:embed="rId5">
            <a:extLst>
              <a:ext uri="{28A0092B-C50C-407E-A947-70E740481C1C}">
                <a14:useLocalDpi xmlns:a14="http://schemas.microsoft.com/office/drawing/2010/main" val="0"/>
              </a:ext>
            </a:extLst>
          </a:blip>
          <a:srcRect l="5981" t="10147" r="57278" b="19642"/>
          <a:stretch/>
        </p:blipFill>
        <p:spPr>
          <a:xfrm>
            <a:off x="370390" y="1812079"/>
            <a:ext cx="3017154" cy="3243247"/>
          </a:xfrm>
          <a:prstGeom prst="rect">
            <a:avLst/>
          </a:prstGeom>
        </p:spPr>
      </p:pic>
    </p:spTree>
    <p:extLst>
      <p:ext uri="{BB962C8B-B14F-4D97-AF65-F5344CB8AC3E}">
        <p14:creationId xmlns:p14="http://schemas.microsoft.com/office/powerpoint/2010/main" val="4067988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Plenary</a:t>
            </a:r>
          </a:p>
        </p:txBody>
      </p:sp>
      <p:pic>
        <p:nvPicPr>
          <p:cNvPr id="11" name="Picture 10">
            <a:extLst>
              <a:ext uri="{FF2B5EF4-FFF2-40B4-BE49-F238E27FC236}">
                <a16:creationId xmlns:a16="http://schemas.microsoft.com/office/drawing/2014/main" id="{7230AF35-3E9A-48B6-88E0-1451965756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728" t="7703" r="53126" b="17083"/>
          <a:stretch/>
        </p:blipFill>
        <p:spPr>
          <a:xfrm>
            <a:off x="8622778" y="1960340"/>
            <a:ext cx="2863526" cy="3261410"/>
          </a:xfrm>
          <a:prstGeom prst="rect">
            <a:avLst/>
          </a:prstGeom>
        </p:spPr>
      </p:pic>
      <p:sp>
        <p:nvSpPr>
          <p:cNvPr id="2" name="Rectangle 1">
            <a:extLst>
              <a:ext uri="{FF2B5EF4-FFF2-40B4-BE49-F238E27FC236}">
                <a16:creationId xmlns:a16="http://schemas.microsoft.com/office/drawing/2014/main" id="{B83CB656-37ED-4C6A-B432-AFBFC7CC7FAC}"/>
              </a:ext>
            </a:extLst>
          </p:cNvPr>
          <p:cNvSpPr/>
          <p:nvPr/>
        </p:nvSpPr>
        <p:spPr>
          <a:xfrm>
            <a:off x="833018" y="2064075"/>
            <a:ext cx="7674375" cy="3260829"/>
          </a:xfrm>
          <a:prstGeom prst="rect">
            <a:avLst/>
          </a:prstGeom>
        </p:spPr>
        <p:txBody>
          <a:bodyPr wrap="square">
            <a:spAutoFit/>
          </a:bodyPr>
          <a:lstStyle/>
          <a:p>
            <a:pPr algn="ctr">
              <a:lnSpc>
                <a:spcPct val="107000"/>
              </a:lnSpc>
              <a:spcAft>
                <a:spcPts val="800"/>
              </a:spcAft>
            </a:pPr>
            <a:r>
              <a:rPr lang="en-GB" sz="2800" dirty="0">
                <a:latin typeface="Gill Sans MT" panose="020B0502020104020203" pitchFamily="34" charset="0"/>
              </a:rPr>
              <a:t>‘</a:t>
            </a:r>
            <a:r>
              <a:rPr lang="en-GB" sz="2800" b="1" dirty="0">
                <a:latin typeface="Gill Sans MT" panose="020B0502020104020203" pitchFamily="34" charset="0"/>
              </a:rPr>
              <a:t>God blessed the seventh day and made it holy, because on it he rested from all the work of creating that he had done</a:t>
            </a:r>
            <a:r>
              <a:rPr lang="en-GB" sz="2800" dirty="0">
                <a:latin typeface="Gill Sans MT" panose="020B0502020104020203" pitchFamily="34" charset="0"/>
              </a:rPr>
              <a:t>.’ </a:t>
            </a:r>
          </a:p>
          <a:p>
            <a:pPr algn="ctr">
              <a:lnSpc>
                <a:spcPct val="107000"/>
              </a:lnSpc>
              <a:spcAft>
                <a:spcPts val="800"/>
              </a:spcAft>
            </a:pPr>
            <a:r>
              <a:rPr lang="en-GB" sz="2000" b="1" dirty="0">
                <a:solidFill>
                  <a:srgbClr val="CF2631"/>
                </a:solidFill>
                <a:latin typeface="Gill Sans MT" panose="020B0502020104020203" pitchFamily="34" charset="0"/>
              </a:rPr>
              <a:t>Genesis 2:3</a:t>
            </a:r>
            <a:br>
              <a:rPr lang="en-GB" sz="2800" dirty="0">
                <a:latin typeface="Gill Sans MT" panose="020B0502020104020203" pitchFamily="34" charset="0"/>
              </a:rPr>
            </a:br>
            <a:br>
              <a:rPr lang="en-GB" sz="2800" dirty="0">
                <a:latin typeface="Gill Sans MT" panose="020B0502020104020203" pitchFamily="34" charset="0"/>
              </a:rPr>
            </a:br>
            <a:r>
              <a:rPr lang="en-GB" sz="2800" dirty="0">
                <a:latin typeface="Gill Sans MT" panose="020B0502020104020203" pitchFamily="34" charset="0"/>
              </a:rPr>
              <a:t>Why is it important that people who work be allowed to rest from their jobs?</a:t>
            </a:r>
            <a:endParaRPr lang="en-GB" sz="4400" dirty="0">
              <a:latin typeface="Gill Sans MT" panose="020B05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9834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Starter</a:t>
            </a:r>
          </a:p>
        </p:txBody>
      </p:sp>
      <p:pic>
        <p:nvPicPr>
          <p:cNvPr id="12" name="Picture 11">
            <a:extLst>
              <a:ext uri="{FF2B5EF4-FFF2-40B4-BE49-F238E27FC236}">
                <a16:creationId xmlns:a16="http://schemas.microsoft.com/office/drawing/2014/main" id="{F4867F03-EC8A-4988-BCE1-CAB761383EC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145" t="11984" r="56616" b="18181"/>
          <a:stretch/>
        </p:blipFill>
        <p:spPr>
          <a:xfrm>
            <a:off x="8781553" y="1963661"/>
            <a:ext cx="2778211" cy="2930678"/>
          </a:xfrm>
          <a:prstGeom prst="rect">
            <a:avLst/>
          </a:prstGeom>
        </p:spPr>
      </p:pic>
      <p:sp>
        <p:nvSpPr>
          <p:cNvPr id="2" name="TextBox 1">
            <a:extLst>
              <a:ext uri="{FF2B5EF4-FFF2-40B4-BE49-F238E27FC236}">
                <a16:creationId xmlns:a16="http://schemas.microsoft.com/office/drawing/2014/main" id="{8D78BF42-5B61-452E-9B8A-3C37B1257554}"/>
              </a:ext>
            </a:extLst>
          </p:cNvPr>
          <p:cNvSpPr txBox="1"/>
          <p:nvPr/>
        </p:nvSpPr>
        <p:spPr>
          <a:xfrm>
            <a:off x="944218" y="1858868"/>
            <a:ext cx="7464286" cy="3416320"/>
          </a:xfrm>
          <a:prstGeom prst="rect">
            <a:avLst/>
          </a:prstGeom>
          <a:noFill/>
        </p:spPr>
        <p:txBody>
          <a:bodyPr wrap="square" rtlCol="0">
            <a:spAutoFit/>
          </a:bodyPr>
          <a:lstStyle/>
          <a:p>
            <a:pPr algn="ctr"/>
            <a:r>
              <a:rPr lang="en-GB" sz="3600" dirty="0">
                <a:latin typeface="Gill Sans MT" panose="020B0502020104020203" pitchFamily="34" charset="0"/>
              </a:rPr>
              <a:t>Treating someone with </a:t>
            </a:r>
            <a:r>
              <a:rPr lang="en-GB" sz="3600" b="1" dirty="0">
                <a:latin typeface="Gill Sans MT" panose="020B0502020104020203" pitchFamily="34" charset="0"/>
              </a:rPr>
              <a:t>dignity</a:t>
            </a:r>
            <a:r>
              <a:rPr lang="en-GB" sz="3600" dirty="0">
                <a:latin typeface="Gill Sans MT" panose="020B0502020104020203" pitchFamily="34" charset="0"/>
              </a:rPr>
              <a:t> means treating them with love, kindness and fairness.</a:t>
            </a:r>
          </a:p>
          <a:p>
            <a:pPr algn="ctr"/>
            <a:r>
              <a:rPr lang="en-GB" sz="3600" dirty="0">
                <a:latin typeface="Gill Sans MT" panose="020B0502020104020203" pitchFamily="34" charset="0"/>
              </a:rPr>
              <a:t>Everyone should be treated with </a:t>
            </a:r>
            <a:r>
              <a:rPr lang="en-GB" sz="3600" b="1" dirty="0">
                <a:latin typeface="Gill Sans MT" panose="020B0502020104020203" pitchFamily="34" charset="0"/>
              </a:rPr>
              <a:t>dignity</a:t>
            </a:r>
            <a:r>
              <a:rPr lang="en-GB" sz="3600" dirty="0">
                <a:latin typeface="Gill Sans MT" panose="020B0502020104020203" pitchFamily="34" charset="0"/>
              </a:rPr>
              <a:t> because God made and loves everyone.</a:t>
            </a:r>
          </a:p>
        </p:txBody>
      </p:sp>
    </p:spTree>
    <p:extLst>
      <p:ext uri="{BB962C8B-B14F-4D97-AF65-F5344CB8AC3E}">
        <p14:creationId xmlns:p14="http://schemas.microsoft.com/office/powerpoint/2010/main" val="2289275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pic>
        <p:nvPicPr>
          <p:cNvPr id="8" name="Picture 7">
            <a:extLst>
              <a:ext uri="{FF2B5EF4-FFF2-40B4-BE49-F238E27FC236}">
                <a16:creationId xmlns:a16="http://schemas.microsoft.com/office/drawing/2014/main" id="{903381A8-0E2D-420D-97F4-3843174F09CA}"/>
              </a:ext>
            </a:extLst>
          </p:cNvPr>
          <p:cNvPicPr>
            <a:picLocks noChangeAspect="1"/>
          </p:cNvPicPr>
          <p:nvPr/>
        </p:nvPicPr>
        <p:blipFill rotWithShape="1">
          <a:blip r:embed="rId3"/>
          <a:srcRect l="108" t="12102" r="356"/>
          <a:stretch/>
        </p:blipFill>
        <p:spPr>
          <a:xfrm>
            <a:off x="0" y="0"/>
            <a:ext cx="12176206" cy="1802675"/>
          </a:xfrm>
          <a:prstGeom prst="rect">
            <a:avLst/>
          </a:prstGeom>
        </p:spPr>
      </p:pic>
      <p:pic>
        <p:nvPicPr>
          <p:cNvPr id="13" name="Picture 12">
            <a:extLst>
              <a:ext uri="{FF2B5EF4-FFF2-40B4-BE49-F238E27FC236}">
                <a16:creationId xmlns:a16="http://schemas.microsoft.com/office/drawing/2014/main" id="{39ED41E4-CF3B-47C6-B649-550278254CB7}"/>
              </a:ext>
            </a:extLst>
          </p:cNvPr>
          <p:cNvPicPr>
            <a:picLocks noChangeAspect="1"/>
          </p:cNvPicPr>
          <p:nvPr/>
        </p:nvPicPr>
        <p:blipFill>
          <a:blip r:embed="rId4"/>
          <a:stretch>
            <a:fillRect/>
          </a:stretch>
        </p:blipFill>
        <p:spPr>
          <a:xfrm>
            <a:off x="185350" y="5723649"/>
            <a:ext cx="11547259" cy="1128576"/>
          </a:xfrm>
          <a:prstGeom prst="rect">
            <a:avLst/>
          </a:prstGeom>
        </p:spPr>
      </p:pic>
      <p:pic>
        <p:nvPicPr>
          <p:cNvPr id="14" name="Picture 13">
            <a:extLst>
              <a:ext uri="{FF2B5EF4-FFF2-40B4-BE49-F238E27FC236}">
                <a16:creationId xmlns:a16="http://schemas.microsoft.com/office/drawing/2014/main" id="{02BCDA66-B6E2-42A1-897E-8A4FCD217E28}"/>
              </a:ext>
            </a:extLst>
          </p:cNvPr>
          <p:cNvPicPr>
            <a:picLocks noChangeAspect="1"/>
          </p:cNvPicPr>
          <p:nvPr/>
        </p:nvPicPr>
        <p:blipFill rotWithShape="1">
          <a:blip r:embed="rId5"/>
          <a:srcRect l="5672" r="4772"/>
          <a:stretch/>
        </p:blipFill>
        <p:spPr>
          <a:xfrm>
            <a:off x="-71883" y="0"/>
            <a:ext cx="1978926" cy="5873436"/>
          </a:xfrm>
          <a:prstGeom prst="rect">
            <a:avLst/>
          </a:prstGeom>
        </p:spPr>
      </p:pic>
      <p:pic>
        <p:nvPicPr>
          <p:cNvPr id="15" name="Picture 14">
            <a:extLst>
              <a:ext uri="{FF2B5EF4-FFF2-40B4-BE49-F238E27FC236}">
                <a16:creationId xmlns:a16="http://schemas.microsoft.com/office/drawing/2014/main" id="{9EEA855C-82D8-479B-BBE5-1773ABEE2925}"/>
              </a:ext>
            </a:extLst>
          </p:cNvPr>
          <p:cNvPicPr>
            <a:picLocks noChangeAspect="1"/>
          </p:cNvPicPr>
          <p:nvPr/>
        </p:nvPicPr>
        <p:blipFill rotWithShape="1">
          <a:blip r:embed="rId6"/>
          <a:srcRect b="786"/>
          <a:stretch/>
        </p:blipFill>
        <p:spPr>
          <a:xfrm>
            <a:off x="8015344" y="-12200"/>
            <a:ext cx="2132554" cy="5891963"/>
          </a:xfrm>
          <a:prstGeom prst="rect">
            <a:avLst/>
          </a:prstGeom>
        </p:spPr>
      </p:pic>
      <p:pic>
        <p:nvPicPr>
          <p:cNvPr id="16" name="Picture 15">
            <a:extLst>
              <a:ext uri="{FF2B5EF4-FFF2-40B4-BE49-F238E27FC236}">
                <a16:creationId xmlns:a16="http://schemas.microsoft.com/office/drawing/2014/main" id="{9D516CB7-96FD-4365-B915-AF0B1B33EF29}"/>
              </a:ext>
            </a:extLst>
          </p:cNvPr>
          <p:cNvPicPr>
            <a:picLocks noChangeAspect="1"/>
          </p:cNvPicPr>
          <p:nvPr/>
        </p:nvPicPr>
        <p:blipFill rotWithShape="1">
          <a:blip r:embed="rId7"/>
          <a:srcRect l="4141" t="929" r="4169" b="265"/>
          <a:stretch/>
        </p:blipFill>
        <p:spPr>
          <a:xfrm>
            <a:off x="3824518" y="0"/>
            <a:ext cx="2115403" cy="5873436"/>
          </a:xfrm>
          <a:prstGeom prst="rect">
            <a:avLst/>
          </a:prstGeom>
        </p:spPr>
      </p:pic>
      <p:pic>
        <p:nvPicPr>
          <p:cNvPr id="17" name="Picture 16">
            <a:extLst>
              <a:ext uri="{FF2B5EF4-FFF2-40B4-BE49-F238E27FC236}">
                <a16:creationId xmlns:a16="http://schemas.microsoft.com/office/drawing/2014/main" id="{54397AC3-A520-4E71-A54B-DF65DF64A67F}"/>
              </a:ext>
            </a:extLst>
          </p:cNvPr>
          <p:cNvPicPr>
            <a:picLocks noChangeAspect="1"/>
          </p:cNvPicPr>
          <p:nvPr/>
        </p:nvPicPr>
        <p:blipFill rotWithShape="1">
          <a:blip r:embed="rId8"/>
          <a:srcRect l="3113" t="862" r="3347"/>
          <a:stretch/>
        </p:blipFill>
        <p:spPr>
          <a:xfrm>
            <a:off x="1869115" y="0"/>
            <a:ext cx="2006221" cy="5873436"/>
          </a:xfrm>
          <a:prstGeom prst="rect">
            <a:avLst/>
          </a:prstGeom>
        </p:spPr>
      </p:pic>
      <p:pic>
        <p:nvPicPr>
          <p:cNvPr id="18" name="Picture 17">
            <a:extLst>
              <a:ext uri="{FF2B5EF4-FFF2-40B4-BE49-F238E27FC236}">
                <a16:creationId xmlns:a16="http://schemas.microsoft.com/office/drawing/2014/main" id="{173472CF-8CF0-489F-99BD-EB2F39055683}"/>
              </a:ext>
            </a:extLst>
          </p:cNvPr>
          <p:cNvPicPr>
            <a:picLocks noChangeAspect="1"/>
          </p:cNvPicPr>
          <p:nvPr/>
        </p:nvPicPr>
        <p:blipFill rotWithShape="1">
          <a:blip r:embed="rId9"/>
          <a:srcRect l="5495" r="6759"/>
          <a:stretch/>
        </p:blipFill>
        <p:spPr>
          <a:xfrm>
            <a:off x="10128788" y="0"/>
            <a:ext cx="2162633" cy="5884508"/>
          </a:xfrm>
          <a:prstGeom prst="rect">
            <a:avLst/>
          </a:prstGeom>
        </p:spPr>
      </p:pic>
      <p:pic>
        <p:nvPicPr>
          <p:cNvPr id="19" name="Picture 18">
            <a:extLst>
              <a:ext uri="{FF2B5EF4-FFF2-40B4-BE49-F238E27FC236}">
                <a16:creationId xmlns:a16="http://schemas.microsoft.com/office/drawing/2014/main" id="{4D980000-5F8F-4608-AA90-CC46562D189D}"/>
              </a:ext>
            </a:extLst>
          </p:cNvPr>
          <p:cNvPicPr>
            <a:picLocks noChangeAspect="1"/>
          </p:cNvPicPr>
          <p:nvPr/>
        </p:nvPicPr>
        <p:blipFill rotWithShape="1">
          <a:blip r:embed="rId10"/>
          <a:srcRect t="1149"/>
          <a:stretch/>
        </p:blipFill>
        <p:spPr>
          <a:xfrm>
            <a:off x="5899748" y="0"/>
            <a:ext cx="2153617" cy="5873436"/>
          </a:xfrm>
          <a:prstGeom prst="rect">
            <a:avLst/>
          </a:prstGeom>
        </p:spPr>
      </p:pic>
      <p:pic>
        <p:nvPicPr>
          <p:cNvPr id="20" name="Picture 19">
            <a:extLst>
              <a:ext uri="{FF2B5EF4-FFF2-40B4-BE49-F238E27FC236}">
                <a16:creationId xmlns:a16="http://schemas.microsoft.com/office/drawing/2014/main" id="{BCD076BB-D9FE-493E-9B5E-ACE4F21EE5ED}"/>
              </a:ext>
            </a:extLst>
          </p:cNvPr>
          <p:cNvPicPr>
            <a:picLocks noChangeAspect="1"/>
          </p:cNvPicPr>
          <p:nvPr/>
        </p:nvPicPr>
        <p:blipFill>
          <a:blip r:embed="rId11"/>
          <a:stretch>
            <a:fillRect/>
          </a:stretch>
        </p:blipFill>
        <p:spPr>
          <a:xfrm>
            <a:off x="11851852" y="5321614"/>
            <a:ext cx="439569" cy="557721"/>
          </a:xfrm>
          <a:prstGeom prst="rect">
            <a:avLst/>
          </a:prstGeom>
        </p:spPr>
      </p:pic>
      <p:pic>
        <p:nvPicPr>
          <p:cNvPr id="21" name="Picture 20">
            <a:extLst>
              <a:ext uri="{FF2B5EF4-FFF2-40B4-BE49-F238E27FC236}">
                <a16:creationId xmlns:a16="http://schemas.microsoft.com/office/drawing/2014/main" id="{A9FB9AF4-FEB6-47AD-A050-A59EDA6B35B4}"/>
              </a:ext>
            </a:extLst>
          </p:cNvPr>
          <p:cNvPicPr>
            <a:picLocks noChangeAspect="1"/>
          </p:cNvPicPr>
          <p:nvPr/>
        </p:nvPicPr>
        <p:blipFill>
          <a:blip r:embed="rId11"/>
          <a:stretch>
            <a:fillRect/>
          </a:stretch>
        </p:blipFill>
        <p:spPr>
          <a:xfrm>
            <a:off x="11536715" y="5683014"/>
            <a:ext cx="681176" cy="196463"/>
          </a:xfrm>
          <a:prstGeom prst="rect">
            <a:avLst/>
          </a:prstGeom>
        </p:spPr>
      </p:pic>
    </p:spTree>
    <p:extLst>
      <p:ext uri="{BB962C8B-B14F-4D97-AF65-F5344CB8AC3E}">
        <p14:creationId xmlns:p14="http://schemas.microsoft.com/office/powerpoint/2010/main" val="114886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Title</a:t>
            </a:r>
          </a:p>
        </p:txBody>
      </p:sp>
      <p:pic>
        <p:nvPicPr>
          <p:cNvPr id="8" name="Picture 7">
            <a:extLst>
              <a:ext uri="{FF2B5EF4-FFF2-40B4-BE49-F238E27FC236}">
                <a16:creationId xmlns:a16="http://schemas.microsoft.com/office/drawing/2014/main" id="{0C7AB337-FDAE-44ED-AB1A-82BD9DD704DB}"/>
              </a:ext>
            </a:extLst>
          </p:cNvPr>
          <p:cNvPicPr>
            <a:picLocks noChangeAspect="1"/>
          </p:cNvPicPr>
          <p:nvPr/>
        </p:nvPicPr>
        <p:blipFill rotWithShape="1">
          <a:blip r:embed="rId3"/>
          <a:srcRect l="108" t="12102" r="356"/>
          <a:stretch/>
        </p:blipFill>
        <p:spPr>
          <a:xfrm>
            <a:off x="0" y="0"/>
            <a:ext cx="12176206" cy="1802675"/>
          </a:xfrm>
          <a:prstGeom prst="rect">
            <a:avLst/>
          </a:prstGeom>
        </p:spPr>
      </p:pic>
      <p:pic>
        <p:nvPicPr>
          <p:cNvPr id="13" name="Picture 12">
            <a:extLst>
              <a:ext uri="{FF2B5EF4-FFF2-40B4-BE49-F238E27FC236}">
                <a16:creationId xmlns:a16="http://schemas.microsoft.com/office/drawing/2014/main" id="{1FDA38F2-9626-4F28-B9A5-729BFD00BA83}"/>
              </a:ext>
            </a:extLst>
          </p:cNvPr>
          <p:cNvPicPr>
            <a:picLocks noChangeAspect="1"/>
          </p:cNvPicPr>
          <p:nvPr/>
        </p:nvPicPr>
        <p:blipFill>
          <a:blip r:embed="rId4"/>
          <a:stretch>
            <a:fillRect/>
          </a:stretch>
        </p:blipFill>
        <p:spPr>
          <a:xfrm>
            <a:off x="185350" y="5723649"/>
            <a:ext cx="11547259" cy="1128576"/>
          </a:xfrm>
          <a:prstGeom prst="rect">
            <a:avLst/>
          </a:prstGeom>
        </p:spPr>
      </p:pic>
      <p:pic>
        <p:nvPicPr>
          <p:cNvPr id="14" name="Picture 13">
            <a:extLst>
              <a:ext uri="{FF2B5EF4-FFF2-40B4-BE49-F238E27FC236}">
                <a16:creationId xmlns:a16="http://schemas.microsoft.com/office/drawing/2014/main" id="{3FF845CE-EBFA-4798-A91D-35116D693FF7}"/>
              </a:ext>
            </a:extLst>
          </p:cNvPr>
          <p:cNvPicPr>
            <a:picLocks noChangeAspect="1"/>
          </p:cNvPicPr>
          <p:nvPr/>
        </p:nvPicPr>
        <p:blipFill rotWithShape="1">
          <a:blip r:embed="rId5">
            <a:duotone>
              <a:schemeClr val="bg2">
                <a:shade val="45000"/>
                <a:satMod val="135000"/>
              </a:schemeClr>
              <a:prstClr val="white"/>
            </a:duotone>
            <a:extLst>
              <a:ext uri="{BEBA8EAE-BF5A-486C-A8C5-ECC9F3942E4B}">
                <a14:imgProps xmlns:a14="http://schemas.microsoft.com/office/drawing/2010/main">
                  <a14:imgLayer r:embed="rId6">
                    <a14:imgEffect>
                      <a14:colorTemperature colorTemp="4700"/>
                    </a14:imgEffect>
                    <a14:imgEffect>
                      <a14:saturation sat="0"/>
                    </a14:imgEffect>
                  </a14:imgLayer>
                </a14:imgProps>
              </a:ext>
            </a:extLst>
          </a:blip>
          <a:srcRect l="5672" r="4772"/>
          <a:stretch/>
        </p:blipFill>
        <p:spPr>
          <a:xfrm>
            <a:off x="-71883" y="0"/>
            <a:ext cx="1978926" cy="5873436"/>
          </a:xfrm>
          <a:prstGeom prst="rect">
            <a:avLst/>
          </a:prstGeom>
        </p:spPr>
      </p:pic>
      <p:pic>
        <p:nvPicPr>
          <p:cNvPr id="15" name="Picture 14">
            <a:extLst>
              <a:ext uri="{FF2B5EF4-FFF2-40B4-BE49-F238E27FC236}">
                <a16:creationId xmlns:a16="http://schemas.microsoft.com/office/drawing/2014/main" id="{B74CE5F8-4EA6-4B9D-9E31-38977B18D6C7}"/>
              </a:ext>
            </a:extLst>
          </p:cNvPr>
          <p:cNvPicPr>
            <a:picLocks noChangeAspect="1"/>
          </p:cNvPicPr>
          <p:nvPr/>
        </p:nvPicPr>
        <p:blipFill rotWithShape="1">
          <a:blip r:embed="rId7">
            <a:duotone>
              <a:schemeClr val="bg2">
                <a:shade val="45000"/>
                <a:satMod val="135000"/>
              </a:schemeClr>
              <a:prstClr val="white"/>
            </a:duotone>
            <a:extLst>
              <a:ext uri="{BEBA8EAE-BF5A-486C-A8C5-ECC9F3942E4B}">
                <a14:imgProps xmlns:a14="http://schemas.microsoft.com/office/drawing/2010/main">
                  <a14:imgLayer r:embed="rId8">
                    <a14:imgEffect>
                      <a14:colorTemperature colorTemp="4700"/>
                    </a14:imgEffect>
                    <a14:imgEffect>
                      <a14:saturation sat="0"/>
                    </a14:imgEffect>
                  </a14:imgLayer>
                </a14:imgProps>
              </a:ext>
            </a:extLst>
          </a:blip>
          <a:srcRect b="786"/>
          <a:stretch/>
        </p:blipFill>
        <p:spPr>
          <a:xfrm>
            <a:off x="8015344" y="-9264"/>
            <a:ext cx="2132554" cy="5891963"/>
          </a:xfrm>
          <a:prstGeom prst="rect">
            <a:avLst/>
          </a:prstGeom>
        </p:spPr>
      </p:pic>
      <p:pic>
        <p:nvPicPr>
          <p:cNvPr id="16" name="Picture 15">
            <a:extLst>
              <a:ext uri="{FF2B5EF4-FFF2-40B4-BE49-F238E27FC236}">
                <a16:creationId xmlns:a16="http://schemas.microsoft.com/office/drawing/2014/main" id="{07FE88B4-DB42-41CA-B233-E6F9D49AE5AA}"/>
              </a:ext>
            </a:extLst>
          </p:cNvPr>
          <p:cNvPicPr>
            <a:picLocks noChangeAspect="1"/>
          </p:cNvPicPr>
          <p:nvPr/>
        </p:nvPicPr>
        <p:blipFill rotWithShape="1">
          <a:blip r:embed="rId9">
            <a:duotone>
              <a:schemeClr val="bg2">
                <a:shade val="45000"/>
                <a:satMod val="135000"/>
              </a:schemeClr>
              <a:prstClr val="white"/>
            </a:duotone>
            <a:extLst>
              <a:ext uri="{BEBA8EAE-BF5A-486C-A8C5-ECC9F3942E4B}">
                <a14:imgProps xmlns:a14="http://schemas.microsoft.com/office/drawing/2010/main">
                  <a14:imgLayer r:embed="rId10">
                    <a14:imgEffect>
                      <a14:colorTemperature colorTemp="4700"/>
                    </a14:imgEffect>
                    <a14:imgEffect>
                      <a14:saturation sat="0"/>
                    </a14:imgEffect>
                  </a14:imgLayer>
                </a14:imgProps>
              </a:ext>
            </a:extLst>
          </a:blip>
          <a:srcRect l="4141" t="929" r="4169" b="265"/>
          <a:stretch/>
        </p:blipFill>
        <p:spPr>
          <a:xfrm>
            <a:off x="3824518" y="0"/>
            <a:ext cx="2115403" cy="5873436"/>
          </a:xfrm>
          <a:prstGeom prst="rect">
            <a:avLst/>
          </a:prstGeom>
        </p:spPr>
      </p:pic>
      <p:pic>
        <p:nvPicPr>
          <p:cNvPr id="17" name="Picture 16">
            <a:extLst>
              <a:ext uri="{FF2B5EF4-FFF2-40B4-BE49-F238E27FC236}">
                <a16:creationId xmlns:a16="http://schemas.microsoft.com/office/drawing/2014/main" id="{97D3F485-CA23-4603-81D8-9C4592460332}"/>
              </a:ext>
            </a:extLst>
          </p:cNvPr>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colorTemperature colorTemp="4700"/>
                    </a14:imgEffect>
                    <a14:imgEffect>
                      <a14:saturation sat="0"/>
                    </a14:imgEffect>
                  </a14:imgLayer>
                </a14:imgProps>
              </a:ext>
            </a:extLst>
          </a:blip>
          <a:srcRect l="3113" t="862" r="3347"/>
          <a:stretch/>
        </p:blipFill>
        <p:spPr>
          <a:xfrm>
            <a:off x="1869115" y="0"/>
            <a:ext cx="2006221" cy="5873436"/>
          </a:xfrm>
          <a:prstGeom prst="rect">
            <a:avLst/>
          </a:prstGeom>
        </p:spPr>
      </p:pic>
      <p:pic>
        <p:nvPicPr>
          <p:cNvPr id="19" name="Picture 18">
            <a:extLst>
              <a:ext uri="{FF2B5EF4-FFF2-40B4-BE49-F238E27FC236}">
                <a16:creationId xmlns:a16="http://schemas.microsoft.com/office/drawing/2014/main" id="{1387150A-E1C7-4C14-ADD1-A154E0ADD1CD}"/>
              </a:ext>
            </a:extLst>
          </p:cNvPr>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saturation sat="0"/>
                    </a14:imgEffect>
                  </a14:imgLayer>
                </a14:imgProps>
              </a:ext>
            </a:extLst>
          </a:blip>
          <a:srcRect t="1149"/>
          <a:stretch/>
        </p:blipFill>
        <p:spPr>
          <a:xfrm>
            <a:off x="5899748" y="0"/>
            <a:ext cx="2153617" cy="5873436"/>
          </a:xfrm>
          <a:prstGeom prst="rect">
            <a:avLst/>
          </a:prstGeom>
        </p:spPr>
      </p:pic>
      <p:grpSp>
        <p:nvGrpSpPr>
          <p:cNvPr id="20" name="Group 19">
            <a:extLst>
              <a:ext uri="{FF2B5EF4-FFF2-40B4-BE49-F238E27FC236}">
                <a16:creationId xmlns:a16="http://schemas.microsoft.com/office/drawing/2014/main" id="{49AF22E4-EBBF-4826-BB53-0095DC9E728F}"/>
              </a:ext>
            </a:extLst>
          </p:cNvPr>
          <p:cNvGrpSpPr/>
          <p:nvPr/>
        </p:nvGrpSpPr>
        <p:grpSpPr>
          <a:xfrm>
            <a:off x="10128788" y="-11073"/>
            <a:ext cx="2169957" cy="5895581"/>
            <a:chOff x="10128788" y="-11073"/>
            <a:chExt cx="2169957" cy="5895581"/>
          </a:xfrm>
        </p:grpSpPr>
        <p:pic>
          <p:nvPicPr>
            <p:cNvPr id="21" name="Picture 20">
              <a:extLst>
                <a:ext uri="{FF2B5EF4-FFF2-40B4-BE49-F238E27FC236}">
                  <a16:creationId xmlns:a16="http://schemas.microsoft.com/office/drawing/2014/main" id="{33DB01B4-BA33-461F-95D5-25BF8D0C9B01}"/>
                </a:ext>
              </a:extLst>
            </p:cNvPr>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colorTemperature colorTemp="4700"/>
                      </a14:imgEffect>
                      <a14:imgEffect>
                        <a14:saturation sat="0"/>
                      </a14:imgEffect>
                    </a14:imgLayer>
                  </a14:imgProps>
                </a:ext>
              </a:extLst>
            </a:blip>
            <a:srcRect l="5495" r="6759"/>
            <a:stretch/>
          </p:blipFill>
          <p:spPr>
            <a:xfrm>
              <a:off x="10128788" y="0"/>
              <a:ext cx="2162633" cy="5884508"/>
            </a:xfrm>
            <a:prstGeom prst="rect">
              <a:avLst/>
            </a:prstGeom>
          </p:spPr>
        </p:pic>
        <p:pic>
          <p:nvPicPr>
            <p:cNvPr id="22" name="Picture 21">
              <a:extLst>
                <a:ext uri="{FF2B5EF4-FFF2-40B4-BE49-F238E27FC236}">
                  <a16:creationId xmlns:a16="http://schemas.microsoft.com/office/drawing/2014/main" id="{280C88BE-D5B3-4763-8337-6E93B677446E}"/>
                </a:ext>
              </a:extLst>
            </p:cNvPr>
            <p:cNvPicPr>
              <a:picLocks noChangeAspect="1"/>
            </p:cNvPicPr>
            <p:nvPr/>
          </p:nvPicPr>
          <p:blipFill>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0"/>
                      </a14:imgEffect>
                    </a14:imgLayer>
                  </a14:imgProps>
                </a:ext>
              </a:extLst>
            </a:blip>
            <a:stretch>
              <a:fillRect/>
            </a:stretch>
          </p:blipFill>
          <p:spPr>
            <a:xfrm>
              <a:off x="11851852" y="5321614"/>
              <a:ext cx="439569" cy="557721"/>
            </a:xfrm>
            <a:prstGeom prst="rect">
              <a:avLst/>
            </a:prstGeom>
          </p:spPr>
        </p:pic>
        <p:pic>
          <p:nvPicPr>
            <p:cNvPr id="23" name="Picture 22">
              <a:extLst>
                <a:ext uri="{FF2B5EF4-FFF2-40B4-BE49-F238E27FC236}">
                  <a16:creationId xmlns:a16="http://schemas.microsoft.com/office/drawing/2014/main" id="{103B16FE-EF4F-41E9-9D2F-D11A8E86A34E}"/>
                </a:ext>
              </a:extLst>
            </p:cNvPr>
            <p:cNvPicPr>
              <a:picLocks noChangeAspect="1"/>
            </p:cNvPicPr>
            <p:nvPr/>
          </p:nvPicPr>
          <p:blipFill>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0"/>
                      </a14:imgEffect>
                    </a14:imgLayer>
                  </a14:imgProps>
                </a:ext>
              </a:extLst>
            </a:blip>
            <a:stretch>
              <a:fillRect/>
            </a:stretch>
          </p:blipFill>
          <p:spPr>
            <a:xfrm>
              <a:off x="11536715" y="5683014"/>
              <a:ext cx="681176" cy="196463"/>
            </a:xfrm>
            <a:prstGeom prst="rect">
              <a:avLst/>
            </a:prstGeom>
          </p:spPr>
        </p:pic>
        <p:pic>
          <p:nvPicPr>
            <p:cNvPr id="24" name="Picture 23">
              <a:extLst>
                <a:ext uri="{FF2B5EF4-FFF2-40B4-BE49-F238E27FC236}">
                  <a16:creationId xmlns:a16="http://schemas.microsoft.com/office/drawing/2014/main" id="{1D6074CA-D174-425A-9DD2-C2DE240E9925}"/>
                </a:ext>
              </a:extLst>
            </p:cNvPr>
            <p:cNvPicPr>
              <a:picLocks noChangeAspect="1"/>
            </p:cNvPicPr>
            <p:nvPr/>
          </p:nvPicPr>
          <p:blipFill>
            <a:blip r:embed="rId19"/>
            <a:stretch>
              <a:fillRect/>
            </a:stretch>
          </p:blipFill>
          <p:spPr>
            <a:xfrm>
              <a:off x="10140574" y="-11073"/>
              <a:ext cx="2158171" cy="5883150"/>
            </a:xfrm>
            <a:prstGeom prst="rect">
              <a:avLst/>
            </a:prstGeom>
          </p:spPr>
        </p:pic>
        <p:pic>
          <p:nvPicPr>
            <p:cNvPr id="25" name="Picture 24">
              <a:extLst>
                <a:ext uri="{FF2B5EF4-FFF2-40B4-BE49-F238E27FC236}">
                  <a16:creationId xmlns:a16="http://schemas.microsoft.com/office/drawing/2014/main" id="{E5046A9F-42D6-4FA5-8926-A3523C503EF3}"/>
                </a:ext>
              </a:extLst>
            </p:cNvPr>
            <p:cNvPicPr>
              <a:picLocks noChangeAspect="1"/>
            </p:cNvPicPr>
            <p:nvPr/>
          </p:nvPicPr>
          <p:blipFill>
            <a:blip r:embed="rId20"/>
            <a:stretch>
              <a:fillRect/>
            </a:stretch>
          </p:blipFill>
          <p:spPr>
            <a:xfrm>
              <a:off x="11536715" y="5438775"/>
              <a:ext cx="762030" cy="433373"/>
            </a:xfrm>
            <a:prstGeom prst="rect">
              <a:avLst/>
            </a:prstGeom>
          </p:spPr>
        </p:pic>
      </p:grpSp>
    </p:spTree>
    <p:extLst>
      <p:ext uri="{BB962C8B-B14F-4D97-AF65-F5344CB8AC3E}">
        <p14:creationId xmlns:p14="http://schemas.microsoft.com/office/powerpoint/2010/main" val="1749723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pic>
        <p:nvPicPr>
          <p:cNvPr id="10" name="Picture 9">
            <a:extLst>
              <a:ext uri="{FF2B5EF4-FFF2-40B4-BE49-F238E27FC236}">
                <a16:creationId xmlns:a16="http://schemas.microsoft.com/office/drawing/2014/main" id="{7E55D53D-6E47-458F-974D-A0AE8B49D84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429" t="11111" r="57232" b="19207"/>
          <a:stretch/>
        </p:blipFill>
        <p:spPr>
          <a:xfrm>
            <a:off x="862579" y="1966261"/>
            <a:ext cx="2712229" cy="2925477"/>
          </a:xfrm>
          <a:prstGeom prst="rect">
            <a:avLst/>
          </a:prstGeom>
        </p:spPr>
      </p:pic>
      <p:sp>
        <p:nvSpPr>
          <p:cNvPr id="8" name="TextBox 7">
            <a:extLst>
              <a:ext uri="{FF2B5EF4-FFF2-40B4-BE49-F238E27FC236}">
                <a16:creationId xmlns:a16="http://schemas.microsoft.com/office/drawing/2014/main" id="{59132311-80FE-4C53-A970-0137CC9376CF}"/>
              </a:ext>
            </a:extLst>
          </p:cNvPr>
          <p:cNvSpPr txBox="1"/>
          <p:nvPr/>
        </p:nvSpPr>
        <p:spPr>
          <a:xfrm>
            <a:off x="3913632" y="1963285"/>
            <a:ext cx="7647242" cy="2308324"/>
          </a:xfrm>
          <a:prstGeom prst="rect">
            <a:avLst/>
          </a:prstGeom>
          <a:noFill/>
        </p:spPr>
        <p:txBody>
          <a:bodyPr wrap="square" rtlCol="0">
            <a:spAutoFit/>
          </a:bodyPr>
          <a:lstStyle/>
          <a:p>
            <a:pPr algn="ctr"/>
            <a:r>
              <a:rPr lang="en-GB" sz="3600" dirty="0">
                <a:latin typeface="Gill Sans MT" panose="020B0502020104020203" pitchFamily="34" charset="0"/>
              </a:rPr>
              <a:t>Most people will have a </a:t>
            </a:r>
            <a:r>
              <a:rPr lang="en-GB" sz="3600" b="1" dirty="0">
                <a:latin typeface="Gill Sans MT" panose="020B0502020104020203" pitchFamily="34" charset="0"/>
              </a:rPr>
              <a:t>job</a:t>
            </a:r>
            <a:r>
              <a:rPr lang="en-GB" sz="3600" dirty="0">
                <a:latin typeface="Gill Sans MT" panose="020B0502020104020203" pitchFamily="34" charset="0"/>
              </a:rPr>
              <a:t> at some point in their lives.</a:t>
            </a:r>
          </a:p>
          <a:p>
            <a:pPr lvl="0" algn="ctr"/>
            <a:r>
              <a:rPr lang="en-US" sz="3600" dirty="0">
                <a:latin typeface="Gill Sans MT" panose="020B0502020104020203" pitchFamily="34" charset="0"/>
              </a:rPr>
              <a:t>A job is more than just making money. </a:t>
            </a:r>
            <a:br>
              <a:rPr lang="en-US" sz="3600" dirty="0">
                <a:latin typeface="Gill Sans MT" panose="020B0502020104020203" pitchFamily="34" charset="0"/>
              </a:rPr>
            </a:br>
            <a:r>
              <a:rPr lang="en-US" sz="3600" dirty="0">
                <a:latin typeface="Gill Sans MT" panose="020B0502020104020203" pitchFamily="34" charset="0"/>
              </a:rPr>
              <a:t>It is about being able to live happily.</a:t>
            </a:r>
            <a:endParaRPr lang="en-GB" sz="3600" dirty="0">
              <a:latin typeface="Gill Sans MT" panose="020B0502020104020203" pitchFamily="34" charset="0"/>
            </a:endParaRPr>
          </a:p>
        </p:txBody>
      </p:sp>
    </p:spTree>
    <p:extLst>
      <p:ext uri="{BB962C8B-B14F-4D97-AF65-F5344CB8AC3E}">
        <p14:creationId xmlns:p14="http://schemas.microsoft.com/office/powerpoint/2010/main" val="4127243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pic>
        <p:nvPicPr>
          <p:cNvPr id="10" name="Picture 9">
            <a:extLst>
              <a:ext uri="{FF2B5EF4-FFF2-40B4-BE49-F238E27FC236}">
                <a16:creationId xmlns:a16="http://schemas.microsoft.com/office/drawing/2014/main" id="{7E55D53D-6E47-458F-974D-A0AE8B49D84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429" t="11111" r="57232" b="19207"/>
          <a:stretch/>
        </p:blipFill>
        <p:spPr>
          <a:xfrm>
            <a:off x="862579" y="1966261"/>
            <a:ext cx="2712229" cy="2925477"/>
          </a:xfrm>
          <a:prstGeom prst="rect">
            <a:avLst/>
          </a:prstGeom>
        </p:spPr>
      </p:pic>
      <p:sp>
        <p:nvSpPr>
          <p:cNvPr id="8" name="TextBox 7">
            <a:extLst>
              <a:ext uri="{FF2B5EF4-FFF2-40B4-BE49-F238E27FC236}">
                <a16:creationId xmlns:a16="http://schemas.microsoft.com/office/drawing/2014/main" id="{59132311-80FE-4C53-A970-0137CC9376CF}"/>
              </a:ext>
            </a:extLst>
          </p:cNvPr>
          <p:cNvSpPr txBox="1"/>
          <p:nvPr/>
        </p:nvSpPr>
        <p:spPr>
          <a:xfrm>
            <a:off x="3913632" y="1802675"/>
            <a:ext cx="7647242" cy="3170099"/>
          </a:xfrm>
          <a:prstGeom prst="rect">
            <a:avLst/>
          </a:prstGeom>
          <a:noFill/>
        </p:spPr>
        <p:txBody>
          <a:bodyPr wrap="square" rtlCol="0">
            <a:spAutoFit/>
          </a:bodyPr>
          <a:lstStyle/>
          <a:p>
            <a:pPr algn="ctr"/>
            <a:r>
              <a:rPr lang="en-US" sz="3200" b="1" dirty="0">
                <a:latin typeface="Gill Sans MT" panose="020B0502020104020203" pitchFamily="34" charset="0"/>
              </a:rPr>
              <a:t>Dignity of Workers</a:t>
            </a:r>
            <a:r>
              <a:rPr lang="en-US" sz="3200" dirty="0">
                <a:latin typeface="Gill Sans MT" panose="020B0502020104020203" pitchFamily="34" charset="0"/>
              </a:rPr>
              <a:t> is about everyone finding something they are good at, and feeling important and needed. </a:t>
            </a:r>
            <a:endParaRPr lang="en-GB" sz="3200" dirty="0">
              <a:latin typeface="Gill Sans MT" panose="020B0502020104020203" pitchFamily="34" charset="0"/>
            </a:endParaRPr>
          </a:p>
          <a:p>
            <a:pPr algn="ctr"/>
            <a:endParaRPr lang="en-US" sz="3200" dirty="0">
              <a:latin typeface="Gill Sans MT" panose="020B0502020104020203" pitchFamily="34" charset="0"/>
            </a:endParaRPr>
          </a:p>
          <a:p>
            <a:pPr algn="ctr"/>
            <a:r>
              <a:rPr lang="en-US" sz="3600" b="1" dirty="0">
                <a:solidFill>
                  <a:srgbClr val="C40F0F"/>
                </a:solidFill>
                <a:latin typeface="Gill Sans MT" panose="020B0502020104020203" pitchFamily="34" charset="0"/>
              </a:rPr>
              <a:t>Why is it important for everyone to feel like they are needed?</a:t>
            </a:r>
          </a:p>
        </p:txBody>
      </p:sp>
    </p:spTree>
    <p:extLst>
      <p:ext uri="{BB962C8B-B14F-4D97-AF65-F5344CB8AC3E}">
        <p14:creationId xmlns:p14="http://schemas.microsoft.com/office/powerpoint/2010/main" val="3930758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pic>
        <p:nvPicPr>
          <p:cNvPr id="11" name="Picture 10">
            <a:extLst>
              <a:ext uri="{FF2B5EF4-FFF2-40B4-BE49-F238E27FC236}">
                <a16:creationId xmlns:a16="http://schemas.microsoft.com/office/drawing/2014/main" id="{4BF29857-AB73-496A-989B-4B5C57F6594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728" t="7703" r="53126" b="17083"/>
          <a:stretch/>
        </p:blipFill>
        <p:spPr>
          <a:xfrm>
            <a:off x="8761675" y="1802675"/>
            <a:ext cx="2863526" cy="3261410"/>
          </a:xfrm>
          <a:prstGeom prst="rect">
            <a:avLst/>
          </a:prstGeom>
        </p:spPr>
      </p:pic>
      <p:sp>
        <p:nvSpPr>
          <p:cNvPr id="13" name="TextBox 12">
            <a:extLst>
              <a:ext uri="{FF2B5EF4-FFF2-40B4-BE49-F238E27FC236}">
                <a16:creationId xmlns:a16="http://schemas.microsoft.com/office/drawing/2014/main" id="{2BCF6757-9572-4C74-B667-E02BF643EE79}"/>
              </a:ext>
            </a:extLst>
          </p:cNvPr>
          <p:cNvSpPr txBox="1"/>
          <p:nvPr/>
        </p:nvSpPr>
        <p:spPr>
          <a:xfrm>
            <a:off x="1308665" y="1655339"/>
            <a:ext cx="6886211" cy="3816429"/>
          </a:xfrm>
          <a:prstGeom prst="rect">
            <a:avLst/>
          </a:prstGeom>
          <a:noFill/>
        </p:spPr>
        <p:txBody>
          <a:bodyPr wrap="square" rtlCol="0">
            <a:spAutoFit/>
          </a:bodyPr>
          <a:lstStyle/>
          <a:p>
            <a:pPr algn="ctr"/>
            <a:r>
              <a:rPr lang="en-GB" sz="3200" dirty="0">
                <a:latin typeface="Gill Sans MT" panose="020B0502020104020203" pitchFamily="34" charset="0"/>
              </a:rPr>
              <a:t>‘Out of the ground, the Lord God caused to grow every tree that is pleasing to the sight and good for food . . . . Then the Lord God took the man and put him into the garden of Eden to work it and keep it’ </a:t>
            </a:r>
          </a:p>
          <a:p>
            <a:pPr algn="ctr"/>
            <a:endParaRPr lang="en-GB" sz="2500" dirty="0">
              <a:latin typeface="Gill Sans MT" panose="020B0502020104020203" pitchFamily="34" charset="0"/>
            </a:endParaRPr>
          </a:p>
          <a:p>
            <a:pPr algn="ctr"/>
            <a:r>
              <a:rPr lang="en-GB" sz="2500" b="1" dirty="0">
                <a:solidFill>
                  <a:srgbClr val="CF2631"/>
                </a:solidFill>
                <a:latin typeface="Gill Sans MT" panose="020B0502020104020203" pitchFamily="34" charset="0"/>
              </a:rPr>
              <a:t>Genesis 2:9,15 </a:t>
            </a:r>
          </a:p>
        </p:txBody>
      </p:sp>
    </p:spTree>
    <p:extLst>
      <p:ext uri="{BB962C8B-B14F-4D97-AF65-F5344CB8AC3E}">
        <p14:creationId xmlns:p14="http://schemas.microsoft.com/office/powerpoint/2010/main" val="3963020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pic>
        <p:nvPicPr>
          <p:cNvPr id="11" name="Picture 10">
            <a:extLst>
              <a:ext uri="{FF2B5EF4-FFF2-40B4-BE49-F238E27FC236}">
                <a16:creationId xmlns:a16="http://schemas.microsoft.com/office/drawing/2014/main" id="{4BF29857-AB73-496A-989B-4B5C57F6594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728" t="7703" r="53126" b="17083"/>
          <a:stretch/>
        </p:blipFill>
        <p:spPr>
          <a:xfrm>
            <a:off x="8761675" y="1802675"/>
            <a:ext cx="2863526" cy="3261410"/>
          </a:xfrm>
          <a:prstGeom prst="rect">
            <a:avLst/>
          </a:prstGeom>
        </p:spPr>
      </p:pic>
      <p:sp>
        <p:nvSpPr>
          <p:cNvPr id="8" name="TextBox 7">
            <a:extLst>
              <a:ext uri="{FF2B5EF4-FFF2-40B4-BE49-F238E27FC236}">
                <a16:creationId xmlns:a16="http://schemas.microsoft.com/office/drawing/2014/main" id="{449C45D2-C144-4E8A-8873-030B335031F3}"/>
              </a:ext>
            </a:extLst>
          </p:cNvPr>
          <p:cNvSpPr txBox="1"/>
          <p:nvPr/>
        </p:nvSpPr>
        <p:spPr>
          <a:xfrm>
            <a:off x="855947" y="1689437"/>
            <a:ext cx="7338929" cy="3908762"/>
          </a:xfrm>
          <a:prstGeom prst="rect">
            <a:avLst/>
          </a:prstGeom>
          <a:noFill/>
        </p:spPr>
        <p:txBody>
          <a:bodyPr wrap="square" rtlCol="0">
            <a:spAutoFit/>
          </a:bodyPr>
          <a:lstStyle/>
          <a:p>
            <a:pPr algn="ctr"/>
            <a:r>
              <a:rPr lang="en-GB" sz="3200" dirty="0">
                <a:latin typeface="Gill Sans MT" panose="020B0502020104020203" pitchFamily="34" charset="0"/>
              </a:rPr>
              <a:t>‘By the seventh day God had finished the work he had been doing; so on the seventh day he rested from all his work. Then God blessed the seventh day and made it holy, because on it he rested from all the work of creating that he had done.’</a:t>
            </a:r>
          </a:p>
          <a:p>
            <a:pPr algn="ctr"/>
            <a:r>
              <a:rPr lang="en-GB" sz="2800" dirty="0">
                <a:latin typeface="Gill Sans MT" panose="020B0502020104020203" pitchFamily="34" charset="0"/>
              </a:rPr>
              <a:t>							</a:t>
            </a:r>
          </a:p>
          <a:p>
            <a:pPr algn="ctr"/>
            <a:r>
              <a:rPr lang="en-GB" sz="2800" b="1" dirty="0">
                <a:solidFill>
                  <a:srgbClr val="CF2631"/>
                </a:solidFill>
                <a:latin typeface="Gill Sans MT" panose="020B0502020104020203" pitchFamily="34" charset="0"/>
              </a:rPr>
              <a:t>Genesis 2:2-3</a:t>
            </a:r>
          </a:p>
        </p:txBody>
      </p:sp>
    </p:spTree>
    <p:extLst>
      <p:ext uri="{BB962C8B-B14F-4D97-AF65-F5344CB8AC3E}">
        <p14:creationId xmlns:p14="http://schemas.microsoft.com/office/powerpoint/2010/main" val="26616085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8868</TotalTime>
  <Words>1421</Words>
  <Application>Microsoft Office PowerPoint</Application>
  <PresentationFormat>Widescreen</PresentationFormat>
  <Paragraphs>141</Paragraphs>
  <Slides>24</Slides>
  <Notes>24</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Gill Sans MT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RCDOW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Verity Sykes</dc:creator>
  <cp:lastModifiedBy>Silvana Dallanegra</cp:lastModifiedBy>
  <cp:revision>159</cp:revision>
  <dcterms:created xsi:type="dcterms:W3CDTF">2018-05-21T15:55:21Z</dcterms:created>
  <dcterms:modified xsi:type="dcterms:W3CDTF">2024-02-19T16:34:38Z</dcterms:modified>
</cp:coreProperties>
</file>