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1" r:id="rId2"/>
    <p:sldId id="285" r:id="rId3"/>
    <p:sldId id="290" r:id="rId4"/>
    <p:sldId id="289" r:id="rId5"/>
    <p:sldId id="288" r:id="rId6"/>
    <p:sldId id="287" r:id="rId7"/>
    <p:sldId id="291" r:id="rId8"/>
    <p:sldId id="303" r:id="rId9"/>
    <p:sldId id="304" r:id="rId10"/>
    <p:sldId id="292" r:id="rId11"/>
    <p:sldId id="293" r:id="rId12"/>
    <p:sldId id="294" r:id="rId13"/>
    <p:sldId id="296" r:id="rId14"/>
    <p:sldId id="295" r:id="rId15"/>
    <p:sldId id="297" r:id="rId16"/>
    <p:sldId id="298" r:id="rId17"/>
    <p:sldId id="299" r:id="rId18"/>
    <p:sldId id="300" r:id="rId19"/>
    <p:sldId id="305" r:id="rId20"/>
    <p:sldId id="306" r:id="rId21"/>
    <p:sldId id="301" r:id="rId22"/>
    <p:sldId id="302"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y Gorton" initials="TG" lastIdx="13" clrIdx="0">
    <p:extLst>
      <p:ext uri="{19B8F6BF-5375-455C-9EA6-DF929625EA0E}">
        <p15:presenceInfo xmlns:p15="http://schemas.microsoft.com/office/powerpoint/2012/main" userId="ebcc09616ed4b48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2631"/>
    <a:srgbClr val="C40F0F"/>
    <a:srgbClr val="BF1E2E"/>
    <a:srgbClr val="F26758"/>
    <a:srgbClr val="EE2E2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3969" autoAdjust="0"/>
  </p:normalViewPr>
  <p:slideViewPr>
    <p:cSldViewPr snapToGrid="0">
      <p:cViewPr varScale="1">
        <p:scale>
          <a:sx n="64" d="100"/>
          <a:sy n="64" d="100"/>
        </p:scale>
        <p:origin x="9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19/02/2024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  this session talks about ‘most’ adults having a job. Please consider whether this is appropriate for your class. Please be mindful of class demographics: children whose parents are unemployed, poorly treated by their place of work, etc.</a:t>
            </a:r>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a:p>
        </p:txBody>
      </p:sp>
    </p:spTree>
    <p:extLst>
      <p:ext uri="{BB962C8B-B14F-4D97-AF65-F5344CB8AC3E}">
        <p14:creationId xmlns:p14="http://schemas.microsoft.com/office/powerpoint/2010/main" val="4026926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a:p>
        </p:txBody>
      </p:sp>
    </p:spTree>
    <p:extLst>
      <p:ext uri="{BB962C8B-B14F-4D97-AF65-F5344CB8AC3E}">
        <p14:creationId xmlns:p14="http://schemas.microsoft.com/office/powerpoint/2010/main" val="3145500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a:p>
        </p:txBody>
      </p:sp>
    </p:spTree>
    <p:extLst>
      <p:ext uri="{BB962C8B-B14F-4D97-AF65-F5344CB8AC3E}">
        <p14:creationId xmlns:p14="http://schemas.microsoft.com/office/powerpoint/2010/main" val="935623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Why did the dock workers feel it was necessary for them to go on strike? </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a:p>
        </p:txBody>
      </p:sp>
    </p:spTree>
    <p:extLst>
      <p:ext uri="{BB962C8B-B14F-4D97-AF65-F5344CB8AC3E}">
        <p14:creationId xmlns:p14="http://schemas.microsoft.com/office/powerpoint/2010/main" val="4139566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This was a lengthy process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Schools in London may wish to refer to how close the Docklands are to their school to local contextualisation</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Rerum Novarum</a:t>
            </a:r>
            <a:r>
              <a:rPr lang="en-GB" sz="1200" i="0" kern="1200" dirty="0">
                <a:solidFill>
                  <a:schemeClr val="tx1"/>
                </a:solidFill>
                <a:effectLst/>
                <a:latin typeface="+mn-lt"/>
                <a:ea typeface="+mn-ea"/>
                <a:cs typeface="+mn-cs"/>
              </a:rPr>
              <a:t> – birth of CST</a:t>
            </a:r>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14</a:t>
            </a:fld>
            <a:endParaRPr lang="en-GB"/>
          </a:p>
        </p:txBody>
      </p:sp>
    </p:spTree>
    <p:extLst>
      <p:ext uri="{BB962C8B-B14F-4D97-AF65-F5344CB8AC3E}">
        <p14:creationId xmlns:p14="http://schemas.microsoft.com/office/powerpoint/2010/main" val="3570783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dirty="0">
                <a:solidFill>
                  <a:schemeClr val="tx1"/>
                </a:solidFill>
                <a:effectLst/>
                <a:latin typeface="+mn-lt"/>
                <a:ea typeface="+mn-ea"/>
                <a:cs typeface="+mn-cs"/>
              </a:rPr>
              <a:t>Gather responses before next slide</a:t>
            </a:r>
          </a:p>
        </p:txBody>
      </p:sp>
      <p:sp>
        <p:nvSpPr>
          <p:cNvPr id="4" name="Slide Number Placeholder 3"/>
          <p:cNvSpPr>
            <a:spLocks noGrp="1"/>
          </p:cNvSpPr>
          <p:nvPr>
            <p:ph type="sldNum" sz="quarter" idx="10"/>
          </p:nvPr>
        </p:nvSpPr>
        <p:spPr/>
        <p:txBody>
          <a:bodyPr/>
          <a:lstStyle/>
          <a:p>
            <a:fld id="{E21BF499-1F9F-40B2-AD2A-A9082E6452C8}" type="slidenum">
              <a:rPr lang="en-GB" smtClean="0"/>
              <a:t>15</a:t>
            </a:fld>
            <a:endParaRPr lang="en-GB"/>
          </a:p>
        </p:txBody>
      </p:sp>
    </p:spTree>
    <p:extLst>
      <p:ext uri="{BB962C8B-B14F-4D97-AF65-F5344CB8AC3E}">
        <p14:creationId xmlns:p14="http://schemas.microsoft.com/office/powerpoint/2010/main" val="3636135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16</a:t>
            </a:fld>
            <a:endParaRPr lang="en-GB"/>
          </a:p>
        </p:txBody>
      </p:sp>
    </p:spTree>
    <p:extLst>
      <p:ext uri="{BB962C8B-B14F-4D97-AF65-F5344CB8AC3E}">
        <p14:creationId xmlns:p14="http://schemas.microsoft.com/office/powerpoint/2010/main" val="2282891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dirty="0">
                <a:solidFill>
                  <a:schemeClr val="tx1"/>
                </a:solidFill>
                <a:effectLst/>
                <a:latin typeface="+mn-lt"/>
                <a:ea typeface="+mn-ea"/>
                <a:cs typeface="+mn-cs"/>
              </a:rPr>
              <a:t>What does ‘advocate’ mean?</a:t>
            </a:r>
          </a:p>
        </p:txBody>
      </p:sp>
      <p:sp>
        <p:nvSpPr>
          <p:cNvPr id="4" name="Slide Number Placeholder 3"/>
          <p:cNvSpPr>
            <a:spLocks noGrp="1"/>
          </p:cNvSpPr>
          <p:nvPr>
            <p:ph type="sldNum" sz="quarter" idx="10"/>
          </p:nvPr>
        </p:nvSpPr>
        <p:spPr/>
        <p:txBody>
          <a:bodyPr/>
          <a:lstStyle/>
          <a:p>
            <a:fld id="{E21BF499-1F9F-40B2-AD2A-A9082E6452C8}" type="slidenum">
              <a:rPr lang="en-GB" smtClean="0"/>
              <a:t>17</a:t>
            </a:fld>
            <a:endParaRPr lang="en-GB"/>
          </a:p>
        </p:txBody>
      </p:sp>
    </p:spTree>
    <p:extLst>
      <p:ext uri="{BB962C8B-B14F-4D97-AF65-F5344CB8AC3E}">
        <p14:creationId xmlns:p14="http://schemas.microsoft.com/office/powerpoint/2010/main" val="2815012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Although most people in the UK have</a:t>
            </a:r>
            <a:r>
              <a:rPr lang="en-US" sz="1200" kern="1200" baseline="0" dirty="0">
                <a:solidFill>
                  <a:schemeClr val="tx1"/>
                </a:solidFill>
                <a:effectLst/>
                <a:latin typeface="+mn-lt"/>
                <a:ea typeface="+mn-ea"/>
                <a:cs typeface="+mn-cs"/>
              </a:rPr>
              <a:t> fair working conditions, there are a lot of people around the world who do not.</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This is especially true for farmers and farm workers in Developing Countries who very rarely get a fair wage for the hard work they put in.</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Most of the money from certain products (such as bananas and cocoa) goes to the supermarket owners rather than the people who grew and harvested the products</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The Fairtrade Foundation was set up in 1992 to promote Fairtrade products in the UK</a:t>
            </a:r>
          </a:p>
        </p:txBody>
      </p:sp>
      <p:sp>
        <p:nvSpPr>
          <p:cNvPr id="4" name="Slide Number Placeholder 3"/>
          <p:cNvSpPr>
            <a:spLocks noGrp="1"/>
          </p:cNvSpPr>
          <p:nvPr>
            <p:ph type="sldNum" sz="quarter" idx="10"/>
          </p:nvPr>
        </p:nvSpPr>
        <p:spPr/>
        <p:txBody>
          <a:bodyPr/>
          <a:lstStyle/>
          <a:p>
            <a:fld id="{E21BF499-1F9F-40B2-AD2A-A9082E6452C8}" type="slidenum">
              <a:rPr lang="en-GB" smtClean="0"/>
              <a:t>18</a:t>
            </a:fld>
            <a:endParaRPr lang="en-GB"/>
          </a:p>
        </p:txBody>
      </p:sp>
    </p:spTree>
    <p:extLst>
      <p:ext uri="{BB962C8B-B14F-4D97-AF65-F5344CB8AC3E}">
        <p14:creationId xmlns:p14="http://schemas.microsoft.com/office/powerpoint/2010/main" val="3973526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Although most people in the UK have</a:t>
            </a:r>
            <a:r>
              <a:rPr lang="en-US" sz="1200" kern="1200" baseline="0" dirty="0">
                <a:solidFill>
                  <a:schemeClr val="tx1"/>
                </a:solidFill>
                <a:effectLst/>
                <a:latin typeface="+mn-lt"/>
                <a:ea typeface="+mn-ea"/>
                <a:cs typeface="+mn-cs"/>
              </a:rPr>
              <a:t> fair working conditions, there are a lot of people around the world who do not.</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This is especially true for farmers and farm workers in Developing Countries who very rarely get a fair wage for the hard work they put in.</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Most of the money from certain products (such as bananas and cocoa) goes to the supermarket owners rather than the people who grew and harvested the products</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The Fairtrade Foundation was set up in 1992 to promote Fairtrade products in the UK</a:t>
            </a:r>
          </a:p>
        </p:txBody>
      </p:sp>
      <p:sp>
        <p:nvSpPr>
          <p:cNvPr id="4" name="Slide Number Placeholder 3"/>
          <p:cNvSpPr>
            <a:spLocks noGrp="1"/>
          </p:cNvSpPr>
          <p:nvPr>
            <p:ph type="sldNum" sz="quarter" idx="10"/>
          </p:nvPr>
        </p:nvSpPr>
        <p:spPr/>
        <p:txBody>
          <a:bodyPr/>
          <a:lstStyle/>
          <a:p>
            <a:fld id="{E21BF499-1F9F-40B2-AD2A-A9082E6452C8}" type="slidenum">
              <a:rPr lang="en-GB" smtClean="0"/>
              <a:t>19</a:t>
            </a:fld>
            <a:endParaRPr lang="en-GB"/>
          </a:p>
        </p:txBody>
      </p:sp>
    </p:spTree>
    <p:extLst>
      <p:ext uri="{BB962C8B-B14F-4D97-AF65-F5344CB8AC3E}">
        <p14:creationId xmlns:p14="http://schemas.microsoft.com/office/powerpoint/2010/main" val="305350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Talk partners for 3 minutes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Gather responses</a:t>
            </a: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a:p>
        </p:txBody>
      </p:sp>
    </p:spTree>
    <p:extLst>
      <p:ext uri="{BB962C8B-B14F-4D97-AF65-F5344CB8AC3E}">
        <p14:creationId xmlns:p14="http://schemas.microsoft.com/office/powerpoint/2010/main" val="2163120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Although most people in the UK have</a:t>
            </a:r>
            <a:r>
              <a:rPr lang="en-US" sz="1200" kern="1200" baseline="0" dirty="0">
                <a:solidFill>
                  <a:schemeClr val="tx1"/>
                </a:solidFill>
                <a:effectLst/>
                <a:latin typeface="+mn-lt"/>
                <a:ea typeface="+mn-ea"/>
                <a:cs typeface="+mn-cs"/>
              </a:rPr>
              <a:t> fair working conditions, there are a lot of people around the world who do not.</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This is especially true for farmers and farm workers in Developing Countries who very rarely get a fair wage for the hard work they put in.</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Most of the money from certain products (such as bananas and cocoa) goes to the supermarket owners rather than the people who grew and harvested the products</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The Fairtrade Foundation was set up in 1992 to promote Fairtrade products in the UK</a:t>
            </a:r>
          </a:p>
        </p:txBody>
      </p:sp>
      <p:sp>
        <p:nvSpPr>
          <p:cNvPr id="4" name="Slide Number Placeholder 3"/>
          <p:cNvSpPr>
            <a:spLocks noGrp="1"/>
          </p:cNvSpPr>
          <p:nvPr>
            <p:ph type="sldNum" sz="quarter" idx="10"/>
          </p:nvPr>
        </p:nvSpPr>
        <p:spPr/>
        <p:txBody>
          <a:bodyPr/>
          <a:lstStyle/>
          <a:p>
            <a:fld id="{E21BF499-1F9F-40B2-AD2A-A9082E6452C8}" type="slidenum">
              <a:rPr lang="en-GB" smtClean="0"/>
              <a:t>20</a:t>
            </a:fld>
            <a:endParaRPr lang="en-GB"/>
          </a:p>
        </p:txBody>
      </p:sp>
    </p:spTree>
    <p:extLst>
      <p:ext uri="{BB962C8B-B14F-4D97-AF65-F5344CB8AC3E}">
        <p14:creationId xmlns:p14="http://schemas.microsoft.com/office/powerpoint/2010/main" val="2593997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21</a:t>
            </a:fld>
            <a:endParaRPr lang="en-GB"/>
          </a:p>
        </p:txBody>
      </p:sp>
    </p:spTree>
    <p:extLst>
      <p:ext uri="{BB962C8B-B14F-4D97-AF65-F5344CB8AC3E}">
        <p14:creationId xmlns:p14="http://schemas.microsoft.com/office/powerpoint/2010/main" val="1131902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22</a:t>
            </a:fld>
            <a:endParaRPr lang="en-GB"/>
          </a:p>
        </p:txBody>
      </p:sp>
    </p:spTree>
    <p:extLst>
      <p:ext uri="{BB962C8B-B14F-4D97-AF65-F5344CB8AC3E}">
        <p14:creationId xmlns:p14="http://schemas.microsoft.com/office/powerpoint/2010/main" val="1807456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23</a:t>
            </a:fld>
            <a:endParaRPr lang="en-GB"/>
          </a:p>
        </p:txBody>
      </p:sp>
    </p:spTree>
    <p:extLst>
      <p:ext uri="{BB962C8B-B14F-4D97-AF65-F5344CB8AC3E}">
        <p14:creationId xmlns:p14="http://schemas.microsoft.com/office/powerpoint/2010/main" val="1534534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Talk partners for 3 minutes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Gather responses</a:t>
            </a:r>
          </a:p>
        </p:txBody>
      </p:sp>
      <p:sp>
        <p:nvSpPr>
          <p:cNvPr id="4" name="Slide Number Placeholder 3"/>
          <p:cNvSpPr>
            <a:spLocks noGrp="1"/>
          </p:cNvSpPr>
          <p:nvPr>
            <p:ph type="sldNum" sz="quarter" idx="10"/>
          </p:nvPr>
        </p:nvSpPr>
        <p:spPr/>
        <p:txBody>
          <a:bodyPr/>
          <a:lstStyle/>
          <a:p>
            <a:fld id="{E21BF499-1F9F-40B2-AD2A-A9082E6452C8}" type="slidenum">
              <a:rPr lang="en-GB" smtClean="0"/>
              <a:t>3</a:t>
            </a:fld>
            <a:endParaRPr lang="en-GB"/>
          </a:p>
        </p:txBody>
      </p:sp>
    </p:spTree>
    <p:extLst>
      <p:ext uri="{BB962C8B-B14F-4D97-AF65-F5344CB8AC3E}">
        <p14:creationId xmlns:p14="http://schemas.microsoft.com/office/powerpoint/2010/main" val="4025213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These are all the Catholic Teaching Principles </a:t>
            </a:r>
          </a:p>
        </p:txBody>
      </p:sp>
      <p:sp>
        <p:nvSpPr>
          <p:cNvPr id="4" name="Slide Number Placeholder 3"/>
          <p:cNvSpPr>
            <a:spLocks noGrp="1"/>
          </p:cNvSpPr>
          <p:nvPr>
            <p:ph type="sldNum" sz="quarter" idx="10"/>
          </p:nvPr>
        </p:nvSpPr>
        <p:spPr/>
        <p:txBody>
          <a:bodyPr/>
          <a:lstStyle/>
          <a:p>
            <a:fld id="{E21BF499-1F9F-40B2-AD2A-A9082E6452C8}" type="slidenum">
              <a:rPr lang="en-GB" smtClean="0"/>
              <a:t>4</a:t>
            </a:fld>
            <a:endParaRPr lang="en-GB"/>
          </a:p>
        </p:txBody>
      </p:sp>
    </p:spTree>
    <p:extLst>
      <p:ext uri="{BB962C8B-B14F-4D97-AF65-F5344CB8AC3E}">
        <p14:creationId xmlns:p14="http://schemas.microsoft.com/office/powerpoint/2010/main" val="180223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This is the CST principle we will be learning about today: Dignity of Workers</a:t>
            </a:r>
          </a:p>
        </p:txBody>
      </p:sp>
      <p:sp>
        <p:nvSpPr>
          <p:cNvPr id="4" name="Slide Number Placeholder 3"/>
          <p:cNvSpPr>
            <a:spLocks noGrp="1"/>
          </p:cNvSpPr>
          <p:nvPr>
            <p:ph type="sldNum" sz="quarter" idx="10"/>
          </p:nvPr>
        </p:nvSpPr>
        <p:spPr/>
        <p:txBody>
          <a:bodyPr/>
          <a:lstStyle/>
          <a:p>
            <a:fld id="{E21BF499-1F9F-40B2-AD2A-A9082E6452C8}" type="slidenum">
              <a:rPr lang="en-GB" smtClean="0"/>
              <a:t>5</a:t>
            </a:fld>
            <a:endParaRPr lang="en-GB"/>
          </a:p>
        </p:txBody>
      </p:sp>
    </p:spTree>
    <p:extLst>
      <p:ext uri="{BB962C8B-B14F-4D97-AF65-F5344CB8AC3E}">
        <p14:creationId xmlns:p14="http://schemas.microsoft.com/office/powerpoint/2010/main" val="1125232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U6.5.5. Describe and explain, with examples, the different ways in which Christians’ bear witness to their beliefs now and in the past and make links with the life of a saint.</a:t>
            </a:r>
          </a:p>
          <a:p>
            <a:r>
              <a:rPr lang="en-GB" sz="1200" kern="1200" dirty="0">
                <a:solidFill>
                  <a:schemeClr val="tx1"/>
                </a:solidFill>
                <a:effectLst/>
                <a:latin typeface="+mn-lt"/>
                <a:ea typeface="+mn-ea"/>
                <a:cs typeface="+mn-cs"/>
              </a:rPr>
              <a:t>U6.5.6. Describe how one charity studied witnesses its Christian faith through its work.</a:t>
            </a:r>
          </a:p>
          <a:p>
            <a:r>
              <a:rPr lang="en-GB" sz="1200" kern="1200" dirty="0">
                <a:solidFill>
                  <a:schemeClr val="tx1"/>
                </a:solidFill>
                <a:effectLst/>
                <a:latin typeface="+mn-lt"/>
                <a:ea typeface="+mn-ea"/>
                <a:cs typeface="+mn-cs"/>
              </a:rPr>
              <a:t>R6.5.3. Reflecting on how the work of charities can support people facing injustice or persecution.</a:t>
            </a:r>
          </a:p>
          <a:p>
            <a:r>
              <a:rPr lang="en-GB" sz="1200" kern="1200" dirty="0">
                <a:solidFill>
                  <a:schemeClr val="tx1"/>
                </a:solidFill>
                <a:effectLst/>
                <a:latin typeface="+mn-lt"/>
                <a:ea typeface="+mn-ea"/>
                <a:cs typeface="+mn-cs"/>
              </a:rPr>
              <a:t>D6.6.1. Reflecting on the statement “Everyone should be concerned to create and support institutions that improve the conditions of human life” (CCC 1926). Consider how this challenges people to change.</a:t>
            </a:r>
          </a:p>
          <a:p>
            <a:r>
              <a:rPr lang="en-GB" sz="1200" kern="1200" dirty="0">
                <a:solidFill>
                  <a:schemeClr val="tx1"/>
                </a:solidFill>
                <a:effectLst/>
                <a:latin typeface="+mn-lt"/>
                <a:ea typeface="+mn-ea"/>
                <a:cs typeface="+mn-cs"/>
              </a:rPr>
              <a:t>D6.6.2. Considering the term ‘common good’, discuss why charities with different worldviews work to promote the same goals.</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a:p>
        </p:txBody>
      </p:sp>
    </p:spTree>
    <p:extLst>
      <p:ext uri="{BB962C8B-B14F-4D97-AF65-F5344CB8AC3E}">
        <p14:creationId xmlns:p14="http://schemas.microsoft.com/office/powerpoint/2010/main" val="1118852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a:p>
        </p:txBody>
      </p:sp>
    </p:spTree>
    <p:extLst>
      <p:ext uri="{BB962C8B-B14F-4D97-AF65-F5344CB8AC3E}">
        <p14:creationId xmlns:p14="http://schemas.microsoft.com/office/powerpoint/2010/main" val="758056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dirty="0">
                <a:solidFill>
                  <a:schemeClr val="tx1"/>
                </a:solidFill>
                <a:effectLst/>
                <a:latin typeface="+mn-lt"/>
                <a:ea typeface="+mn-ea"/>
                <a:cs typeface="+mn-cs"/>
              </a:rPr>
              <a:t>Discuss the use of the word ‘man’. How does this show that times have changed?</a:t>
            </a: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a:p>
        </p:txBody>
      </p:sp>
    </p:spTree>
    <p:extLst>
      <p:ext uri="{BB962C8B-B14F-4D97-AF65-F5344CB8AC3E}">
        <p14:creationId xmlns:p14="http://schemas.microsoft.com/office/powerpoint/2010/main" val="3899589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a:p>
        </p:txBody>
      </p:sp>
    </p:spTree>
    <p:extLst>
      <p:ext uri="{BB962C8B-B14F-4D97-AF65-F5344CB8AC3E}">
        <p14:creationId xmlns:p14="http://schemas.microsoft.com/office/powerpoint/2010/main" val="3436090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19/02/2024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19/02/2024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19/02/2024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19/02/2024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ideo" Target="https://www.youtube.com/embed/lnpsFRcsnE0?feature=oembed" TargetMode="External"/><Relationship Id="rId6" Type="http://schemas.openxmlformats.org/officeDocument/2006/relationships/image" Target="../media/image29.jpe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ideo" Target="https://www.youtube.com/embed/JoIZWd2q2Ec?feature=oembed" TargetMode="External"/><Relationship Id="rId6" Type="http://schemas.openxmlformats.org/officeDocument/2006/relationships/image" Target="../media/image30.jpe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9.png"/><Relationship Id="rId18" Type="http://schemas.microsoft.com/office/2007/relationships/hdphoto" Target="../media/hdphoto7.wdp"/><Relationship Id="rId3" Type="http://schemas.openxmlformats.org/officeDocument/2006/relationships/image" Target="../media/image5.png"/><Relationship Id="rId7" Type="http://schemas.openxmlformats.org/officeDocument/2006/relationships/image" Target="../media/image16.png"/><Relationship Id="rId12" Type="http://schemas.microsoft.com/office/2007/relationships/hdphoto" Target="../media/hdphoto4.wdp"/><Relationship Id="rId17" Type="http://schemas.openxmlformats.org/officeDocument/2006/relationships/image" Target="../media/image21.png"/><Relationship Id="rId2" Type="http://schemas.openxmlformats.org/officeDocument/2006/relationships/notesSlide" Target="../notesSlides/notesSlide5.xml"/><Relationship Id="rId16" Type="http://schemas.microsoft.com/office/2007/relationships/hdphoto" Target="../media/hdphoto6.wdp"/><Relationship Id="rId20" Type="http://schemas.openxmlformats.org/officeDocument/2006/relationships/image" Target="../media/image23.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20.png"/><Relationship Id="rId10" Type="http://schemas.microsoft.com/office/2007/relationships/hdphoto" Target="../media/hdphoto3.wdp"/><Relationship Id="rId19" Type="http://schemas.openxmlformats.org/officeDocument/2006/relationships/image" Target="../media/image22.png"/><Relationship Id="rId4" Type="http://schemas.openxmlformats.org/officeDocument/2006/relationships/image" Target="../media/image6.png"/><Relationship Id="rId9" Type="http://schemas.openxmlformats.org/officeDocument/2006/relationships/image" Target="../media/image17.png"/><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1469409" y="955342"/>
            <a:ext cx="9471546" cy="1846659"/>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Dignity of Workers</a:t>
            </a:r>
          </a:p>
          <a:p>
            <a:pPr algn="ctr"/>
            <a:r>
              <a:rPr lang="en-GB" sz="4800" dirty="0">
                <a:solidFill>
                  <a:schemeClr val="bg1"/>
                </a:solidFill>
                <a:latin typeface="Gill Sans MT" panose="020B0502020104020203" pitchFamily="34" charset="0"/>
              </a:rPr>
              <a:t>UKS2</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pic>
        <p:nvPicPr>
          <p:cNvPr id="7" name="Picture 6">
            <a:extLst>
              <a:ext uri="{FF2B5EF4-FFF2-40B4-BE49-F238E27FC236}">
                <a16:creationId xmlns:a16="http://schemas.microsoft.com/office/drawing/2014/main" id="{7100A8CE-FF2D-4378-ABCE-D16E6DE31E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2012"/>
            <a:ext cx="2164084" cy="2161036"/>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8" name="TextBox 7">
            <a:extLst>
              <a:ext uri="{FF2B5EF4-FFF2-40B4-BE49-F238E27FC236}">
                <a16:creationId xmlns:a16="http://schemas.microsoft.com/office/drawing/2014/main" id="{59132311-80FE-4C53-A970-0137CC9376CF}"/>
              </a:ext>
            </a:extLst>
          </p:cNvPr>
          <p:cNvSpPr txBox="1"/>
          <p:nvPr/>
        </p:nvSpPr>
        <p:spPr>
          <a:xfrm>
            <a:off x="451104" y="2072398"/>
            <a:ext cx="7647242" cy="3170099"/>
          </a:xfrm>
          <a:prstGeom prst="rect">
            <a:avLst/>
          </a:prstGeom>
          <a:noFill/>
        </p:spPr>
        <p:txBody>
          <a:bodyPr wrap="square" rtlCol="0">
            <a:spAutoFit/>
          </a:bodyPr>
          <a:lstStyle/>
          <a:p>
            <a:pPr algn="ctr"/>
            <a:r>
              <a:rPr lang="en-US" sz="3200" b="1" dirty="0">
                <a:latin typeface="Gill Sans MT" panose="020B0502020104020203" pitchFamily="34" charset="0"/>
              </a:rPr>
              <a:t>Dignity of Workers</a:t>
            </a:r>
            <a:r>
              <a:rPr lang="en-US" sz="3200" dirty="0">
                <a:latin typeface="Gill Sans MT" panose="020B0502020104020203" pitchFamily="34" charset="0"/>
              </a:rPr>
              <a:t> is also about making sure that people’s dignity is respected in work.</a:t>
            </a:r>
          </a:p>
          <a:p>
            <a:pPr algn="ctr"/>
            <a:endParaRPr lang="en-US" sz="3200" dirty="0">
              <a:latin typeface="Gill Sans MT" panose="020B0502020104020203" pitchFamily="34" charset="0"/>
            </a:endParaRPr>
          </a:p>
          <a:p>
            <a:pPr algn="ctr"/>
            <a:r>
              <a:rPr lang="en-US" sz="3600" b="1" dirty="0">
                <a:solidFill>
                  <a:srgbClr val="C40F0F"/>
                </a:solidFill>
                <a:latin typeface="Gill Sans MT" panose="020B0502020104020203" pitchFamily="34" charset="0"/>
              </a:rPr>
              <a:t>What things do you think everyone should have in their jobs?</a:t>
            </a:r>
          </a:p>
        </p:txBody>
      </p:sp>
      <p:pic>
        <p:nvPicPr>
          <p:cNvPr id="11" name="Picture 10">
            <a:extLst>
              <a:ext uri="{FF2B5EF4-FFF2-40B4-BE49-F238E27FC236}">
                <a16:creationId xmlns:a16="http://schemas.microsoft.com/office/drawing/2014/main" id="{758A4244-7612-4051-B41D-F7A8851F97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453164" y="2013038"/>
            <a:ext cx="2778211" cy="2930678"/>
          </a:xfrm>
          <a:prstGeom prst="rect">
            <a:avLst/>
          </a:prstGeom>
        </p:spPr>
      </p:pic>
    </p:spTree>
    <p:extLst>
      <p:ext uri="{BB962C8B-B14F-4D97-AF65-F5344CB8AC3E}">
        <p14:creationId xmlns:p14="http://schemas.microsoft.com/office/powerpoint/2010/main" val="1415766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8" name="TextBox 7">
            <a:extLst>
              <a:ext uri="{FF2B5EF4-FFF2-40B4-BE49-F238E27FC236}">
                <a16:creationId xmlns:a16="http://schemas.microsoft.com/office/drawing/2014/main" id="{59132311-80FE-4C53-A970-0137CC9376CF}"/>
              </a:ext>
            </a:extLst>
          </p:cNvPr>
          <p:cNvSpPr txBox="1"/>
          <p:nvPr/>
        </p:nvSpPr>
        <p:spPr>
          <a:xfrm>
            <a:off x="451104" y="2072398"/>
            <a:ext cx="7647242" cy="2554545"/>
          </a:xfrm>
          <a:prstGeom prst="rect">
            <a:avLst/>
          </a:prstGeom>
          <a:noFill/>
        </p:spPr>
        <p:txBody>
          <a:bodyPr wrap="square" rtlCol="0">
            <a:spAutoFit/>
          </a:bodyPr>
          <a:lstStyle/>
          <a:p>
            <a:pPr algn="ctr"/>
            <a:r>
              <a:rPr lang="en-US" sz="3200" b="1" dirty="0">
                <a:solidFill>
                  <a:srgbClr val="C40F0F"/>
                </a:solidFill>
                <a:latin typeface="Gill Sans MT" panose="020B0502020104020203" pitchFamily="34" charset="0"/>
              </a:rPr>
              <a:t>What things do you think everyone should have in their jobs?</a:t>
            </a:r>
          </a:p>
          <a:p>
            <a:pPr algn="ctr"/>
            <a:endParaRPr lang="en-US" sz="3200" dirty="0">
              <a:solidFill>
                <a:srgbClr val="C40F0F"/>
              </a:solidFill>
              <a:latin typeface="Gill Sans MT" panose="020B0502020104020203" pitchFamily="34" charset="0"/>
            </a:endParaRPr>
          </a:p>
          <a:p>
            <a:pPr algn="ctr"/>
            <a:r>
              <a:rPr lang="en-US" sz="3200" dirty="0">
                <a:latin typeface="Gill Sans MT" panose="020B0502020104020203" pitchFamily="34" charset="0"/>
              </a:rPr>
              <a:t>In order to answer this question, we’re going to learn some history!</a:t>
            </a:r>
          </a:p>
        </p:txBody>
      </p:sp>
      <p:pic>
        <p:nvPicPr>
          <p:cNvPr id="11" name="Picture 10">
            <a:extLst>
              <a:ext uri="{FF2B5EF4-FFF2-40B4-BE49-F238E27FC236}">
                <a16:creationId xmlns:a16="http://schemas.microsoft.com/office/drawing/2014/main" id="{758A4244-7612-4051-B41D-F7A8851F97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453164" y="2013038"/>
            <a:ext cx="2778211" cy="2930678"/>
          </a:xfrm>
          <a:prstGeom prst="rect">
            <a:avLst/>
          </a:prstGeom>
        </p:spPr>
      </p:pic>
    </p:spTree>
    <p:extLst>
      <p:ext uri="{BB962C8B-B14F-4D97-AF65-F5344CB8AC3E}">
        <p14:creationId xmlns:p14="http://schemas.microsoft.com/office/powerpoint/2010/main" val="3914771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Dock Workers’ Strike, 1889</a:t>
            </a:r>
          </a:p>
        </p:txBody>
      </p:sp>
      <p:sp>
        <p:nvSpPr>
          <p:cNvPr id="12" name="object 157">
            <a:extLst>
              <a:ext uri="{FF2B5EF4-FFF2-40B4-BE49-F238E27FC236}">
                <a16:creationId xmlns:a16="http://schemas.microsoft.com/office/drawing/2014/main" id="{73349CFD-25C3-4FAE-9F5A-0F00C653666C}"/>
              </a:ext>
            </a:extLst>
          </p:cNvPr>
          <p:cNvSpPr/>
          <p:nvPr/>
        </p:nvSpPr>
        <p:spPr>
          <a:xfrm>
            <a:off x="508385" y="1802675"/>
            <a:ext cx="3405247" cy="3650185"/>
          </a:xfrm>
          <a:prstGeom prst="rect">
            <a:avLst/>
          </a:prstGeom>
          <a:blipFill>
            <a:blip r:embed="rId5" cstate="print"/>
            <a:stretch>
              <a:fillRect/>
            </a:stretch>
          </a:blipFill>
        </p:spPr>
        <p:txBody>
          <a:bodyPr wrap="square" lIns="0" tIns="0" rIns="0" bIns="0" rtlCol="0"/>
          <a:lstStyle/>
          <a:p>
            <a:pPr defTabSz="457200">
              <a:defRPr/>
            </a:pPr>
            <a:endParaRPr>
              <a:solidFill>
                <a:prstClr val="black"/>
              </a:solidFill>
              <a:latin typeface="Calibri" panose="020F0502020204030204"/>
            </a:endParaRPr>
          </a:p>
        </p:txBody>
      </p:sp>
      <p:sp>
        <p:nvSpPr>
          <p:cNvPr id="14" name="TextBox 13">
            <a:extLst>
              <a:ext uri="{FF2B5EF4-FFF2-40B4-BE49-F238E27FC236}">
                <a16:creationId xmlns:a16="http://schemas.microsoft.com/office/drawing/2014/main" id="{1D9AD070-4A25-4529-8051-738E6237AE61}"/>
              </a:ext>
            </a:extLst>
          </p:cNvPr>
          <p:cNvSpPr txBox="1"/>
          <p:nvPr/>
        </p:nvSpPr>
        <p:spPr>
          <a:xfrm>
            <a:off x="3913632" y="1802675"/>
            <a:ext cx="7647242" cy="3539430"/>
          </a:xfrm>
          <a:prstGeom prst="rect">
            <a:avLst/>
          </a:prstGeom>
          <a:noFill/>
        </p:spPr>
        <p:txBody>
          <a:bodyPr wrap="square" rtlCol="0">
            <a:spAutoFit/>
          </a:bodyPr>
          <a:lstStyle/>
          <a:p>
            <a:pPr algn="ctr"/>
            <a:r>
              <a:rPr lang="en-GB" sz="2800" dirty="0">
                <a:latin typeface="Gill Sans MT" panose="020B0502020104020203" pitchFamily="34" charset="0"/>
              </a:rPr>
              <a:t>Today, there are laws in place to make sure people have a safe and fair place to work but in the 1800s, this wasn’t the case.</a:t>
            </a:r>
          </a:p>
          <a:p>
            <a:pPr algn="ctr"/>
            <a:r>
              <a:rPr lang="en-GB" sz="2800" dirty="0">
                <a:latin typeface="Gill Sans MT" panose="020B0502020104020203" pitchFamily="34" charset="0"/>
              </a:rPr>
              <a:t>Bosses could be cruel. They didn’t pay their workers fairly; made people work in dangerous conditions; didn’t give them a steady job; didn’t allow them time off to rest, and would fire them if they had to take time off sick.</a:t>
            </a:r>
          </a:p>
        </p:txBody>
      </p:sp>
    </p:spTree>
    <p:extLst>
      <p:ext uri="{BB962C8B-B14F-4D97-AF65-F5344CB8AC3E}">
        <p14:creationId xmlns:p14="http://schemas.microsoft.com/office/powerpoint/2010/main" val="1192966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Dock Workers’ Strike, 1889</a:t>
            </a:r>
          </a:p>
        </p:txBody>
      </p:sp>
      <p:sp>
        <p:nvSpPr>
          <p:cNvPr id="10" name="object 2">
            <a:extLst>
              <a:ext uri="{FF2B5EF4-FFF2-40B4-BE49-F238E27FC236}">
                <a16:creationId xmlns:a16="http://schemas.microsoft.com/office/drawing/2014/main" id="{3FAE35B4-545C-496A-B96D-9A4AA899455D}"/>
              </a:ext>
            </a:extLst>
          </p:cNvPr>
          <p:cNvSpPr/>
          <p:nvPr/>
        </p:nvSpPr>
        <p:spPr>
          <a:xfrm>
            <a:off x="7948681" y="1802675"/>
            <a:ext cx="3778600" cy="3650185"/>
          </a:xfrm>
          <a:prstGeom prst="rect">
            <a:avLst/>
          </a:prstGeom>
          <a:blipFill>
            <a:blip r:embed="rId5" cstate="print"/>
            <a:stretch>
              <a:fillRect/>
            </a:stretch>
          </a:blipFill>
        </p:spPr>
        <p:txBody>
          <a:bodyPr wrap="square" lIns="0" tIns="0" rIns="0" bIns="0" rtlCol="0"/>
          <a:lstStyle/>
          <a:p>
            <a:pPr defTabSz="457200">
              <a:defRPr/>
            </a:pPr>
            <a:endParaRPr>
              <a:solidFill>
                <a:prstClr val="black"/>
              </a:solidFill>
              <a:latin typeface="Calibri" panose="020F0502020204030204"/>
            </a:endParaRPr>
          </a:p>
        </p:txBody>
      </p:sp>
      <p:sp>
        <p:nvSpPr>
          <p:cNvPr id="3" name="Rectangle 2">
            <a:extLst>
              <a:ext uri="{FF2B5EF4-FFF2-40B4-BE49-F238E27FC236}">
                <a16:creationId xmlns:a16="http://schemas.microsoft.com/office/drawing/2014/main" id="{2CBD6B45-E254-4FF2-BE84-C1A90D139C4A}"/>
              </a:ext>
            </a:extLst>
          </p:cNvPr>
          <p:cNvSpPr/>
          <p:nvPr/>
        </p:nvSpPr>
        <p:spPr>
          <a:xfrm>
            <a:off x="584965" y="1981979"/>
            <a:ext cx="6778752" cy="3539430"/>
          </a:xfrm>
          <a:prstGeom prst="rect">
            <a:avLst/>
          </a:prstGeom>
        </p:spPr>
        <p:txBody>
          <a:bodyPr wrap="square">
            <a:spAutoFit/>
          </a:bodyPr>
          <a:lstStyle/>
          <a:p>
            <a:pPr algn="ctr"/>
            <a:r>
              <a:rPr lang="en-GB" sz="3200" dirty="0">
                <a:latin typeface="Gill Sans MT" panose="020B0502020104020203" pitchFamily="34" charset="0"/>
              </a:rPr>
              <a:t>In1889, 100,000 London Dock workers went on strike because of this.</a:t>
            </a:r>
          </a:p>
          <a:p>
            <a:pPr algn="ctr"/>
            <a:r>
              <a:rPr lang="en-GB" sz="3200" dirty="0">
                <a:latin typeface="Gill Sans MT" panose="020B0502020104020203" pitchFamily="34" charset="0"/>
              </a:rPr>
              <a:t>They wanted a fair wage of 6 pence an hour and proper working contracts so people knew when they would be working and how much they would earn.</a:t>
            </a:r>
          </a:p>
        </p:txBody>
      </p:sp>
    </p:spTree>
    <p:extLst>
      <p:ext uri="{BB962C8B-B14F-4D97-AF65-F5344CB8AC3E}">
        <p14:creationId xmlns:p14="http://schemas.microsoft.com/office/powerpoint/2010/main" val="344934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Dock Workers’ Strike, 1889</a:t>
            </a:r>
          </a:p>
        </p:txBody>
      </p:sp>
      <p:sp>
        <p:nvSpPr>
          <p:cNvPr id="13" name="object 158">
            <a:extLst>
              <a:ext uri="{FF2B5EF4-FFF2-40B4-BE49-F238E27FC236}">
                <a16:creationId xmlns:a16="http://schemas.microsoft.com/office/drawing/2014/main" id="{D6F8FB2D-1C9D-48F0-AE9D-005DFA0E7816}"/>
              </a:ext>
            </a:extLst>
          </p:cNvPr>
          <p:cNvSpPr/>
          <p:nvPr/>
        </p:nvSpPr>
        <p:spPr>
          <a:xfrm>
            <a:off x="438936" y="1802675"/>
            <a:ext cx="2545224" cy="3650185"/>
          </a:xfrm>
          <a:prstGeom prst="rect">
            <a:avLst/>
          </a:prstGeom>
          <a:blipFill>
            <a:blip r:embed="rId5" cstate="print"/>
            <a:stretch>
              <a:fillRect/>
            </a:stretch>
          </a:blipFill>
        </p:spPr>
        <p:txBody>
          <a:bodyPr wrap="square" lIns="0" tIns="0" rIns="0" bIns="0" rtlCol="0"/>
          <a:lstStyle/>
          <a:p>
            <a:pPr defTabSz="457200">
              <a:defRPr/>
            </a:pPr>
            <a:endParaRPr>
              <a:solidFill>
                <a:prstClr val="black"/>
              </a:solidFill>
              <a:latin typeface="Calibri" panose="020F0502020204030204"/>
            </a:endParaRPr>
          </a:p>
        </p:txBody>
      </p:sp>
      <p:sp>
        <p:nvSpPr>
          <p:cNvPr id="3" name="Rectangle 2">
            <a:extLst>
              <a:ext uri="{FF2B5EF4-FFF2-40B4-BE49-F238E27FC236}">
                <a16:creationId xmlns:a16="http://schemas.microsoft.com/office/drawing/2014/main" id="{437FC27C-0F43-4E9F-8D90-A34822996ED5}"/>
              </a:ext>
            </a:extLst>
          </p:cNvPr>
          <p:cNvSpPr/>
          <p:nvPr/>
        </p:nvSpPr>
        <p:spPr>
          <a:xfrm>
            <a:off x="3243073" y="1802675"/>
            <a:ext cx="8656236" cy="3970318"/>
          </a:xfrm>
          <a:prstGeom prst="rect">
            <a:avLst/>
          </a:prstGeom>
        </p:spPr>
        <p:txBody>
          <a:bodyPr wrap="square">
            <a:spAutoFit/>
          </a:bodyPr>
          <a:lstStyle/>
          <a:p>
            <a:pPr algn="ctr"/>
            <a:r>
              <a:rPr lang="en-GB" sz="2800" dirty="0">
                <a:latin typeface="Gill Sans MT" panose="020B0502020104020203" pitchFamily="34" charset="0"/>
              </a:rPr>
              <a:t>Cardinal Manning, the Archbishop of Westminster at the time, decided to support the dock workers and spoke up for them.</a:t>
            </a:r>
          </a:p>
          <a:p>
            <a:pPr algn="ctr"/>
            <a:r>
              <a:rPr lang="en-GB" sz="2800" dirty="0">
                <a:latin typeface="Gill Sans MT" panose="020B0502020104020203" pitchFamily="34" charset="0"/>
              </a:rPr>
              <a:t>The Dockers won their strike and were allowed to protect their working conditions. </a:t>
            </a:r>
          </a:p>
          <a:p>
            <a:pPr algn="ctr"/>
            <a:r>
              <a:rPr lang="en-GB" sz="2800" dirty="0">
                <a:latin typeface="Gill Sans MT" panose="020B0502020104020203" pitchFamily="34" charset="0"/>
              </a:rPr>
              <a:t>This led to the Pope writing a letter defending workers’ rights. His letter told governments to protect the rights of workers and told the Catholic Church to support the workers and respect their dignity.</a:t>
            </a:r>
          </a:p>
        </p:txBody>
      </p:sp>
    </p:spTree>
    <p:extLst>
      <p:ext uri="{BB962C8B-B14F-4D97-AF65-F5344CB8AC3E}">
        <p14:creationId xmlns:p14="http://schemas.microsoft.com/office/powerpoint/2010/main" val="709206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Think Again</a:t>
            </a:r>
          </a:p>
        </p:txBody>
      </p:sp>
      <p:sp>
        <p:nvSpPr>
          <p:cNvPr id="8" name="TextBox 7">
            <a:extLst>
              <a:ext uri="{FF2B5EF4-FFF2-40B4-BE49-F238E27FC236}">
                <a16:creationId xmlns:a16="http://schemas.microsoft.com/office/drawing/2014/main" id="{59132311-80FE-4C53-A970-0137CC9376CF}"/>
              </a:ext>
            </a:extLst>
          </p:cNvPr>
          <p:cNvSpPr txBox="1"/>
          <p:nvPr/>
        </p:nvSpPr>
        <p:spPr>
          <a:xfrm>
            <a:off x="451104" y="2072398"/>
            <a:ext cx="7647242" cy="2554545"/>
          </a:xfrm>
          <a:prstGeom prst="rect">
            <a:avLst/>
          </a:prstGeom>
          <a:noFill/>
        </p:spPr>
        <p:txBody>
          <a:bodyPr wrap="square" rtlCol="0">
            <a:spAutoFit/>
          </a:bodyPr>
          <a:lstStyle/>
          <a:p>
            <a:pPr algn="ctr"/>
            <a:r>
              <a:rPr lang="en-US" sz="3200" b="1" dirty="0">
                <a:solidFill>
                  <a:srgbClr val="C40F0F"/>
                </a:solidFill>
                <a:latin typeface="Gill Sans MT" panose="020B0502020104020203" pitchFamily="34" charset="0"/>
              </a:rPr>
              <a:t>What things do you think give people dignity in their work?</a:t>
            </a:r>
          </a:p>
          <a:p>
            <a:pPr algn="ctr"/>
            <a:endParaRPr lang="en-US" sz="3200" dirty="0">
              <a:solidFill>
                <a:srgbClr val="C40F0F"/>
              </a:solidFill>
              <a:latin typeface="Gill Sans MT" panose="020B0502020104020203" pitchFamily="34" charset="0"/>
            </a:endParaRPr>
          </a:p>
          <a:p>
            <a:pPr algn="ctr"/>
            <a:r>
              <a:rPr lang="en-US" sz="3200" dirty="0">
                <a:latin typeface="Gill Sans MT" panose="020B0502020104020203" pitchFamily="34" charset="0"/>
              </a:rPr>
              <a:t>Think about what the Dock Workers fought for.</a:t>
            </a:r>
          </a:p>
        </p:txBody>
      </p:sp>
      <p:pic>
        <p:nvPicPr>
          <p:cNvPr id="11" name="Picture 10">
            <a:extLst>
              <a:ext uri="{FF2B5EF4-FFF2-40B4-BE49-F238E27FC236}">
                <a16:creationId xmlns:a16="http://schemas.microsoft.com/office/drawing/2014/main" id="{758A4244-7612-4051-B41D-F7A8851F97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453164" y="2013038"/>
            <a:ext cx="2778211" cy="2930678"/>
          </a:xfrm>
          <a:prstGeom prst="rect">
            <a:avLst/>
          </a:prstGeom>
        </p:spPr>
      </p:pic>
    </p:spTree>
    <p:extLst>
      <p:ext uri="{BB962C8B-B14F-4D97-AF65-F5344CB8AC3E}">
        <p14:creationId xmlns:p14="http://schemas.microsoft.com/office/powerpoint/2010/main" val="1191497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8" name="TextBox 7">
            <a:extLst>
              <a:ext uri="{FF2B5EF4-FFF2-40B4-BE49-F238E27FC236}">
                <a16:creationId xmlns:a16="http://schemas.microsoft.com/office/drawing/2014/main" id="{59132311-80FE-4C53-A970-0137CC9376CF}"/>
              </a:ext>
            </a:extLst>
          </p:cNvPr>
          <p:cNvSpPr txBox="1"/>
          <p:nvPr/>
        </p:nvSpPr>
        <p:spPr>
          <a:xfrm>
            <a:off x="464719" y="1617575"/>
            <a:ext cx="7647242" cy="4647426"/>
          </a:xfrm>
          <a:prstGeom prst="rect">
            <a:avLst/>
          </a:prstGeom>
          <a:noFill/>
        </p:spPr>
        <p:txBody>
          <a:bodyPr wrap="square" rtlCol="0">
            <a:spAutoFit/>
          </a:bodyPr>
          <a:lstStyle/>
          <a:p>
            <a:r>
              <a:rPr lang="en-US" sz="2400" dirty="0">
                <a:latin typeface="Gill Sans MT" panose="020B0502020104020203" pitchFamily="34" charset="0"/>
              </a:rPr>
              <a:t>Which of these contribute to the dignity of workers:</a:t>
            </a:r>
          </a:p>
          <a:p>
            <a:pPr marL="457200" indent="-457200">
              <a:buFont typeface="Arial" panose="020B0604020202020204" pitchFamily="34" charset="0"/>
              <a:buChar char="•"/>
            </a:pPr>
            <a:r>
              <a:rPr lang="en-US" sz="2400" dirty="0">
                <a:latin typeface="Gill Sans MT" panose="020B0502020104020203" pitchFamily="34" charset="0"/>
              </a:rPr>
              <a:t>Fair wage</a:t>
            </a:r>
          </a:p>
          <a:p>
            <a:pPr marL="457200" indent="-457200">
              <a:buFont typeface="Arial" panose="020B0604020202020204" pitchFamily="34" charset="0"/>
              <a:buChar char="•"/>
            </a:pPr>
            <a:r>
              <a:rPr lang="en-US" sz="2400" dirty="0">
                <a:latin typeface="Gill Sans MT" panose="020B0502020104020203" pitchFamily="34" charset="0"/>
              </a:rPr>
              <a:t>Free pizza</a:t>
            </a:r>
          </a:p>
          <a:p>
            <a:pPr marL="457200" indent="-457200">
              <a:buFont typeface="Arial" panose="020B0604020202020204" pitchFamily="34" charset="0"/>
              <a:buChar char="•"/>
            </a:pPr>
            <a:r>
              <a:rPr lang="en-US" sz="2400" dirty="0">
                <a:latin typeface="Gill Sans MT" panose="020B0502020104020203" pitchFamily="34" charset="0"/>
              </a:rPr>
              <a:t>Time off to rest</a:t>
            </a:r>
          </a:p>
          <a:p>
            <a:pPr marL="457200" indent="-457200">
              <a:buFont typeface="Arial" panose="020B0604020202020204" pitchFamily="34" charset="0"/>
              <a:buChar char="•"/>
            </a:pPr>
            <a:r>
              <a:rPr lang="en-US" sz="2400" dirty="0">
                <a:latin typeface="Gill Sans MT" panose="020B0502020104020203" pitchFamily="34" charset="0"/>
              </a:rPr>
              <a:t>Time off to recover from illness</a:t>
            </a:r>
          </a:p>
          <a:p>
            <a:pPr marL="457200" indent="-457200">
              <a:buFont typeface="Arial" panose="020B0604020202020204" pitchFamily="34" charset="0"/>
              <a:buChar char="•"/>
            </a:pPr>
            <a:r>
              <a:rPr lang="en-US" sz="2400" dirty="0">
                <a:latin typeface="Gill Sans MT" panose="020B0502020104020203" pitchFamily="34" charset="0"/>
              </a:rPr>
              <a:t>Breaks during the work day</a:t>
            </a:r>
          </a:p>
          <a:p>
            <a:pPr marL="457200" indent="-457200">
              <a:buFont typeface="Arial" panose="020B0604020202020204" pitchFamily="34" charset="0"/>
              <a:buChar char="•"/>
            </a:pPr>
            <a:r>
              <a:rPr lang="en-US" sz="2400" dirty="0">
                <a:latin typeface="Gill Sans MT" panose="020B0502020104020203" pitchFamily="34" charset="0"/>
              </a:rPr>
              <a:t>No toilet breaks</a:t>
            </a:r>
          </a:p>
          <a:p>
            <a:pPr marL="457200" indent="-457200">
              <a:buFont typeface="Arial" panose="020B0604020202020204" pitchFamily="34" charset="0"/>
              <a:buChar char="•"/>
            </a:pPr>
            <a:r>
              <a:rPr lang="en-US" sz="2400" dirty="0">
                <a:latin typeface="Gill Sans MT" panose="020B0502020104020203" pitchFamily="34" charset="0"/>
              </a:rPr>
              <a:t>Limit on the time you’re expected to work</a:t>
            </a:r>
          </a:p>
          <a:p>
            <a:pPr marL="457200" indent="-457200">
              <a:buFont typeface="Arial" panose="020B0604020202020204" pitchFamily="34" charset="0"/>
              <a:buChar char="•"/>
            </a:pPr>
            <a:r>
              <a:rPr lang="en-US" sz="2400" dirty="0">
                <a:latin typeface="Gill Sans MT" panose="020B0502020104020203" pitchFamily="34" charset="0"/>
              </a:rPr>
              <a:t>Knowing when you’re working</a:t>
            </a:r>
          </a:p>
          <a:p>
            <a:pPr marL="457200" indent="-457200">
              <a:buFont typeface="Arial" panose="020B0604020202020204" pitchFamily="34" charset="0"/>
              <a:buChar char="•"/>
            </a:pPr>
            <a:r>
              <a:rPr lang="en-US" sz="2400" dirty="0">
                <a:latin typeface="Gill Sans MT" panose="020B0502020104020203" pitchFamily="34" charset="0"/>
              </a:rPr>
              <a:t>Insulted by your employer</a:t>
            </a:r>
          </a:p>
          <a:p>
            <a:pPr marL="457200" indent="-457200">
              <a:buFont typeface="Arial" panose="020B0604020202020204" pitchFamily="34" charset="0"/>
              <a:buChar char="•"/>
            </a:pPr>
            <a:r>
              <a:rPr lang="en-US" sz="2400" dirty="0">
                <a:latin typeface="Gill Sans MT" panose="020B0502020104020203" pitchFamily="34" charset="0"/>
              </a:rPr>
              <a:t>Not being fired without a good reason</a:t>
            </a:r>
          </a:p>
          <a:p>
            <a:pPr marL="457200" indent="-457200">
              <a:buFont typeface="Arial" panose="020B0604020202020204" pitchFamily="34" charset="0"/>
              <a:buChar char="•"/>
            </a:pPr>
            <a:endParaRPr lang="en-US" sz="3200" dirty="0">
              <a:latin typeface="Gill Sans MT" panose="020B0502020104020203" pitchFamily="34" charset="0"/>
            </a:endParaRPr>
          </a:p>
        </p:txBody>
      </p:sp>
      <p:pic>
        <p:nvPicPr>
          <p:cNvPr id="10" name="Picture 9">
            <a:extLst>
              <a:ext uri="{FF2B5EF4-FFF2-40B4-BE49-F238E27FC236}">
                <a16:creationId xmlns:a16="http://schemas.microsoft.com/office/drawing/2014/main" id="{6B906377-AFE8-46B0-83E4-14214E5F5E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8321531" y="1966261"/>
            <a:ext cx="2712229" cy="2925477"/>
          </a:xfrm>
          <a:prstGeom prst="rect">
            <a:avLst/>
          </a:prstGeom>
        </p:spPr>
      </p:pic>
    </p:spTree>
    <p:extLst>
      <p:ext uri="{BB962C8B-B14F-4D97-AF65-F5344CB8AC3E}">
        <p14:creationId xmlns:p14="http://schemas.microsoft.com/office/powerpoint/2010/main" val="1796770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8" name="TextBox 7">
            <a:extLst>
              <a:ext uri="{FF2B5EF4-FFF2-40B4-BE49-F238E27FC236}">
                <a16:creationId xmlns:a16="http://schemas.microsoft.com/office/drawing/2014/main" id="{59132311-80FE-4C53-A970-0137CC9376CF}"/>
              </a:ext>
            </a:extLst>
          </p:cNvPr>
          <p:cNvSpPr txBox="1"/>
          <p:nvPr/>
        </p:nvSpPr>
        <p:spPr>
          <a:xfrm>
            <a:off x="4711849" y="2126126"/>
            <a:ext cx="6508376" cy="2554545"/>
          </a:xfrm>
          <a:prstGeom prst="rect">
            <a:avLst/>
          </a:prstGeom>
          <a:noFill/>
        </p:spPr>
        <p:txBody>
          <a:bodyPr wrap="square" rtlCol="0">
            <a:spAutoFit/>
          </a:bodyPr>
          <a:lstStyle/>
          <a:p>
            <a:pPr algn="ctr"/>
            <a:r>
              <a:rPr lang="en-US" sz="3200" dirty="0">
                <a:latin typeface="Gill Sans MT" panose="020B0502020104020203" pitchFamily="34" charset="0"/>
              </a:rPr>
              <a:t>Not everyone in the world has their dignity respected at work.</a:t>
            </a:r>
          </a:p>
          <a:p>
            <a:pPr algn="ctr"/>
            <a:endParaRPr lang="en-US" sz="3200" dirty="0">
              <a:latin typeface="Gill Sans MT" panose="020B0502020104020203" pitchFamily="34" charset="0"/>
            </a:endParaRPr>
          </a:p>
          <a:p>
            <a:pPr algn="ctr"/>
            <a:r>
              <a:rPr lang="en-US" sz="3200" b="1" dirty="0">
                <a:solidFill>
                  <a:srgbClr val="CF2631"/>
                </a:solidFill>
                <a:latin typeface="Gill Sans MT" panose="020B0502020104020203" pitchFamily="34" charset="0"/>
              </a:rPr>
              <a:t>What could we do to support and advocate for them?</a:t>
            </a:r>
          </a:p>
        </p:txBody>
      </p:sp>
      <p:pic>
        <p:nvPicPr>
          <p:cNvPr id="10" name="Picture 9">
            <a:extLst>
              <a:ext uri="{FF2B5EF4-FFF2-40B4-BE49-F238E27FC236}">
                <a16:creationId xmlns:a16="http://schemas.microsoft.com/office/drawing/2014/main" id="{6B906377-AFE8-46B0-83E4-14214E5F5E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1158240" y="1966261"/>
            <a:ext cx="2712229" cy="2925477"/>
          </a:xfrm>
          <a:prstGeom prst="rect">
            <a:avLst/>
          </a:prstGeom>
        </p:spPr>
      </p:pic>
    </p:spTree>
    <p:extLst>
      <p:ext uri="{BB962C8B-B14F-4D97-AF65-F5344CB8AC3E}">
        <p14:creationId xmlns:p14="http://schemas.microsoft.com/office/powerpoint/2010/main" val="191760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8" name="TextBox 7">
            <a:extLst>
              <a:ext uri="{FF2B5EF4-FFF2-40B4-BE49-F238E27FC236}">
                <a16:creationId xmlns:a16="http://schemas.microsoft.com/office/drawing/2014/main" id="{59132311-80FE-4C53-A970-0137CC9376CF}"/>
              </a:ext>
            </a:extLst>
          </p:cNvPr>
          <p:cNvSpPr txBox="1"/>
          <p:nvPr/>
        </p:nvSpPr>
        <p:spPr>
          <a:xfrm>
            <a:off x="4711849" y="2126126"/>
            <a:ext cx="6508376" cy="3046988"/>
          </a:xfrm>
          <a:prstGeom prst="rect">
            <a:avLst/>
          </a:prstGeom>
          <a:noFill/>
        </p:spPr>
        <p:txBody>
          <a:bodyPr wrap="square" rtlCol="0">
            <a:spAutoFit/>
          </a:bodyPr>
          <a:lstStyle/>
          <a:p>
            <a:pPr lvl="0" algn="ctr">
              <a:defRPr/>
            </a:pPr>
            <a:r>
              <a:rPr lang="en-GB" sz="3200" dirty="0">
                <a:latin typeface="Gill Sans MT" panose="020B0502020104020203" pitchFamily="34" charset="0"/>
              </a:rPr>
              <a:t>Around the world, farmers and farm workers are not paid a fair wage for the work they put in.</a:t>
            </a:r>
          </a:p>
          <a:p>
            <a:pPr lvl="0">
              <a:defRPr/>
            </a:pPr>
            <a:endParaRPr lang="en-GB" sz="3200" dirty="0">
              <a:latin typeface="Gill Sans MT" panose="020B0502020104020203" pitchFamily="34" charset="0"/>
            </a:endParaRPr>
          </a:p>
          <a:p>
            <a:pPr lvl="0" algn="ctr">
              <a:defRPr/>
            </a:pPr>
            <a:r>
              <a:rPr lang="en-GB" sz="3200" dirty="0">
                <a:latin typeface="Gill Sans MT" panose="020B0502020104020203" pitchFamily="34" charset="0"/>
              </a:rPr>
              <a:t>The Fairtrade Foundation works to combat this.</a:t>
            </a:r>
            <a:endParaRPr lang="en-GB" sz="2800" dirty="0">
              <a:latin typeface="Gill Sans MT" panose="020B0502020104020203" pitchFamily="34" charset="0"/>
            </a:endParaRPr>
          </a:p>
        </p:txBody>
      </p:sp>
      <p:pic>
        <p:nvPicPr>
          <p:cNvPr id="3" name="Picture 2">
            <a:extLst>
              <a:ext uri="{FF2B5EF4-FFF2-40B4-BE49-F238E27FC236}">
                <a16:creationId xmlns:a16="http://schemas.microsoft.com/office/drawing/2014/main" id="{8C9E6B78-CE38-4CCC-8827-0710920082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775" y="1870166"/>
            <a:ext cx="3185160" cy="3185160"/>
          </a:xfrm>
          <a:prstGeom prst="rect">
            <a:avLst/>
          </a:prstGeom>
        </p:spPr>
      </p:pic>
    </p:spTree>
    <p:extLst>
      <p:ext uri="{BB962C8B-B14F-4D97-AF65-F5344CB8AC3E}">
        <p14:creationId xmlns:p14="http://schemas.microsoft.com/office/powerpoint/2010/main" val="1146811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srcRect l="108" t="12102" r="356"/>
          <a:stretch/>
        </p:blipFill>
        <p:spPr>
          <a:xfrm>
            <a:off x="0" y="-2338"/>
            <a:ext cx="12192000" cy="1805013"/>
          </a:xfrm>
          <a:prstGeom prst="rect">
            <a:avLst/>
          </a:prstGeom>
        </p:spPr>
      </p:pic>
      <p:pic>
        <p:nvPicPr>
          <p:cNvPr id="7" name="Picture 6"/>
          <p:cNvPicPr>
            <a:picLocks noChangeAspect="1"/>
          </p:cNvPicPr>
          <p:nvPr/>
        </p:nvPicPr>
        <p:blipFill>
          <a:blip r:embed="rId5"/>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2" name="Online Media 1" title="Why Fair Trade Chocolate Matters">
            <a:hlinkClick r:id="" action="ppaction://media"/>
            <a:extLst>
              <a:ext uri="{FF2B5EF4-FFF2-40B4-BE49-F238E27FC236}">
                <a16:creationId xmlns:a16="http://schemas.microsoft.com/office/drawing/2014/main" id="{AB74D5BB-284F-944D-B8A7-3156D2DD32D6}"/>
              </a:ext>
            </a:extLst>
          </p:cNvPr>
          <p:cNvPicPr>
            <a:picLocks noRot="1" noChangeAspect="1"/>
          </p:cNvPicPr>
          <p:nvPr>
            <a:videoFile r:link="rId1"/>
          </p:nvPr>
        </p:nvPicPr>
        <p:blipFill>
          <a:blip r:embed="rId6"/>
          <a:stretch>
            <a:fillRect/>
          </a:stretch>
        </p:blipFill>
        <p:spPr>
          <a:xfrm>
            <a:off x="2441868" y="1687110"/>
            <a:ext cx="7308264" cy="4129169"/>
          </a:xfrm>
          <a:prstGeom prst="rect">
            <a:avLst/>
          </a:prstGeom>
        </p:spPr>
      </p:pic>
    </p:spTree>
    <p:extLst>
      <p:ext uri="{BB962C8B-B14F-4D97-AF65-F5344CB8AC3E}">
        <p14:creationId xmlns:p14="http://schemas.microsoft.com/office/powerpoint/2010/main" val="279534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781553" y="1963661"/>
            <a:ext cx="2778211" cy="2930678"/>
          </a:xfrm>
          <a:prstGeom prst="rect">
            <a:avLst/>
          </a:prstGeom>
        </p:spPr>
      </p:pic>
      <p:sp>
        <p:nvSpPr>
          <p:cNvPr id="2" name="TextBox 1">
            <a:extLst>
              <a:ext uri="{FF2B5EF4-FFF2-40B4-BE49-F238E27FC236}">
                <a16:creationId xmlns:a16="http://schemas.microsoft.com/office/drawing/2014/main" id="{8D78BF42-5B61-452E-9B8A-3C37B1257554}"/>
              </a:ext>
            </a:extLst>
          </p:cNvPr>
          <p:cNvSpPr txBox="1"/>
          <p:nvPr/>
        </p:nvSpPr>
        <p:spPr>
          <a:xfrm>
            <a:off x="1828799" y="2213282"/>
            <a:ext cx="6062870" cy="2554545"/>
          </a:xfrm>
          <a:prstGeom prst="rect">
            <a:avLst/>
          </a:prstGeom>
          <a:noFill/>
        </p:spPr>
        <p:txBody>
          <a:bodyPr wrap="square" rtlCol="0">
            <a:spAutoFit/>
          </a:bodyPr>
          <a:lstStyle/>
          <a:p>
            <a:pPr algn="ctr"/>
            <a:r>
              <a:rPr lang="en-GB" sz="4000" b="1" dirty="0">
                <a:latin typeface="Gill Sans MT" panose="020B0502020104020203" pitchFamily="34" charset="0"/>
              </a:rPr>
              <a:t>Talk Partners:</a:t>
            </a:r>
          </a:p>
          <a:p>
            <a:pPr algn="ctr"/>
            <a:endParaRPr lang="en-GB" sz="4000" dirty="0">
              <a:latin typeface="Gill Sans MT" panose="020B0502020104020203" pitchFamily="34" charset="0"/>
            </a:endParaRPr>
          </a:p>
          <a:p>
            <a:pPr algn="ctr"/>
            <a:r>
              <a:rPr lang="en-GB" sz="4000" dirty="0">
                <a:latin typeface="Gill Sans MT" panose="020B0502020104020203" pitchFamily="34" charset="0"/>
              </a:rPr>
              <a:t>What do you think the word ‘</a:t>
            </a:r>
            <a:r>
              <a:rPr lang="en-GB" sz="4000" b="1" dirty="0">
                <a:solidFill>
                  <a:srgbClr val="C40F0F"/>
                </a:solidFill>
                <a:latin typeface="Gill Sans MT" panose="020B0502020104020203" pitchFamily="34" charset="0"/>
              </a:rPr>
              <a:t>dignity</a:t>
            </a:r>
            <a:r>
              <a:rPr lang="en-GB" sz="4000" dirty="0">
                <a:latin typeface="Gill Sans MT" panose="020B0502020104020203" pitchFamily="34" charset="0"/>
              </a:rPr>
              <a:t>’ means?</a:t>
            </a:r>
          </a:p>
        </p:txBody>
      </p:sp>
    </p:spTree>
    <p:extLst>
      <p:ext uri="{BB962C8B-B14F-4D97-AF65-F5344CB8AC3E}">
        <p14:creationId xmlns:p14="http://schemas.microsoft.com/office/powerpoint/2010/main" val="269722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srcRect l="108" t="12102" r="356"/>
          <a:stretch/>
        </p:blipFill>
        <p:spPr>
          <a:xfrm>
            <a:off x="0" y="-2338"/>
            <a:ext cx="12192000" cy="1805013"/>
          </a:xfrm>
          <a:prstGeom prst="rect">
            <a:avLst/>
          </a:prstGeom>
        </p:spPr>
      </p:pic>
      <p:pic>
        <p:nvPicPr>
          <p:cNvPr id="7" name="Picture 6"/>
          <p:cNvPicPr>
            <a:picLocks noChangeAspect="1"/>
          </p:cNvPicPr>
          <p:nvPr/>
        </p:nvPicPr>
        <p:blipFill>
          <a:blip r:embed="rId5"/>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2" name="Online Media 1" title="What Is Fairtrade?">
            <a:hlinkClick r:id="" action="ppaction://media"/>
            <a:extLst>
              <a:ext uri="{FF2B5EF4-FFF2-40B4-BE49-F238E27FC236}">
                <a16:creationId xmlns:a16="http://schemas.microsoft.com/office/drawing/2014/main" id="{D058BBA1-77C3-C83C-1CCB-6026266D9382}"/>
              </a:ext>
            </a:extLst>
          </p:cNvPr>
          <p:cNvPicPr>
            <a:picLocks noRot="1" noChangeAspect="1"/>
          </p:cNvPicPr>
          <p:nvPr>
            <a:videoFile r:link="rId1"/>
          </p:nvPr>
        </p:nvPicPr>
        <p:blipFill>
          <a:blip r:embed="rId6"/>
          <a:stretch>
            <a:fillRect/>
          </a:stretch>
        </p:blipFill>
        <p:spPr>
          <a:xfrm>
            <a:off x="2801073" y="1757018"/>
            <a:ext cx="6979993" cy="3943695"/>
          </a:xfrm>
          <a:prstGeom prst="rect">
            <a:avLst/>
          </a:prstGeom>
        </p:spPr>
      </p:pic>
    </p:spTree>
    <p:extLst>
      <p:ext uri="{BB962C8B-B14F-4D97-AF65-F5344CB8AC3E}">
        <p14:creationId xmlns:p14="http://schemas.microsoft.com/office/powerpoint/2010/main" val="398063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8" name="TextBox 7">
            <a:extLst>
              <a:ext uri="{FF2B5EF4-FFF2-40B4-BE49-F238E27FC236}">
                <a16:creationId xmlns:a16="http://schemas.microsoft.com/office/drawing/2014/main" id="{59132311-80FE-4C53-A970-0137CC9376CF}"/>
              </a:ext>
            </a:extLst>
          </p:cNvPr>
          <p:cNvSpPr txBox="1"/>
          <p:nvPr/>
        </p:nvSpPr>
        <p:spPr>
          <a:xfrm>
            <a:off x="3750198" y="1802139"/>
            <a:ext cx="7734015" cy="3970318"/>
          </a:xfrm>
          <a:prstGeom prst="rect">
            <a:avLst/>
          </a:prstGeom>
          <a:noFill/>
        </p:spPr>
        <p:txBody>
          <a:bodyPr wrap="square" rtlCol="0">
            <a:spAutoFit/>
          </a:bodyPr>
          <a:lstStyle/>
          <a:p>
            <a:pPr lvl="0" algn="ctr"/>
            <a:r>
              <a:rPr lang="en-GB" sz="2800" dirty="0">
                <a:latin typeface="Gill Sans MT" panose="020B0502020104020203" pitchFamily="34" charset="0"/>
              </a:rPr>
              <a:t>Fairtrade products are often slightly more expensive than regular products. </a:t>
            </a:r>
          </a:p>
          <a:p>
            <a:pPr lvl="0" algn="ctr"/>
            <a:r>
              <a:rPr lang="en-GB" sz="2800" dirty="0">
                <a:latin typeface="Gill Sans MT" panose="020B0502020104020203" pitchFamily="34" charset="0"/>
              </a:rPr>
              <a:t>This slight additional cost means that more money can go to the workers in Developing Countries who are usually paid significantly less for their work.</a:t>
            </a:r>
          </a:p>
          <a:p>
            <a:pPr lvl="0" algn="ctr"/>
            <a:endParaRPr lang="en-GB" sz="2800" dirty="0">
              <a:latin typeface="Gill Sans MT" panose="020B0502020104020203" pitchFamily="34" charset="0"/>
            </a:endParaRPr>
          </a:p>
          <a:p>
            <a:pPr lvl="0" algn="ctr"/>
            <a:r>
              <a:rPr lang="en-GB" sz="2800" b="1" dirty="0">
                <a:solidFill>
                  <a:srgbClr val="CF2631"/>
                </a:solidFill>
                <a:latin typeface="Gill Sans MT" panose="020B0502020104020203" pitchFamily="34" charset="0"/>
              </a:rPr>
              <a:t>How would everyone committing to buying Fairtrade products help towards The Common Good?</a:t>
            </a:r>
          </a:p>
        </p:txBody>
      </p:sp>
      <p:pic>
        <p:nvPicPr>
          <p:cNvPr id="10" name="Picture 2" descr="Image result for fairtrade bananas">
            <a:extLst>
              <a:ext uri="{FF2B5EF4-FFF2-40B4-BE49-F238E27FC236}">
                <a16:creationId xmlns:a16="http://schemas.microsoft.com/office/drawing/2014/main" id="{2F1DA901-8263-4344-B2E1-59E9F3934A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676" r="18358"/>
          <a:stretch/>
        </p:blipFill>
        <p:spPr bwMode="auto">
          <a:xfrm>
            <a:off x="707787" y="1730931"/>
            <a:ext cx="2666028" cy="404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017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Main Activity</a:t>
            </a:r>
          </a:p>
        </p:txBody>
      </p:sp>
      <p:sp>
        <p:nvSpPr>
          <p:cNvPr id="8" name="TextBox 7">
            <a:extLst>
              <a:ext uri="{FF2B5EF4-FFF2-40B4-BE49-F238E27FC236}">
                <a16:creationId xmlns:a16="http://schemas.microsoft.com/office/drawing/2014/main" id="{59132311-80FE-4C53-A970-0137CC9376CF}"/>
              </a:ext>
            </a:extLst>
          </p:cNvPr>
          <p:cNvSpPr txBox="1"/>
          <p:nvPr/>
        </p:nvSpPr>
        <p:spPr>
          <a:xfrm>
            <a:off x="4711849" y="1913430"/>
            <a:ext cx="6739371" cy="3539430"/>
          </a:xfrm>
          <a:prstGeom prst="rect">
            <a:avLst/>
          </a:prstGeom>
          <a:noFill/>
        </p:spPr>
        <p:txBody>
          <a:bodyPr wrap="square" rtlCol="0">
            <a:spAutoFit/>
          </a:bodyPr>
          <a:lstStyle/>
          <a:p>
            <a:pPr algn="ctr"/>
            <a:r>
              <a:rPr lang="en-GB" sz="3200" dirty="0">
                <a:latin typeface="Gill Sans MT" panose="020B0502020104020203" pitchFamily="34" charset="0"/>
              </a:rPr>
              <a:t>Write a letter to the headteacher explaining why our school should use Fairtrade products as much as possible. </a:t>
            </a:r>
            <a:br>
              <a:rPr lang="en-GB" sz="3200" dirty="0">
                <a:latin typeface="Gill Sans MT" panose="020B0502020104020203" pitchFamily="34" charset="0"/>
              </a:rPr>
            </a:br>
            <a:endParaRPr lang="en-GB" sz="3200" dirty="0">
              <a:latin typeface="Gill Sans MT" panose="020B0502020104020203" pitchFamily="34" charset="0"/>
            </a:endParaRPr>
          </a:p>
          <a:p>
            <a:pPr algn="ctr"/>
            <a:r>
              <a:rPr lang="en-GB" sz="3200" b="1" dirty="0">
                <a:solidFill>
                  <a:srgbClr val="CF2631"/>
                </a:solidFill>
                <a:latin typeface="Gill Sans MT" panose="020B0502020104020203" pitchFamily="34" charset="0"/>
              </a:rPr>
              <a:t>Use what you have learnt about Catholic Social Teaching to explain your reasoning.</a:t>
            </a:r>
            <a:endParaRPr lang="en-US" sz="3200" b="1" dirty="0">
              <a:solidFill>
                <a:srgbClr val="CF2631"/>
              </a:solidFill>
              <a:latin typeface="Gill Sans MT" panose="020B0502020104020203" pitchFamily="34" charset="0"/>
            </a:endParaRPr>
          </a:p>
        </p:txBody>
      </p:sp>
      <p:pic>
        <p:nvPicPr>
          <p:cNvPr id="3" name="Picture 2">
            <a:extLst>
              <a:ext uri="{FF2B5EF4-FFF2-40B4-BE49-F238E27FC236}">
                <a16:creationId xmlns:a16="http://schemas.microsoft.com/office/drawing/2014/main" id="{B2382D9D-FBD5-4EF9-BC66-A03C935BA460}"/>
              </a:ext>
            </a:extLst>
          </p:cNvPr>
          <p:cNvPicPr>
            <a:picLocks noChangeAspect="1"/>
          </p:cNvPicPr>
          <p:nvPr/>
        </p:nvPicPr>
        <p:blipFill rotWithShape="1">
          <a:blip r:embed="rId5">
            <a:extLst>
              <a:ext uri="{28A0092B-C50C-407E-A947-70E740481C1C}">
                <a14:useLocalDpi xmlns:a14="http://schemas.microsoft.com/office/drawing/2010/main" val="0"/>
              </a:ext>
            </a:extLst>
          </a:blip>
          <a:srcRect l="5981" t="10147" r="57278" b="19642"/>
          <a:stretch/>
        </p:blipFill>
        <p:spPr>
          <a:xfrm>
            <a:off x="740780" y="1812079"/>
            <a:ext cx="3017154" cy="3243247"/>
          </a:xfrm>
          <a:prstGeom prst="rect">
            <a:avLst/>
          </a:prstGeom>
        </p:spPr>
      </p:pic>
    </p:spTree>
    <p:extLst>
      <p:ext uri="{BB962C8B-B14F-4D97-AF65-F5344CB8AC3E}">
        <p14:creationId xmlns:p14="http://schemas.microsoft.com/office/powerpoint/2010/main" val="4067988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Plenary</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622778" y="1960340"/>
            <a:ext cx="2863526" cy="3261410"/>
          </a:xfrm>
          <a:prstGeom prst="rect">
            <a:avLst/>
          </a:prstGeom>
        </p:spPr>
      </p:pic>
      <p:sp>
        <p:nvSpPr>
          <p:cNvPr id="2" name="Rectangle 1">
            <a:extLst>
              <a:ext uri="{FF2B5EF4-FFF2-40B4-BE49-F238E27FC236}">
                <a16:creationId xmlns:a16="http://schemas.microsoft.com/office/drawing/2014/main" id="{B83CB656-37ED-4C6A-B432-AFBFC7CC7FAC}"/>
              </a:ext>
            </a:extLst>
          </p:cNvPr>
          <p:cNvSpPr/>
          <p:nvPr/>
        </p:nvSpPr>
        <p:spPr>
          <a:xfrm>
            <a:off x="833018" y="2064075"/>
            <a:ext cx="7674375" cy="2729850"/>
          </a:xfrm>
          <a:prstGeom prst="rect">
            <a:avLst/>
          </a:prstGeom>
        </p:spPr>
        <p:txBody>
          <a:bodyPr wrap="square">
            <a:spAutoFit/>
          </a:bodyPr>
          <a:lstStyle/>
          <a:p>
            <a:pPr algn="ctr">
              <a:lnSpc>
                <a:spcPct val="107000"/>
              </a:lnSpc>
              <a:spcAft>
                <a:spcPts val="800"/>
              </a:spcAft>
            </a:pPr>
            <a:r>
              <a:rPr lang="en-GB" sz="3200" dirty="0">
                <a:latin typeface="Gill Sans MT" panose="020B0502020104020203" pitchFamily="34" charset="0"/>
                <a:ea typeface="Calibri" panose="020F0502020204030204" pitchFamily="34" charset="0"/>
                <a:cs typeface="Times New Roman" panose="02020603050405020304" pitchFamily="18" charset="0"/>
              </a:rPr>
              <a:t>‘</a:t>
            </a:r>
            <a:r>
              <a:rPr lang="en-GB" sz="3200" b="1" dirty="0">
                <a:latin typeface="Gill Sans MT" panose="020B0502020104020203" pitchFamily="34" charset="0"/>
                <a:ea typeface="Calibri" panose="020F0502020204030204" pitchFamily="34" charset="0"/>
                <a:cs typeface="Times New Roman" panose="02020603050405020304" pitchFamily="18" charset="0"/>
              </a:rPr>
              <a:t>The hardworking farmer should be the first to receive a share of the crops</a:t>
            </a:r>
            <a:r>
              <a:rPr lang="en-GB" sz="3200" dirty="0">
                <a:latin typeface="Gill Sans MT" panose="020B0502020104020203" pitchFamily="34" charset="0"/>
                <a:ea typeface="Calibri" panose="020F0502020204030204" pitchFamily="34" charset="0"/>
                <a:cs typeface="Times New Roman" panose="02020603050405020304" pitchFamily="18" charset="0"/>
              </a:rPr>
              <a:t>.’ </a:t>
            </a:r>
            <a:br>
              <a:rPr lang="en-GB" sz="3200" dirty="0">
                <a:latin typeface="Gill Sans MT" panose="020B0502020104020203" pitchFamily="34" charset="0"/>
                <a:ea typeface="Calibri" panose="020F0502020204030204" pitchFamily="34" charset="0"/>
                <a:cs typeface="Times New Roman" panose="02020603050405020304" pitchFamily="18" charset="0"/>
              </a:rPr>
            </a:br>
            <a:r>
              <a:rPr lang="en-GB" sz="2800" b="1" dirty="0">
                <a:solidFill>
                  <a:srgbClr val="CF2631"/>
                </a:solidFill>
                <a:latin typeface="Gill Sans MT" panose="020B0502020104020203" pitchFamily="34" charset="0"/>
                <a:ea typeface="Calibri" panose="020F0502020204030204" pitchFamily="34" charset="0"/>
                <a:cs typeface="Times New Roman" panose="02020603050405020304" pitchFamily="18" charset="0"/>
              </a:rPr>
              <a:t>2 Timothy 2:6</a:t>
            </a:r>
          </a:p>
          <a:p>
            <a:pPr algn="ctr">
              <a:lnSpc>
                <a:spcPct val="107000"/>
              </a:lnSpc>
              <a:spcAft>
                <a:spcPts val="800"/>
              </a:spcAft>
            </a:pPr>
            <a:r>
              <a:rPr lang="en-GB" sz="3200" dirty="0">
                <a:latin typeface="Gill Sans MT" panose="020B0502020104020203" pitchFamily="34" charset="0"/>
                <a:ea typeface="Calibri" panose="020F0502020204030204" pitchFamily="34" charset="0"/>
                <a:cs typeface="Times New Roman" panose="02020603050405020304" pitchFamily="18" charset="0"/>
              </a:rPr>
              <a:t>What does this quote from the bible mean? </a:t>
            </a:r>
            <a:br>
              <a:rPr lang="en-GB" sz="3200" dirty="0">
                <a:latin typeface="Gill Sans MT" panose="020B0502020104020203" pitchFamily="34" charset="0"/>
                <a:ea typeface="Calibri" panose="020F0502020204030204" pitchFamily="34" charset="0"/>
                <a:cs typeface="Times New Roman" panose="02020603050405020304" pitchFamily="18" charset="0"/>
              </a:rPr>
            </a:br>
            <a:r>
              <a:rPr lang="en-GB" sz="3200" dirty="0">
                <a:latin typeface="Gill Sans MT" panose="020B0502020104020203" pitchFamily="34" charset="0"/>
                <a:ea typeface="Calibri" panose="020F0502020204030204" pitchFamily="34" charset="0"/>
                <a:cs typeface="Times New Roman" panose="02020603050405020304" pitchFamily="18" charset="0"/>
              </a:rPr>
              <a:t>How does it argue for fair wages?</a:t>
            </a:r>
          </a:p>
        </p:txBody>
      </p:sp>
    </p:spTree>
    <p:extLst>
      <p:ext uri="{BB962C8B-B14F-4D97-AF65-F5344CB8AC3E}">
        <p14:creationId xmlns:p14="http://schemas.microsoft.com/office/powerpoint/2010/main" val="116983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781553" y="1963661"/>
            <a:ext cx="2778211" cy="2930678"/>
          </a:xfrm>
          <a:prstGeom prst="rect">
            <a:avLst/>
          </a:prstGeom>
        </p:spPr>
      </p:pic>
      <p:sp>
        <p:nvSpPr>
          <p:cNvPr id="2" name="TextBox 1">
            <a:extLst>
              <a:ext uri="{FF2B5EF4-FFF2-40B4-BE49-F238E27FC236}">
                <a16:creationId xmlns:a16="http://schemas.microsoft.com/office/drawing/2014/main" id="{8D78BF42-5B61-452E-9B8A-3C37B1257554}"/>
              </a:ext>
            </a:extLst>
          </p:cNvPr>
          <p:cNvSpPr txBox="1"/>
          <p:nvPr/>
        </p:nvSpPr>
        <p:spPr>
          <a:xfrm>
            <a:off x="944218" y="1858868"/>
            <a:ext cx="7464286" cy="3416320"/>
          </a:xfrm>
          <a:prstGeom prst="rect">
            <a:avLst/>
          </a:prstGeom>
          <a:noFill/>
        </p:spPr>
        <p:txBody>
          <a:bodyPr wrap="square" rtlCol="0">
            <a:spAutoFit/>
          </a:bodyPr>
          <a:lstStyle/>
          <a:p>
            <a:pPr algn="ctr"/>
            <a:r>
              <a:rPr lang="en-GB" sz="3600" dirty="0">
                <a:latin typeface="Gill Sans MT" panose="020B0502020104020203" pitchFamily="34" charset="0"/>
              </a:rPr>
              <a:t>Treating someone with </a:t>
            </a:r>
            <a:r>
              <a:rPr lang="en-GB" sz="3600" b="1" dirty="0">
                <a:latin typeface="Gill Sans MT" panose="020B0502020104020203" pitchFamily="34" charset="0"/>
              </a:rPr>
              <a:t>dignity</a:t>
            </a:r>
            <a:r>
              <a:rPr lang="en-GB" sz="3600" dirty="0">
                <a:latin typeface="Gill Sans MT" panose="020B0502020104020203" pitchFamily="34" charset="0"/>
              </a:rPr>
              <a:t> means treating them with love, kindness and fairness.</a:t>
            </a:r>
          </a:p>
          <a:p>
            <a:pPr algn="ctr"/>
            <a:r>
              <a:rPr lang="en-GB" sz="3600" dirty="0">
                <a:latin typeface="Gill Sans MT" panose="020B0502020104020203" pitchFamily="34" charset="0"/>
              </a:rPr>
              <a:t>Everyone should be treated with </a:t>
            </a:r>
            <a:r>
              <a:rPr lang="en-GB" sz="3600" b="1" dirty="0">
                <a:latin typeface="Gill Sans MT" panose="020B0502020104020203" pitchFamily="34" charset="0"/>
              </a:rPr>
              <a:t>dignity</a:t>
            </a:r>
            <a:r>
              <a:rPr lang="en-GB" sz="3600" dirty="0">
                <a:latin typeface="Gill Sans MT" panose="020B0502020104020203" pitchFamily="34" charset="0"/>
              </a:rPr>
              <a:t> because everyone is made in God’s image.</a:t>
            </a:r>
          </a:p>
        </p:txBody>
      </p:sp>
    </p:spTree>
    <p:extLst>
      <p:ext uri="{BB962C8B-B14F-4D97-AF65-F5344CB8AC3E}">
        <p14:creationId xmlns:p14="http://schemas.microsoft.com/office/powerpoint/2010/main" val="2289275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8" name="Picture 7">
            <a:extLst>
              <a:ext uri="{FF2B5EF4-FFF2-40B4-BE49-F238E27FC236}">
                <a16:creationId xmlns:a16="http://schemas.microsoft.com/office/drawing/2014/main" id="{903381A8-0E2D-420D-97F4-3843174F09CA}"/>
              </a:ext>
            </a:extLst>
          </p:cNvPr>
          <p:cNvPicPr>
            <a:picLocks noChangeAspect="1"/>
          </p:cNvPicPr>
          <p:nvPr/>
        </p:nvPicPr>
        <p:blipFill rotWithShape="1">
          <a:blip r:embed="rId3"/>
          <a:srcRect l="108" t="12102" r="356"/>
          <a:stretch/>
        </p:blipFill>
        <p:spPr>
          <a:xfrm>
            <a:off x="0" y="0"/>
            <a:ext cx="12176206" cy="1802675"/>
          </a:xfrm>
          <a:prstGeom prst="rect">
            <a:avLst/>
          </a:prstGeom>
        </p:spPr>
      </p:pic>
      <p:pic>
        <p:nvPicPr>
          <p:cNvPr id="13" name="Picture 12">
            <a:extLst>
              <a:ext uri="{FF2B5EF4-FFF2-40B4-BE49-F238E27FC236}">
                <a16:creationId xmlns:a16="http://schemas.microsoft.com/office/drawing/2014/main" id="{39ED41E4-CF3B-47C6-B649-550278254CB7}"/>
              </a:ext>
            </a:extLst>
          </p:cNvPr>
          <p:cNvPicPr>
            <a:picLocks noChangeAspect="1"/>
          </p:cNvPicPr>
          <p:nvPr/>
        </p:nvPicPr>
        <p:blipFill>
          <a:blip r:embed="rId4"/>
          <a:stretch>
            <a:fillRect/>
          </a:stretch>
        </p:blipFill>
        <p:spPr>
          <a:xfrm>
            <a:off x="185350" y="5723649"/>
            <a:ext cx="11547259" cy="1128576"/>
          </a:xfrm>
          <a:prstGeom prst="rect">
            <a:avLst/>
          </a:prstGeom>
        </p:spPr>
      </p:pic>
      <p:pic>
        <p:nvPicPr>
          <p:cNvPr id="14" name="Picture 13">
            <a:extLst>
              <a:ext uri="{FF2B5EF4-FFF2-40B4-BE49-F238E27FC236}">
                <a16:creationId xmlns:a16="http://schemas.microsoft.com/office/drawing/2014/main" id="{02BCDA66-B6E2-42A1-897E-8A4FCD217E28}"/>
              </a:ext>
            </a:extLst>
          </p:cNvPr>
          <p:cNvPicPr>
            <a:picLocks noChangeAspect="1"/>
          </p:cNvPicPr>
          <p:nvPr/>
        </p:nvPicPr>
        <p:blipFill rotWithShape="1">
          <a:blip r:embed="rId5"/>
          <a:srcRect l="5672" r="4772"/>
          <a:stretch/>
        </p:blipFill>
        <p:spPr>
          <a:xfrm>
            <a:off x="-71883" y="0"/>
            <a:ext cx="1978926" cy="5873436"/>
          </a:xfrm>
          <a:prstGeom prst="rect">
            <a:avLst/>
          </a:prstGeom>
        </p:spPr>
      </p:pic>
      <p:pic>
        <p:nvPicPr>
          <p:cNvPr id="15" name="Picture 14">
            <a:extLst>
              <a:ext uri="{FF2B5EF4-FFF2-40B4-BE49-F238E27FC236}">
                <a16:creationId xmlns:a16="http://schemas.microsoft.com/office/drawing/2014/main" id="{9EEA855C-82D8-479B-BBE5-1773ABEE2925}"/>
              </a:ext>
            </a:extLst>
          </p:cNvPr>
          <p:cNvPicPr>
            <a:picLocks noChangeAspect="1"/>
          </p:cNvPicPr>
          <p:nvPr/>
        </p:nvPicPr>
        <p:blipFill rotWithShape="1">
          <a:blip r:embed="rId6"/>
          <a:srcRect b="786"/>
          <a:stretch/>
        </p:blipFill>
        <p:spPr>
          <a:xfrm>
            <a:off x="8015344" y="-12200"/>
            <a:ext cx="2132554" cy="5891963"/>
          </a:xfrm>
          <a:prstGeom prst="rect">
            <a:avLst/>
          </a:prstGeom>
        </p:spPr>
      </p:pic>
      <p:pic>
        <p:nvPicPr>
          <p:cNvPr id="16" name="Picture 15">
            <a:extLst>
              <a:ext uri="{FF2B5EF4-FFF2-40B4-BE49-F238E27FC236}">
                <a16:creationId xmlns:a16="http://schemas.microsoft.com/office/drawing/2014/main" id="{9D516CB7-96FD-4365-B915-AF0B1B33EF29}"/>
              </a:ext>
            </a:extLst>
          </p:cNvPr>
          <p:cNvPicPr>
            <a:picLocks noChangeAspect="1"/>
          </p:cNvPicPr>
          <p:nvPr/>
        </p:nvPicPr>
        <p:blipFill rotWithShape="1">
          <a:blip r:embed="rId7"/>
          <a:srcRect l="4141" t="929" r="4169" b="265"/>
          <a:stretch/>
        </p:blipFill>
        <p:spPr>
          <a:xfrm>
            <a:off x="3824518" y="0"/>
            <a:ext cx="2115403" cy="5873436"/>
          </a:xfrm>
          <a:prstGeom prst="rect">
            <a:avLst/>
          </a:prstGeom>
        </p:spPr>
      </p:pic>
      <p:pic>
        <p:nvPicPr>
          <p:cNvPr id="17" name="Picture 16">
            <a:extLst>
              <a:ext uri="{FF2B5EF4-FFF2-40B4-BE49-F238E27FC236}">
                <a16:creationId xmlns:a16="http://schemas.microsoft.com/office/drawing/2014/main" id="{54397AC3-A520-4E71-A54B-DF65DF64A67F}"/>
              </a:ext>
            </a:extLst>
          </p:cNvPr>
          <p:cNvPicPr>
            <a:picLocks noChangeAspect="1"/>
          </p:cNvPicPr>
          <p:nvPr/>
        </p:nvPicPr>
        <p:blipFill rotWithShape="1">
          <a:blip r:embed="rId8"/>
          <a:srcRect l="3113" t="862" r="3347"/>
          <a:stretch/>
        </p:blipFill>
        <p:spPr>
          <a:xfrm>
            <a:off x="1869115" y="0"/>
            <a:ext cx="2006221" cy="5873436"/>
          </a:xfrm>
          <a:prstGeom prst="rect">
            <a:avLst/>
          </a:prstGeom>
        </p:spPr>
      </p:pic>
      <p:pic>
        <p:nvPicPr>
          <p:cNvPr id="18" name="Picture 17">
            <a:extLst>
              <a:ext uri="{FF2B5EF4-FFF2-40B4-BE49-F238E27FC236}">
                <a16:creationId xmlns:a16="http://schemas.microsoft.com/office/drawing/2014/main" id="{173472CF-8CF0-489F-99BD-EB2F39055683}"/>
              </a:ext>
            </a:extLst>
          </p:cNvPr>
          <p:cNvPicPr>
            <a:picLocks noChangeAspect="1"/>
          </p:cNvPicPr>
          <p:nvPr/>
        </p:nvPicPr>
        <p:blipFill rotWithShape="1">
          <a:blip r:embed="rId9"/>
          <a:srcRect l="5495" r="6759"/>
          <a:stretch/>
        </p:blipFill>
        <p:spPr>
          <a:xfrm>
            <a:off x="10128788" y="0"/>
            <a:ext cx="2162633" cy="5884508"/>
          </a:xfrm>
          <a:prstGeom prst="rect">
            <a:avLst/>
          </a:prstGeom>
        </p:spPr>
      </p:pic>
      <p:pic>
        <p:nvPicPr>
          <p:cNvPr id="19" name="Picture 18">
            <a:extLst>
              <a:ext uri="{FF2B5EF4-FFF2-40B4-BE49-F238E27FC236}">
                <a16:creationId xmlns:a16="http://schemas.microsoft.com/office/drawing/2014/main" id="{4D980000-5F8F-4608-AA90-CC46562D189D}"/>
              </a:ext>
            </a:extLst>
          </p:cNvPr>
          <p:cNvPicPr>
            <a:picLocks noChangeAspect="1"/>
          </p:cNvPicPr>
          <p:nvPr/>
        </p:nvPicPr>
        <p:blipFill rotWithShape="1">
          <a:blip r:embed="rId10"/>
          <a:srcRect t="1149"/>
          <a:stretch/>
        </p:blipFill>
        <p:spPr>
          <a:xfrm>
            <a:off x="5899748" y="0"/>
            <a:ext cx="2153617" cy="5873436"/>
          </a:xfrm>
          <a:prstGeom prst="rect">
            <a:avLst/>
          </a:prstGeom>
        </p:spPr>
      </p:pic>
      <p:pic>
        <p:nvPicPr>
          <p:cNvPr id="20" name="Picture 19">
            <a:extLst>
              <a:ext uri="{FF2B5EF4-FFF2-40B4-BE49-F238E27FC236}">
                <a16:creationId xmlns:a16="http://schemas.microsoft.com/office/drawing/2014/main" id="{BCD076BB-D9FE-493E-9B5E-ACE4F21EE5ED}"/>
              </a:ext>
            </a:extLst>
          </p:cNvPr>
          <p:cNvPicPr>
            <a:picLocks noChangeAspect="1"/>
          </p:cNvPicPr>
          <p:nvPr/>
        </p:nvPicPr>
        <p:blipFill>
          <a:blip r:embed="rId11"/>
          <a:stretch>
            <a:fillRect/>
          </a:stretch>
        </p:blipFill>
        <p:spPr>
          <a:xfrm>
            <a:off x="11851852" y="5321614"/>
            <a:ext cx="439569" cy="557721"/>
          </a:xfrm>
          <a:prstGeom prst="rect">
            <a:avLst/>
          </a:prstGeom>
        </p:spPr>
      </p:pic>
      <p:pic>
        <p:nvPicPr>
          <p:cNvPr id="21" name="Picture 20">
            <a:extLst>
              <a:ext uri="{FF2B5EF4-FFF2-40B4-BE49-F238E27FC236}">
                <a16:creationId xmlns:a16="http://schemas.microsoft.com/office/drawing/2014/main" id="{A9FB9AF4-FEB6-47AD-A050-A59EDA6B35B4}"/>
              </a:ext>
            </a:extLst>
          </p:cNvPr>
          <p:cNvPicPr>
            <a:picLocks noChangeAspect="1"/>
          </p:cNvPicPr>
          <p:nvPr/>
        </p:nvPicPr>
        <p:blipFill>
          <a:blip r:embed="rId11"/>
          <a:stretch>
            <a:fillRect/>
          </a:stretch>
        </p:blipFill>
        <p:spPr>
          <a:xfrm>
            <a:off x="11536715" y="5683014"/>
            <a:ext cx="681176" cy="196463"/>
          </a:xfrm>
          <a:prstGeom prst="rect">
            <a:avLst/>
          </a:prstGeom>
        </p:spPr>
      </p:pic>
    </p:spTree>
    <p:extLst>
      <p:ext uri="{BB962C8B-B14F-4D97-AF65-F5344CB8AC3E}">
        <p14:creationId xmlns:p14="http://schemas.microsoft.com/office/powerpoint/2010/main" val="114886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Title</a:t>
            </a:r>
          </a:p>
        </p:txBody>
      </p:sp>
      <p:pic>
        <p:nvPicPr>
          <p:cNvPr id="8" name="Picture 7">
            <a:extLst>
              <a:ext uri="{FF2B5EF4-FFF2-40B4-BE49-F238E27FC236}">
                <a16:creationId xmlns:a16="http://schemas.microsoft.com/office/drawing/2014/main" id="{0C7AB337-FDAE-44ED-AB1A-82BD9DD704DB}"/>
              </a:ext>
            </a:extLst>
          </p:cNvPr>
          <p:cNvPicPr>
            <a:picLocks noChangeAspect="1"/>
          </p:cNvPicPr>
          <p:nvPr/>
        </p:nvPicPr>
        <p:blipFill rotWithShape="1">
          <a:blip r:embed="rId3"/>
          <a:srcRect l="108" t="12102" r="356"/>
          <a:stretch/>
        </p:blipFill>
        <p:spPr>
          <a:xfrm>
            <a:off x="0" y="0"/>
            <a:ext cx="12176206" cy="1802675"/>
          </a:xfrm>
          <a:prstGeom prst="rect">
            <a:avLst/>
          </a:prstGeom>
        </p:spPr>
      </p:pic>
      <p:pic>
        <p:nvPicPr>
          <p:cNvPr id="13" name="Picture 12">
            <a:extLst>
              <a:ext uri="{FF2B5EF4-FFF2-40B4-BE49-F238E27FC236}">
                <a16:creationId xmlns:a16="http://schemas.microsoft.com/office/drawing/2014/main" id="{1FDA38F2-9626-4F28-B9A5-729BFD00BA83}"/>
              </a:ext>
            </a:extLst>
          </p:cNvPr>
          <p:cNvPicPr>
            <a:picLocks noChangeAspect="1"/>
          </p:cNvPicPr>
          <p:nvPr/>
        </p:nvPicPr>
        <p:blipFill>
          <a:blip r:embed="rId4"/>
          <a:stretch>
            <a:fillRect/>
          </a:stretch>
        </p:blipFill>
        <p:spPr>
          <a:xfrm>
            <a:off x="185350" y="5723649"/>
            <a:ext cx="11547259" cy="1128576"/>
          </a:xfrm>
          <a:prstGeom prst="rect">
            <a:avLst/>
          </a:prstGeom>
        </p:spPr>
      </p:pic>
      <p:pic>
        <p:nvPicPr>
          <p:cNvPr id="14" name="Picture 13">
            <a:extLst>
              <a:ext uri="{FF2B5EF4-FFF2-40B4-BE49-F238E27FC236}">
                <a16:creationId xmlns:a16="http://schemas.microsoft.com/office/drawing/2014/main" id="{3FF845CE-EBFA-4798-A91D-35116D693FF7}"/>
              </a:ext>
            </a:extLst>
          </p:cNvPr>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Lst>
          </a:blip>
          <a:srcRect l="5672" r="4772"/>
          <a:stretch/>
        </p:blipFill>
        <p:spPr>
          <a:xfrm>
            <a:off x="-71883" y="0"/>
            <a:ext cx="1978926" cy="5873436"/>
          </a:xfrm>
          <a:prstGeom prst="rect">
            <a:avLst/>
          </a:prstGeom>
        </p:spPr>
      </p:pic>
      <p:pic>
        <p:nvPicPr>
          <p:cNvPr id="15" name="Picture 14">
            <a:extLst>
              <a:ext uri="{FF2B5EF4-FFF2-40B4-BE49-F238E27FC236}">
                <a16:creationId xmlns:a16="http://schemas.microsoft.com/office/drawing/2014/main" id="{B74CE5F8-4EA6-4B9D-9E31-38977B18D6C7}"/>
              </a:ext>
            </a:extLst>
          </p:cNvPr>
          <p:cNvPicPr>
            <a:picLocks noChangeAspect="1"/>
          </p:cNvPicPr>
          <p:nvPr/>
        </p:nvPicPr>
        <p:blipFill rotWithShape="1">
          <a:blip r:embed="rId7">
            <a:duotone>
              <a:schemeClr val="bg2">
                <a:shade val="45000"/>
                <a:satMod val="135000"/>
              </a:schemeClr>
              <a:prstClr val="white"/>
            </a:duotone>
            <a:extLst>
              <a:ext uri="{BEBA8EAE-BF5A-486C-A8C5-ECC9F3942E4B}">
                <a14:imgProps xmlns:a14="http://schemas.microsoft.com/office/drawing/2010/main">
                  <a14:imgLayer r:embed="rId8">
                    <a14:imgEffect>
                      <a14:colorTemperature colorTemp="4700"/>
                    </a14:imgEffect>
                    <a14:imgEffect>
                      <a14:saturation sat="0"/>
                    </a14:imgEffect>
                  </a14:imgLayer>
                </a14:imgProps>
              </a:ext>
            </a:extLst>
          </a:blip>
          <a:srcRect b="786"/>
          <a:stretch/>
        </p:blipFill>
        <p:spPr>
          <a:xfrm>
            <a:off x="8015344" y="-9264"/>
            <a:ext cx="2132554" cy="5891963"/>
          </a:xfrm>
          <a:prstGeom prst="rect">
            <a:avLst/>
          </a:prstGeom>
        </p:spPr>
      </p:pic>
      <p:pic>
        <p:nvPicPr>
          <p:cNvPr id="16" name="Picture 15">
            <a:extLst>
              <a:ext uri="{FF2B5EF4-FFF2-40B4-BE49-F238E27FC236}">
                <a16:creationId xmlns:a16="http://schemas.microsoft.com/office/drawing/2014/main" id="{07FE88B4-DB42-41CA-B233-E6F9D49AE5AA}"/>
              </a:ext>
            </a:extLst>
          </p:cNvPr>
          <p:cNvPicPr>
            <a:picLocks noChangeAspect="1"/>
          </p:cNvPicPr>
          <p:nvPr/>
        </p:nvPicPr>
        <p:blipFill rotWithShape="1">
          <a:blip r:embed="rId9">
            <a:duotone>
              <a:schemeClr val="bg2">
                <a:shade val="45000"/>
                <a:satMod val="135000"/>
              </a:schemeClr>
              <a:prstClr val="white"/>
            </a:duotone>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l="4141" t="929" r="4169" b="265"/>
          <a:stretch/>
        </p:blipFill>
        <p:spPr>
          <a:xfrm>
            <a:off x="3824518" y="0"/>
            <a:ext cx="2115403" cy="5873436"/>
          </a:xfrm>
          <a:prstGeom prst="rect">
            <a:avLst/>
          </a:prstGeom>
        </p:spPr>
      </p:pic>
      <p:pic>
        <p:nvPicPr>
          <p:cNvPr id="17" name="Picture 16">
            <a:extLst>
              <a:ext uri="{FF2B5EF4-FFF2-40B4-BE49-F238E27FC236}">
                <a16:creationId xmlns:a16="http://schemas.microsoft.com/office/drawing/2014/main" id="{97D3F485-CA23-4603-81D8-9C4592460332}"/>
              </a:ext>
            </a:extLst>
          </p:cNvPr>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colorTemperature colorTemp="4700"/>
                    </a14:imgEffect>
                    <a14:imgEffect>
                      <a14:saturation sat="0"/>
                    </a14:imgEffect>
                  </a14:imgLayer>
                </a14:imgProps>
              </a:ext>
            </a:extLst>
          </a:blip>
          <a:srcRect l="3113" t="862" r="3347"/>
          <a:stretch/>
        </p:blipFill>
        <p:spPr>
          <a:xfrm>
            <a:off x="1869115" y="0"/>
            <a:ext cx="2006221" cy="5873436"/>
          </a:xfrm>
          <a:prstGeom prst="rect">
            <a:avLst/>
          </a:prstGeom>
        </p:spPr>
      </p:pic>
      <p:pic>
        <p:nvPicPr>
          <p:cNvPr id="19" name="Picture 18">
            <a:extLst>
              <a:ext uri="{FF2B5EF4-FFF2-40B4-BE49-F238E27FC236}">
                <a16:creationId xmlns:a16="http://schemas.microsoft.com/office/drawing/2014/main" id="{1387150A-E1C7-4C14-ADD1-A154E0ADD1CD}"/>
              </a:ext>
            </a:extLst>
          </p:cNvPr>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saturation sat="0"/>
                    </a14:imgEffect>
                  </a14:imgLayer>
                </a14:imgProps>
              </a:ext>
            </a:extLst>
          </a:blip>
          <a:srcRect t="1149"/>
          <a:stretch/>
        </p:blipFill>
        <p:spPr>
          <a:xfrm>
            <a:off x="5899748" y="0"/>
            <a:ext cx="2153617" cy="5873436"/>
          </a:xfrm>
          <a:prstGeom prst="rect">
            <a:avLst/>
          </a:prstGeom>
        </p:spPr>
      </p:pic>
      <p:grpSp>
        <p:nvGrpSpPr>
          <p:cNvPr id="20" name="Group 19">
            <a:extLst>
              <a:ext uri="{FF2B5EF4-FFF2-40B4-BE49-F238E27FC236}">
                <a16:creationId xmlns:a16="http://schemas.microsoft.com/office/drawing/2014/main" id="{49AF22E4-EBBF-4826-BB53-0095DC9E728F}"/>
              </a:ext>
            </a:extLst>
          </p:cNvPr>
          <p:cNvGrpSpPr/>
          <p:nvPr/>
        </p:nvGrpSpPr>
        <p:grpSpPr>
          <a:xfrm>
            <a:off x="10128788" y="-11073"/>
            <a:ext cx="2169957" cy="5895581"/>
            <a:chOff x="10128788" y="-11073"/>
            <a:chExt cx="2169957" cy="5895581"/>
          </a:xfrm>
        </p:grpSpPr>
        <p:pic>
          <p:nvPicPr>
            <p:cNvPr id="21" name="Picture 20">
              <a:extLst>
                <a:ext uri="{FF2B5EF4-FFF2-40B4-BE49-F238E27FC236}">
                  <a16:creationId xmlns:a16="http://schemas.microsoft.com/office/drawing/2014/main" id="{33DB01B4-BA33-461F-95D5-25BF8D0C9B01}"/>
                </a:ext>
              </a:extLst>
            </p:cNvPr>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colorTemperature colorTemp="4700"/>
                      </a14:imgEffect>
                      <a14:imgEffect>
                        <a14:saturation sat="0"/>
                      </a14:imgEffect>
                    </a14:imgLayer>
                  </a14:imgProps>
                </a:ext>
              </a:extLst>
            </a:blip>
            <a:srcRect l="5495" r="6759"/>
            <a:stretch/>
          </p:blipFill>
          <p:spPr>
            <a:xfrm>
              <a:off x="10128788" y="0"/>
              <a:ext cx="2162633" cy="5884508"/>
            </a:xfrm>
            <a:prstGeom prst="rect">
              <a:avLst/>
            </a:prstGeom>
          </p:spPr>
        </p:pic>
        <p:pic>
          <p:nvPicPr>
            <p:cNvPr id="22" name="Picture 21">
              <a:extLst>
                <a:ext uri="{FF2B5EF4-FFF2-40B4-BE49-F238E27FC236}">
                  <a16:creationId xmlns:a16="http://schemas.microsoft.com/office/drawing/2014/main" id="{280C88BE-D5B3-4763-8337-6E93B677446E}"/>
                </a:ext>
              </a:extLst>
            </p:cNvPr>
            <p:cNvPicPr>
              <a:picLocks noChangeAspect="1"/>
            </p:cNvPicPr>
            <p:nvPr/>
          </p:nvPicPr>
          <p:blipFill>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0"/>
                      </a14:imgEffect>
                    </a14:imgLayer>
                  </a14:imgProps>
                </a:ext>
              </a:extLst>
            </a:blip>
            <a:stretch>
              <a:fillRect/>
            </a:stretch>
          </p:blipFill>
          <p:spPr>
            <a:xfrm>
              <a:off x="11851852" y="5321614"/>
              <a:ext cx="439569" cy="557721"/>
            </a:xfrm>
            <a:prstGeom prst="rect">
              <a:avLst/>
            </a:prstGeom>
          </p:spPr>
        </p:pic>
        <p:pic>
          <p:nvPicPr>
            <p:cNvPr id="23" name="Picture 22">
              <a:extLst>
                <a:ext uri="{FF2B5EF4-FFF2-40B4-BE49-F238E27FC236}">
                  <a16:creationId xmlns:a16="http://schemas.microsoft.com/office/drawing/2014/main" id="{103B16FE-EF4F-41E9-9D2F-D11A8E86A34E}"/>
                </a:ext>
              </a:extLst>
            </p:cNvPr>
            <p:cNvPicPr>
              <a:picLocks noChangeAspect="1"/>
            </p:cNvPicPr>
            <p:nvPr/>
          </p:nvPicPr>
          <p:blipFill>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0"/>
                      </a14:imgEffect>
                    </a14:imgLayer>
                  </a14:imgProps>
                </a:ext>
              </a:extLst>
            </a:blip>
            <a:stretch>
              <a:fillRect/>
            </a:stretch>
          </p:blipFill>
          <p:spPr>
            <a:xfrm>
              <a:off x="11536715" y="5683014"/>
              <a:ext cx="681176" cy="196463"/>
            </a:xfrm>
            <a:prstGeom prst="rect">
              <a:avLst/>
            </a:prstGeom>
          </p:spPr>
        </p:pic>
        <p:pic>
          <p:nvPicPr>
            <p:cNvPr id="24" name="Picture 23">
              <a:extLst>
                <a:ext uri="{FF2B5EF4-FFF2-40B4-BE49-F238E27FC236}">
                  <a16:creationId xmlns:a16="http://schemas.microsoft.com/office/drawing/2014/main" id="{1D6074CA-D174-425A-9DD2-C2DE240E9925}"/>
                </a:ext>
              </a:extLst>
            </p:cNvPr>
            <p:cNvPicPr>
              <a:picLocks noChangeAspect="1"/>
            </p:cNvPicPr>
            <p:nvPr/>
          </p:nvPicPr>
          <p:blipFill>
            <a:blip r:embed="rId19"/>
            <a:stretch>
              <a:fillRect/>
            </a:stretch>
          </p:blipFill>
          <p:spPr>
            <a:xfrm>
              <a:off x="10140574" y="-11073"/>
              <a:ext cx="2158171" cy="5883150"/>
            </a:xfrm>
            <a:prstGeom prst="rect">
              <a:avLst/>
            </a:prstGeom>
          </p:spPr>
        </p:pic>
        <p:pic>
          <p:nvPicPr>
            <p:cNvPr id="25" name="Picture 24">
              <a:extLst>
                <a:ext uri="{FF2B5EF4-FFF2-40B4-BE49-F238E27FC236}">
                  <a16:creationId xmlns:a16="http://schemas.microsoft.com/office/drawing/2014/main" id="{E5046A9F-42D6-4FA5-8926-A3523C503EF3}"/>
                </a:ext>
              </a:extLst>
            </p:cNvPr>
            <p:cNvPicPr>
              <a:picLocks noChangeAspect="1"/>
            </p:cNvPicPr>
            <p:nvPr/>
          </p:nvPicPr>
          <p:blipFill>
            <a:blip r:embed="rId20"/>
            <a:stretch>
              <a:fillRect/>
            </a:stretch>
          </p:blipFill>
          <p:spPr>
            <a:xfrm>
              <a:off x="11536715" y="5438775"/>
              <a:ext cx="762030" cy="433373"/>
            </a:xfrm>
            <a:prstGeom prst="rect">
              <a:avLst/>
            </a:prstGeom>
          </p:spPr>
        </p:pic>
      </p:grpSp>
    </p:spTree>
    <p:extLst>
      <p:ext uri="{BB962C8B-B14F-4D97-AF65-F5344CB8AC3E}">
        <p14:creationId xmlns:p14="http://schemas.microsoft.com/office/powerpoint/2010/main" val="1749723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10" name="Picture 9">
            <a:extLst>
              <a:ext uri="{FF2B5EF4-FFF2-40B4-BE49-F238E27FC236}">
                <a16:creationId xmlns:a16="http://schemas.microsoft.com/office/drawing/2014/main" id="{7E55D53D-6E47-458F-974D-A0AE8B49D8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862579" y="1966261"/>
            <a:ext cx="2712229" cy="2925477"/>
          </a:xfrm>
          <a:prstGeom prst="rect">
            <a:avLst/>
          </a:prstGeom>
        </p:spPr>
      </p:pic>
      <p:sp>
        <p:nvSpPr>
          <p:cNvPr id="8" name="TextBox 7">
            <a:extLst>
              <a:ext uri="{FF2B5EF4-FFF2-40B4-BE49-F238E27FC236}">
                <a16:creationId xmlns:a16="http://schemas.microsoft.com/office/drawing/2014/main" id="{59132311-80FE-4C53-A970-0137CC9376CF}"/>
              </a:ext>
            </a:extLst>
          </p:cNvPr>
          <p:cNvSpPr txBox="1"/>
          <p:nvPr/>
        </p:nvSpPr>
        <p:spPr>
          <a:xfrm>
            <a:off x="3913632" y="1802675"/>
            <a:ext cx="7647242" cy="2862322"/>
          </a:xfrm>
          <a:prstGeom prst="rect">
            <a:avLst/>
          </a:prstGeom>
          <a:noFill/>
        </p:spPr>
        <p:txBody>
          <a:bodyPr wrap="square" rtlCol="0">
            <a:spAutoFit/>
          </a:bodyPr>
          <a:lstStyle/>
          <a:p>
            <a:pPr algn="ctr"/>
            <a:r>
              <a:rPr lang="en-GB" sz="3600" dirty="0">
                <a:latin typeface="Gill Sans MT" panose="020B0502020104020203" pitchFamily="34" charset="0"/>
              </a:rPr>
              <a:t>Most people will have a </a:t>
            </a:r>
            <a:r>
              <a:rPr lang="en-GB" sz="3600" b="1" dirty="0">
                <a:latin typeface="Gill Sans MT" panose="020B0502020104020203" pitchFamily="34" charset="0"/>
              </a:rPr>
              <a:t>job</a:t>
            </a:r>
            <a:r>
              <a:rPr lang="en-GB" sz="3600" dirty="0">
                <a:latin typeface="Gill Sans MT" panose="020B0502020104020203" pitchFamily="34" charset="0"/>
              </a:rPr>
              <a:t> at some point in their lives.</a:t>
            </a:r>
          </a:p>
          <a:p>
            <a:pPr lvl="0" algn="ctr"/>
            <a:r>
              <a:rPr lang="en-US" sz="3600" dirty="0">
                <a:latin typeface="Gill Sans MT" panose="020B0502020104020203" pitchFamily="34" charset="0"/>
              </a:rPr>
              <a:t>Work is more than simply being able to earn money. It is about being able to support ourselves and our families. </a:t>
            </a:r>
            <a:endParaRPr lang="en-GB" sz="3600" dirty="0">
              <a:latin typeface="Gill Sans MT" panose="020B0502020104020203" pitchFamily="34" charset="0"/>
            </a:endParaRPr>
          </a:p>
        </p:txBody>
      </p:sp>
    </p:spTree>
    <p:extLst>
      <p:ext uri="{BB962C8B-B14F-4D97-AF65-F5344CB8AC3E}">
        <p14:creationId xmlns:p14="http://schemas.microsoft.com/office/powerpoint/2010/main" val="412724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10" name="Picture 9">
            <a:extLst>
              <a:ext uri="{FF2B5EF4-FFF2-40B4-BE49-F238E27FC236}">
                <a16:creationId xmlns:a16="http://schemas.microsoft.com/office/drawing/2014/main" id="{7E55D53D-6E47-458F-974D-A0AE8B49D8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862579" y="1966261"/>
            <a:ext cx="2712229" cy="2925477"/>
          </a:xfrm>
          <a:prstGeom prst="rect">
            <a:avLst/>
          </a:prstGeom>
        </p:spPr>
      </p:pic>
      <p:sp>
        <p:nvSpPr>
          <p:cNvPr id="8" name="TextBox 7">
            <a:extLst>
              <a:ext uri="{FF2B5EF4-FFF2-40B4-BE49-F238E27FC236}">
                <a16:creationId xmlns:a16="http://schemas.microsoft.com/office/drawing/2014/main" id="{59132311-80FE-4C53-A970-0137CC9376CF}"/>
              </a:ext>
            </a:extLst>
          </p:cNvPr>
          <p:cNvSpPr txBox="1"/>
          <p:nvPr/>
        </p:nvSpPr>
        <p:spPr>
          <a:xfrm>
            <a:off x="3913632" y="1802675"/>
            <a:ext cx="7647242" cy="3108543"/>
          </a:xfrm>
          <a:prstGeom prst="rect">
            <a:avLst/>
          </a:prstGeom>
          <a:noFill/>
        </p:spPr>
        <p:txBody>
          <a:bodyPr wrap="square" rtlCol="0">
            <a:spAutoFit/>
          </a:bodyPr>
          <a:lstStyle/>
          <a:p>
            <a:pPr algn="ctr"/>
            <a:r>
              <a:rPr lang="en-US" sz="3200" b="1" dirty="0">
                <a:latin typeface="Gill Sans MT" panose="020B0502020104020203" pitchFamily="34" charset="0"/>
              </a:rPr>
              <a:t>Dignity of Workers</a:t>
            </a:r>
            <a:r>
              <a:rPr lang="en-US" sz="3200" dirty="0">
                <a:latin typeface="Gill Sans MT" panose="020B0502020104020203" pitchFamily="34" charset="0"/>
              </a:rPr>
              <a:t> is about everyone finding a role in society, finding something they are good at, and feeling important and needed because of that. </a:t>
            </a:r>
            <a:endParaRPr lang="en-GB" sz="3200" dirty="0">
              <a:latin typeface="Gill Sans MT" panose="020B0502020104020203" pitchFamily="34" charset="0"/>
            </a:endParaRPr>
          </a:p>
          <a:p>
            <a:pPr algn="ctr"/>
            <a:endParaRPr lang="en-US" sz="3200" dirty="0">
              <a:latin typeface="Gill Sans MT" panose="020B0502020104020203" pitchFamily="34" charset="0"/>
            </a:endParaRPr>
          </a:p>
          <a:p>
            <a:pPr algn="ctr"/>
            <a:r>
              <a:rPr lang="en-US" sz="3600" b="1" dirty="0">
                <a:solidFill>
                  <a:srgbClr val="C40F0F"/>
                </a:solidFill>
                <a:latin typeface="Gill Sans MT" panose="020B0502020104020203" pitchFamily="34" charset="0"/>
              </a:rPr>
              <a:t>Why might this be important?</a:t>
            </a:r>
          </a:p>
        </p:txBody>
      </p:sp>
    </p:spTree>
    <p:extLst>
      <p:ext uri="{BB962C8B-B14F-4D97-AF65-F5344CB8AC3E}">
        <p14:creationId xmlns:p14="http://schemas.microsoft.com/office/powerpoint/2010/main" val="3930758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11" name="Picture 10">
            <a:extLst>
              <a:ext uri="{FF2B5EF4-FFF2-40B4-BE49-F238E27FC236}">
                <a16:creationId xmlns:a16="http://schemas.microsoft.com/office/drawing/2014/main" id="{4BF29857-AB73-496A-989B-4B5C57F65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761675" y="1802675"/>
            <a:ext cx="2863526" cy="3261410"/>
          </a:xfrm>
          <a:prstGeom prst="rect">
            <a:avLst/>
          </a:prstGeom>
        </p:spPr>
      </p:pic>
      <p:sp>
        <p:nvSpPr>
          <p:cNvPr id="13" name="TextBox 12">
            <a:extLst>
              <a:ext uri="{FF2B5EF4-FFF2-40B4-BE49-F238E27FC236}">
                <a16:creationId xmlns:a16="http://schemas.microsoft.com/office/drawing/2014/main" id="{2BCF6757-9572-4C74-B667-E02BF643EE79}"/>
              </a:ext>
            </a:extLst>
          </p:cNvPr>
          <p:cNvSpPr txBox="1"/>
          <p:nvPr/>
        </p:nvSpPr>
        <p:spPr>
          <a:xfrm>
            <a:off x="1308665" y="1655339"/>
            <a:ext cx="6886211" cy="3816429"/>
          </a:xfrm>
          <a:prstGeom prst="rect">
            <a:avLst/>
          </a:prstGeom>
          <a:noFill/>
        </p:spPr>
        <p:txBody>
          <a:bodyPr wrap="square" rtlCol="0">
            <a:spAutoFit/>
          </a:bodyPr>
          <a:lstStyle/>
          <a:p>
            <a:pPr algn="ctr"/>
            <a:r>
              <a:rPr lang="en-GB" sz="3200" dirty="0">
                <a:latin typeface="Gill Sans MT" panose="020B0502020104020203" pitchFamily="34" charset="0"/>
              </a:rPr>
              <a:t>‘Out of the ground, the Lord God caused to grow every tree that is pleasing to the sight and good for food . . . . Then the Lord God took the man and put him into the garden of Eden to work it and keep it’ </a:t>
            </a:r>
          </a:p>
          <a:p>
            <a:pPr algn="ctr"/>
            <a:endParaRPr lang="en-GB" sz="2500" dirty="0">
              <a:latin typeface="Gill Sans MT" panose="020B0502020104020203" pitchFamily="34" charset="0"/>
            </a:endParaRPr>
          </a:p>
          <a:p>
            <a:pPr algn="ctr"/>
            <a:r>
              <a:rPr lang="en-GB" sz="2500" b="1" dirty="0">
                <a:solidFill>
                  <a:srgbClr val="CF2631"/>
                </a:solidFill>
                <a:latin typeface="Gill Sans MT" panose="020B0502020104020203" pitchFamily="34" charset="0"/>
              </a:rPr>
              <a:t>Genesis 2:9,15 </a:t>
            </a:r>
          </a:p>
        </p:txBody>
      </p:sp>
    </p:spTree>
    <p:extLst>
      <p:ext uri="{BB962C8B-B14F-4D97-AF65-F5344CB8AC3E}">
        <p14:creationId xmlns:p14="http://schemas.microsoft.com/office/powerpoint/2010/main" val="3963020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11" name="Picture 10">
            <a:extLst>
              <a:ext uri="{FF2B5EF4-FFF2-40B4-BE49-F238E27FC236}">
                <a16:creationId xmlns:a16="http://schemas.microsoft.com/office/drawing/2014/main" id="{4BF29857-AB73-496A-989B-4B5C57F65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761675" y="1802675"/>
            <a:ext cx="2863526" cy="3261410"/>
          </a:xfrm>
          <a:prstGeom prst="rect">
            <a:avLst/>
          </a:prstGeom>
        </p:spPr>
      </p:pic>
      <p:sp>
        <p:nvSpPr>
          <p:cNvPr id="8" name="TextBox 7">
            <a:extLst>
              <a:ext uri="{FF2B5EF4-FFF2-40B4-BE49-F238E27FC236}">
                <a16:creationId xmlns:a16="http://schemas.microsoft.com/office/drawing/2014/main" id="{449C45D2-C144-4E8A-8873-030B335031F3}"/>
              </a:ext>
            </a:extLst>
          </p:cNvPr>
          <p:cNvSpPr txBox="1"/>
          <p:nvPr/>
        </p:nvSpPr>
        <p:spPr>
          <a:xfrm>
            <a:off x="855947" y="1689437"/>
            <a:ext cx="7338929" cy="3908762"/>
          </a:xfrm>
          <a:prstGeom prst="rect">
            <a:avLst/>
          </a:prstGeom>
          <a:noFill/>
        </p:spPr>
        <p:txBody>
          <a:bodyPr wrap="square" rtlCol="0">
            <a:spAutoFit/>
          </a:bodyPr>
          <a:lstStyle/>
          <a:p>
            <a:pPr algn="ctr"/>
            <a:r>
              <a:rPr lang="en-GB" sz="3200" dirty="0">
                <a:latin typeface="Gill Sans MT" panose="020B0502020104020203" pitchFamily="34" charset="0"/>
              </a:rPr>
              <a:t>‘By the seventh day God had finished the work he had been doing; so on the seventh day he rested from all his work. Then God blessed the seventh day and made it holy, because on it he rested from all the work of creating that he had done.’</a:t>
            </a:r>
          </a:p>
          <a:p>
            <a:pPr algn="ctr"/>
            <a:r>
              <a:rPr lang="en-GB" sz="2800" dirty="0">
                <a:latin typeface="Gill Sans MT" panose="020B0502020104020203" pitchFamily="34" charset="0"/>
              </a:rPr>
              <a:t>							</a:t>
            </a:r>
          </a:p>
          <a:p>
            <a:pPr algn="ctr"/>
            <a:r>
              <a:rPr lang="en-GB" sz="2800" b="1" dirty="0">
                <a:solidFill>
                  <a:srgbClr val="CF2631"/>
                </a:solidFill>
                <a:latin typeface="Gill Sans MT" panose="020B0502020104020203" pitchFamily="34" charset="0"/>
              </a:rPr>
              <a:t>Genesis 2:2-3</a:t>
            </a:r>
          </a:p>
        </p:txBody>
      </p:sp>
    </p:spTree>
    <p:extLst>
      <p:ext uri="{BB962C8B-B14F-4D97-AF65-F5344CB8AC3E}">
        <p14:creationId xmlns:p14="http://schemas.microsoft.com/office/powerpoint/2010/main" val="2661608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7561</TotalTime>
  <Words>1388</Words>
  <Application>Microsoft Office PowerPoint</Application>
  <PresentationFormat>Widescreen</PresentationFormat>
  <Paragraphs>135</Paragraphs>
  <Slides>23</Slides>
  <Notes>23</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Gill Sans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Silvana Dallanegra</cp:lastModifiedBy>
  <cp:revision>158</cp:revision>
  <dcterms:created xsi:type="dcterms:W3CDTF">2018-05-21T15:55:21Z</dcterms:created>
  <dcterms:modified xsi:type="dcterms:W3CDTF">2024-02-19T16:39:01Z</dcterms:modified>
</cp:coreProperties>
</file>