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8" r:id="rId5"/>
    <p:sldId id="290" r:id="rId6"/>
    <p:sldId id="291" r:id="rId7"/>
    <p:sldId id="292" r:id="rId8"/>
    <p:sldId id="293" r:id="rId9"/>
    <p:sldId id="294" r:id="rId10"/>
    <p:sldId id="295" r:id="rId11"/>
    <p:sldId id="307" r:id="rId12"/>
    <p:sldId id="297" r:id="rId13"/>
    <p:sldId id="298" r:id="rId14"/>
    <p:sldId id="299" r:id="rId15"/>
    <p:sldId id="300" r:id="rId16"/>
    <p:sldId id="301" r:id="rId17"/>
    <p:sldId id="302" r:id="rId18"/>
    <p:sldId id="303" r:id="rId19"/>
    <p:sldId id="309" r:id="rId20"/>
    <p:sldId id="310"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792" autoAdjust="0"/>
  </p:normalViewPr>
  <p:slideViewPr>
    <p:cSldViewPr snapToGrid="0">
      <p:cViewPr varScale="1">
        <p:scale>
          <a:sx n="64" d="100"/>
          <a:sy n="64" d="100"/>
        </p:scale>
        <p:origin x="9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285729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218479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1636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18" Type="http://schemas.microsoft.com/office/2007/relationships/hdphoto" Target="../media/hdphoto7.wdp"/><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17" Type="http://schemas.openxmlformats.org/officeDocument/2006/relationships/image" Target="../media/image14.png"/><Relationship Id="rId2" Type="http://schemas.openxmlformats.org/officeDocument/2006/relationships/notesSlide" Target="../notesSlides/notesSlide3.xml"/><Relationship Id="rId16" Type="http://schemas.microsoft.com/office/2007/relationships/hdphoto" Target="../media/hdphoto6.wdp"/><Relationship Id="rId20"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3.wdp"/><Relationship Id="rId19"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 of Workers</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9237EB9C-4F56-4697-A5F1-55C7843DA0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254"/>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4F282D-3A9B-4A11-A563-3059CA91D90E}"/>
              </a:ext>
            </a:extLst>
          </p:cNvPr>
          <p:cNvSpPr/>
          <p:nvPr/>
        </p:nvSpPr>
        <p:spPr>
          <a:xfrm>
            <a:off x="265043" y="2342541"/>
            <a:ext cx="6431875" cy="2185214"/>
          </a:xfrm>
          <a:prstGeom prst="rect">
            <a:avLst/>
          </a:prstGeom>
        </p:spPr>
        <p:txBody>
          <a:bodyPr wrap="square">
            <a:spAutoFit/>
          </a:bodyPr>
          <a:lstStyle/>
          <a:p>
            <a:pPr algn="ctr"/>
            <a:r>
              <a:rPr lang="en-GB" sz="3600" dirty="0">
                <a:latin typeface="Gill Sans MT" panose="020B0502020104020203" pitchFamily="34" charset="0"/>
              </a:rPr>
              <a:t>‘The Lord blesses our work so that we may share its fruits with others.’</a:t>
            </a:r>
          </a:p>
          <a:p>
            <a:pPr algn="ctr"/>
            <a:r>
              <a:rPr lang="en-GB" sz="2800" b="1" dirty="0">
                <a:solidFill>
                  <a:srgbClr val="C00000"/>
                </a:solidFill>
                <a:latin typeface="Gill Sans MT" panose="020B0502020104020203" pitchFamily="34" charset="0"/>
              </a:rPr>
              <a:t>Deuteronomy 14:28-29 </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109330" y="1802675"/>
            <a:ext cx="6928519" cy="3785652"/>
          </a:xfrm>
          <a:prstGeom prst="rect">
            <a:avLst/>
          </a:prstGeom>
        </p:spPr>
        <p:txBody>
          <a:bodyPr wrap="square">
            <a:spAutoFit/>
          </a:bodyPr>
          <a:lstStyle/>
          <a:p>
            <a:pPr algn="ctr"/>
            <a:r>
              <a:rPr lang="en-GB" sz="4000" dirty="0">
                <a:latin typeface="Gill Sans MT" panose="020B0502020104020203" pitchFamily="34" charset="0"/>
              </a:rPr>
              <a:t>What does this tell you about how workers should be treated?</a:t>
            </a:r>
          </a:p>
          <a:p>
            <a:pPr algn="ctr"/>
            <a:r>
              <a:rPr lang="en-GB" sz="4000" dirty="0">
                <a:latin typeface="Gill Sans MT" panose="020B0502020104020203" pitchFamily="34" charset="0"/>
              </a:rPr>
              <a:t>Are all workers treated fairly?</a:t>
            </a:r>
          </a:p>
          <a:p>
            <a:pPr algn="ctr"/>
            <a:r>
              <a:rPr lang="en-GB" sz="4000" dirty="0">
                <a:latin typeface="Gill Sans MT" panose="020B0502020104020203" pitchFamily="34" charset="0"/>
              </a:rPr>
              <a:t>What could be done to help those workers who are not treated fairly?</a:t>
            </a: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3388B78B-7B7E-4906-BF4F-EBC0BE17CDDC}"/>
              </a:ext>
            </a:extLst>
          </p:cNvPr>
          <p:cNvSpPr/>
          <p:nvPr/>
        </p:nvSpPr>
        <p:spPr>
          <a:xfrm>
            <a:off x="216915" y="1802675"/>
            <a:ext cx="7931270" cy="3539430"/>
          </a:xfrm>
          <a:prstGeom prst="rect">
            <a:avLst/>
          </a:prstGeom>
        </p:spPr>
        <p:txBody>
          <a:bodyPr wrap="square">
            <a:spAutoFit/>
          </a:bodyPr>
          <a:lstStyle/>
          <a:p>
            <a:pPr algn="ctr"/>
            <a:r>
              <a:rPr lang="en-GB" sz="2800" dirty="0">
                <a:latin typeface="Gill Sans MT" panose="020B0502020104020203" pitchFamily="34" charset="0"/>
              </a:rPr>
              <a:t>Loving God, we come together to</a:t>
            </a:r>
          </a:p>
          <a:p>
            <a:pPr algn="ctr"/>
            <a:r>
              <a:rPr lang="en-GB" sz="2800" dirty="0">
                <a:latin typeface="Gill Sans MT" panose="020B0502020104020203" pitchFamily="34" charset="0"/>
              </a:rPr>
              <a:t>thank you for the grace of work. </a:t>
            </a:r>
          </a:p>
          <a:p>
            <a:pPr algn="ctr"/>
            <a:r>
              <a:rPr lang="en-GB" sz="2800" dirty="0">
                <a:latin typeface="Gill Sans MT" panose="020B0502020104020203" pitchFamily="34" charset="0"/>
              </a:rPr>
              <a:t>You create each one of us with particular talents and gifts, and you call us to use them in the service of love and justice. Through work, we transform both the world and ourselves.</a:t>
            </a:r>
          </a:p>
          <a:p>
            <a:pPr algn="ctr"/>
            <a:r>
              <a:rPr lang="en-GB" sz="2800" dirty="0">
                <a:latin typeface="Gill Sans MT" panose="020B0502020104020203" pitchFamily="34" charset="0"/>
              </a:rPr>
              <a:t>Let us give thanks for the gift of work and pray for the dignity of all workers throughout the world.</a:t>
            </a:r>
          </a:p>
        </p:txBody>
      </p:sp>
      <p:pic>
        <p:nvPicPr>
          <p:cNvPr id="18" name="Picture 17">
            <a:extLst>
              <a:ext uri="{FF2B5EF4-FFF2-40B4-BE49-F238E27FC236}">
                <a16:creationId xmlns:a16="http://schemas.microsoft.com/office/drawing/2014/main" id="{E1CF7A55-3F51-4016-8EEE-55FD8126E528}"/>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123640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322A516E-090C-4D5E-9554-8D7FC829B89F}"/>
              </a:ext>
            </a:extLst>
          </p:cNvPr>
          <p:cNvSpPr/>
          <p:nvPr/>
        </p:nvSpPr>
        <p:spPr>
          <a:xfrm>
            <a:off x="4267629" y="2043534"/>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who do not earn enough money to care for their family’s needs.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997B4F50-79B4-49E8-971B-F81E9B41C01D}"/>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366032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9BD4465D-313C-45ED-A921-6820E68EB3D3}"/>
              </a:ext>
            </a:extLst>
          </p:cNvPr>
          <p:cNvSpPr/>
          <p:nvPr/>
        </p:nvSpPr>
        <p:spPr>
          <a:xfrm>
            <a:off x="505983" y="1940957"/>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who work in dangerous</a:t>
            </a:r>
          </a:p>
          <a:p>
            <a:pPr algn="ctr"/>
            <a:r>
              <a:rPr lang="en-GB" sz="3600" dirty="0">
                <a:latin typeface="Gill Sans MT" panose="020B0502020104020203" pitchFamily="34" charset="0"/>
              </a:rPr>
              <a:t>conditions without protection.</a:t>
            </a:r>
          </a:p>
          <a:p>
            <a:pPr algn="ctr"/>
            <a:endParaRPr lang="en-GB" sz="3600" dirty="0">
              <a:solidFill>
                <a:srgbClr val="C00000"/>
              </a:solidFill>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168CD460-DDCD-433F-A644-F0DC4FB931E2}"/>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242995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BF8BB6F8-486E-4E8A-A059-66A5AB8631B0}"/>
              </a:ext>
            </a:extLst>
          </p:cNvPr>
          <p:cNvSpPr/>
          <p:nvPr/>
        </p:nvSpPr>
        <p:spPr>
          <a:xfrm>
            <a:off x="4265455" y="2036540"/>
            <a:ext cx="7704221" cy="3416320"/>
          </a:xfrm>
          <a:prstGeom prst="rect">
            <a:avLst/>
          </a:prstGeom>
        </p:spPr>
        <p:txBody>
          <a:bodyPr wrap="square">
            <a:spAutoFit/>
          </a:bodyPr>
          <a:lstStyle/>
          <a:p>
            <a:pPr algn="ctr"/>
            <a:r>
              <a:rPr lang="en-GB" sz="3600" dirty="0">
                <a:latin typeface="Gill Sans MT" panose="020B0502020104020203" pitchFamily="34" charset="0"/>
              </a:rPr>
              <a:t>We pray for those who face discrimination,</a:t>
            </a:r>
          </a:p>
          <a:p>
            <a:pPr algn="ctr"/>
            <a:r>
              <a:rPr lang="en-GB" sz="3600" dirty="0">
                <a:latin typeface="Gill Sans MT" panose="020B0502020104020203" pitchFamily="34" charset="0"/>
              </a:rPr>
              <a:t>harassment or abuse in the work place.</a:t>
            </a:r>
          </a:p>
          <a:p>
            <a:pPr algn="ctr"/>
            <a:endParaRPr lang="en-GB" sz="3600" dirty="0">
              <a:solidFill>
                <a:srgbClr val="C00000"/>
              </a:solidFill>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D692AD67-F3C5-46D1-9123-8D2C3744394E}"/>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79579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A946F7E0-D3CA-44C5-AF78-A74CC6C83260}"/>
              </a:ext>
            </a:extLst>
          </p:cNvPr>
          <p:cNvSpPr/>
          <p:nvPr/>
        </p:nvSpPr>
        <p:spPr>
          <a:xfrm>
            <a:off x="0" y="2193004"/>
            <a:ext cx="8365099" cy="2862322"/>
          </a:xfrm>
          <a:prstGeom prst="rect">
            <a:avLst/>
          </a:prstGeom>
        </p:spPr>
        <p:txBody>
          <a:bodyPr wrap="square">
            <a:spAutoFit/>
          </a:bodyPr>
          <a:lstStyle/>
          <a:p>
            <a:pPr algn="ctr"/>
            <a:r>
              <a:rPr lang="en-GB" sz="3600" dirty="0">
                <a:latin typeface="Gill Sans MT" panose="020B0502020104020203" pitchFamily="34" charset="0"/>
              </a:rPr>
              <a:t>We pray for those children who must leave</a:t>
            </a:r>
          </a:p>
          <a:p>
            <a:pPr algn="ctr"/>
            <a:r>
              <a:rPr lang="en-GB" sz="3600" dirty="0">
                <a:latin typeface="Gill Sans MT" panose="020B0502020104020203" pitchFamily="34" charset="0"/>
              </a:rPr>
              <a:t>school early in order to support their family.</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DF277F6-41DA-4484-9E55-7440A0D283A8}"/>
              </a:ext>
            </a:extLst>
          </p:cNvPr>
          <p:cNvPicPr>
            <a:picLocks noChangeAspect="1"/>
          </p:cNvPicPr>
          <p:nvPr/>
        </p:nvPicPr>
        <p:blipFill rotWithShape="1">
          <a:blip r:embed="rId6"/>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33279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BF8BB6F8-486E-4E8A-A059-66A5AB8631B0}"/>
              </a:ext>
            </a:extLst>
          </p:cNvPr>
          <p:cNvSpPr/>
          <p:nvPr/>
        </p:nvSpPr>
        <p:spPr>
          <a:xfrm>
            <a:off x="4239099" y="1802675"/>
            <a:ext cx="7704221" cy="3970318"/>
          </a:xfrm>
          <a:prstGeom prst="rect">
            <a:avLst/>
          </a:prstGeom>
        </p:spPr>
        <p:txBody>
          <a:bodyPr wrap="square">
            <a:spAutoFit/>
          </a:bodyPr>
          <a:lstStyle/>
          <a:p>
            <a:pPr algn="ctr"/>
            <a:r>
              <a:rPr lang="en-GB" sz="3600" dirty="0">
                <a:latin typeface="Gill Sans MT" panose="020B0502020104020203" pitchFamily="34" charset="0"/>
              </a:rPr>
              <a:t>We pray for all owners and managers, that they</a:t>
            </a:r>
          </a:p>
          <a:p>
            <a:pPr algn="ctr"/>
            <a:r>
              <a:rPr lang="en-GB" sz="3600" dirty="0">
                <a:latin typeface="Gill Sans MT" panose="020B0502020104020203" pitchFamily="34" charset="0"/>
              </a:rPr>
              <a:t>might recognise the dignity of all workers.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p>
        </p:txBody>
      </p:sp>
      <p:pic>
        <p:nvPicPr>
          <p:cNvPr id="18" name="Picture 17">
            <a:extLst>
              <a:ext uri="{FF2B5EF4-FFF2-40B4-BE49-F238E27FC236}">
                <a16:creationId xmlns:a16="http://schemas.microsoft.com/office/drawing/2014/main" id="{D692AD67-F3C5-46D1-9123-8D2C3744394E}"/>
              </a:ext>
            </a:extLst>
          </p:cNvPr>
          <p:cNvPicPr>
            <a:picLocks noChangeAspect="1"/>
          </p:cNvPicPr>
          <p:nvPr/>
        </p:nvPicPr>
        <p:blipFill rotWithShape="1">
          <a:blip r:embed="rId5"/>
          <a:srcRect l="1474" t="1045" r="1616" b="2697"/>
          <a:stretch/>
        </p:blipFill>
        <p:spPr>
          <a:xfrm>
            <a:off x="0" y="1554822"/>
            <a:ext cx="3826900" cy="5274467"/>
          </a:xfrm>
          <a:prstGeom prst="rect">
            <a:avLst/>
          </a:prstGeom>
        </p:spPr>
      </p:pic>
    </p:spTree>
    <p:extLst>
      <p:ext uri="{BB962C8B-B14F-4D97-AF65-F5344CB8AC3E}">
        <p14:creationId xmlns:p14="http://schemas.microsoft.com/office/powerpoint/2010/main" val="274093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A946F7E0-D3CA-44C5-AF78-A74CC6C83260}"/>
              </a:ext>
            </a:extLst>
          </p:cNvPr>
          <p:cNvSpPr/>
          <p:nvPr/>
        </p:nvSpPr>
        <p:spPr>
          <a:xfrm>
            <a:off x="745434" y="1964404"/>
            <a:ext cx="7281734" cy="3416320"/>
          </a:xfrm>
          <a:prstGeom prst="rect">
            <a:avLst/>
          </a:prstGeom>
        </p:spPr>
        <p:txBody>
          <a:bodyPr wrap="square">
            <a:spAutoFit/>
          </a:bodyPr>
          <a:lstStyle/>
          <a:p>
            <a:pPr algn="ctr"/>
            <a:r>
              <a:rPr lang="en-GB" sz="3600" dirty="0">
                <a:latin typeface="Gill Sans MT" panose="020B0502020104020203" pitchFamily="34" charset="0"/>
              </a:rPr>
              <a:t>Dear God, </a:t>
            </a:r>
          </a:p>
          <a:p>
            <a:pPr algn="ctr"/>
            <a:r>
              <a:rPr lang="en-GB" sz="3600" dirty="0">
                <a:latin typeface="Gill Sans MT" panose="020B0502020104020203" pitchFamily="34" charset="0"/>
              </a:rPr>
              <a:t>we thank </a:t>
            </a:r>
            <a:br>
              <a:rPr lang="en-GB" sz="3600" dirty="0">
                <a:latin typeface="Gill Sans MT" panose="020B0502020104020203" pitchFamily="34" charset="0"/>
              </a:rPr>
            </a:br>
            <a:r>
              <a:rPr lang="en-GB" sz="3600" dirty="0">
                <a:latin typeface="Gill Sans MT" panose="020B0502020104020203" pitchFamily="34" charset="0"/>
              </a:rPr>
              <a:t>you for work. </a:t>
            </a:r>
          </a:p>
          <a:p>
            <a:pPr algn="ctr"/>
            <a:r>
              <a:rPr lang="en-GB" sz="3600" dirty="0">
                <a:latin typeface="Gill Sans MT" panose="020B0502020104020203" pitchFamily="34" charset="0"/>
              </a:rPr>
              <a:t>Through our prayers, we dedicate our hearts and lives to a vision of life with dignity for all workers.</a:t>
            </a:r>
          </a:p>
        </p:txBody>
      </p:sp>
      <p:pic>
        <p:nvPicPr>
          <p:cNvPr id="17" name="Picture 2" descr="St. George's Catholic Primary School - Love in Action Project">
            <a:extLst>
              <a:ext uri="{FF2B5EF4-FFF2-40B4-BE49-F238E27FC236}">
                <a16:creationId xmlns:a16="http://schemas.microsoft.com/office/drawing/2014/main" id="{6F1039ED-3C2B-47FC-9B58-AC2A1D993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593" y="1554822"/>
            <a:ext cx="3823407" cy="53031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DF277F6-41DA-4484-9E55-7440A0D283A8}"/>
              </a:ext>
            </a:extLst>
          </p:cNvPr>
          <p:cNvPicPr>
            <a:picLocks noChangeAspect="1"/>
          </p:cNvPicPr>
          <p:nvPr/>
        </p:nvPicPr>
        <p:blipFill rotWithShape="1">
          <a:blip r:embed="rId6"/>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2830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the feast of St. Joseph the Worker.</a:t>
            </a:r>
          </a:p>
          <a:p>
            <a:pPr lvl="0" algn="ctr"/>
            <a:r>
              <a:rPr lang="en-GB" sz="3600" dirty="0">
                <a:solidFill>
                  <a:prstClr val="black"/>
                </a:solidFill>
                <a:latin typeface="Gill Sans MT" panose="020B0502020104020203" pitchFamily="34" charset="0"/>
                <a:ea typeface="Calibri" panose="020F0502020204030204" pitchFamily="34" charset="0"/>
              </a:rPr>
              <a:t>Write your own prayer for the dignity of workers</a:t>
            </a:r>
            <a:r>
              <a:rPr lang="en-GB" sz="3600">
                <a:solidFill>
                  <a:prstClr val="black"/>
                </a:solidFill>
                <a:latin typeface="Gill Sans MT" panose="020B0502020104020203" pitchFamily="34" charset="0"/>
                <a:ea typeface="Calibri" panose="020F0502020204030204" pitchFamily="34" charset="0"/>
              </a:rPr>
              <a:t>. </a:t>
            </a:r>
            <a:endParaRPr lang="en-GB" sz="3600" dirty="0">
              <a:solidFill>
                <a:prstClr val="black"/>
              </a:solidFill>
              <a:latin typeface="Gill Sans MT" panose="020B0502020104020203" pitchFamily="34" charset="0"/>
              <a:ea typeface="Calibri" panose="020F0502020204030204" pitchFamily="34" charset="0"/>
            </a:endParaRP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rPr>
              <a:t>International Workers Day (1st May)</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56" name="Picture 55">
            <a:extLst>
              <a:ext uri="{FF2B5EF4-FFF2-40B4-BE49-F238E27FC236}">
                <a16:creationId xmlns:a16="http://schemas.microsoft.com/office/drawing/2014/main" id="{3415EED9-1903-437E-BABF-A39828654A5E}"/>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57" name="Picture 56">
            <a:extLst>
              <a:ext uri="{FF2B5EF4-FFF2-40B4-BE49-F238E27FC236}">
                <a16:creationId xmlns:a16="http://schemas.microsoft.com/office/drawing/2014/main" id="{208E7E98-97F1-473F-A9F9-982F08AF2B8A}"/>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58" name="Picture 57">
            <a:extLst>
              <a:ext uri="{FF2B5EF4-FFF2-40B4-BE49-F238E27FC236}">
                <a16:creationId xmlns:a16="http://schemas.microsoft.com/office/drawing/2014/main" id="{0C7FA7C1-E5C7-4680-A873-93BF321F9123}"/>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59" name="Picture 58">
            <a:extLst>
              <a:ext uri="{FF2B5EF4-FFF2-40B4-BE49-F238E27FC236}">
                <a16:creationId xmlns:a16="http://schemas.microsoft.com/office/drawing/2014/main" id="{FAEBD020-BB78-45D5-82B3-6C7BB3A37074}"/>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60" name="Picture 59">
            <a:extLst>
              <a:ext uri="{FF2B5EF4-FFF2-40B4-BE49-F238E27FC236}">
                <a16:creationId xmlns:a16="http://schemas.microsoft.com/office/drawing/2014/main" id="{A2235D61-7C5F-4EC0-8468-72E61A272A05}"/>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Lst>
          </a:blip>
          <a:srcRect t="1149"/>
          <a:stretch/>
        </p:blipFill>
        <p:spPr>
          <a:xfrm>
            <a:off x="5899748" y="0"/>
            <a:ext cx="2153617" cy="5873436"/>
          </a:xfrm>
          <a:prstGeom prst="rect">
            <a:avLst/>
          </a:prstGeom>
        </p:spPr>
      </p:pic>
      <p:grpSp>
        <p:nvGrpSpPr>
          <p:cNvPr id="61" name="Group 60">
            <a:extLst>
              <a:ext uri="{FF2B5EF4-FFF2-40B4-BE49-F238E27FC236}">
                <a16:creationId xmlns:a16="http://schemas.microsoft.com/office/drawing/2014/main" id="{4C48402A-788E-4764-BBA1-CE567DF4ACD9}"/>
              </a:ext>
            </a:extLst>
          </p:cNvPr>
          <p:cNvGrpSpPr/>
          <p:nvPr/>
        </p:nvGrpSpPr>
        <p:grpSpPr>
          <a:xfrm>
            <a:off x="10128788" y="-11073"/>
            <a:ext cx="2169957" cy="5895581"/>
            <a:chOff x="10128788" y="-11073"/>
            <a:chExt cx="2169957" cy="5895581"/>
          </a:xfrm>
        </p:grpSpPr>
        <p:pic>
          <p:nvPicPr>
            <p:cNvPr id="62" name="Picture 61">
              <a:extLst>
                <a:ext uri="{FF2B5EF4-FFF2-40B4-BE49-F238E27FC236}">
                  <a16:creationId xmlns:a16="http://schemas.microsoft.com/office/drawing/2014/main" id="{FE95118D-E6E5-425D-83F1-EE7BA4579C5A}"/>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63" name="Picture 62">
              <a:extLst>
                <a:ext uri="{FF2B5EF4-FFF2-40B4-BE49-F238E27FC236}">
                  <a16:creationId xmlns:a16="http://schemas.microsoft.com/office/drawing/2014/main" id="{208C8B3F-0C1F-4DFA-9337-E1C4C377B2D9}"/>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851852" y="5321614"/>
              <a:ext cx="439569" cy="557721"/>
            </a:xfrm>
            <a:prstGeom prst="rect">
              <a:avLst/>
            </a:prstGeom>
          </p:spPr>
        </p:pic>
        <p:pic>
          <p:nvPicPr>
            <p:cNvPr id="64" name="Picture 63">
              <a:extLst>
                <a:ext uri="{FF2B5EF4-FFF2-40B4-BE49-F238E27FC236}">
                  <a16:creationId xmlns:a16="http://schemas.microsoft.com/office/drawing/2014/main" id="{8660CFEE-2405-4345-9210-7EE67392865E}"/>
                </a:ext>
              </a:extLst>
            </p:cNvPr>
            <p:cNvPicPr>
              <a:picLocks noChangeAspect="1"/>
            </p:cNvPicPr>
            <p:nvPr/>
          </p:nvPicPr>
          <p:blipFill>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11536715" y="5683014"/>
              <a:ext cx="681176" cy="196463"/>
            </a:xfrm>
            <a:prstGeom prst="rect">
              <a:avLst/>
            </a:prstGeom>
          </p:spPr>
        </p:pic>
        <p:pic>
          <p:nvPicPr>
            <p:cNvPr id="65" name="Picture 64">
              <a:extLst>
                <a:ext uri="{FF2B5EF4-FFF2-40B4-BE49-F238E27FC236}">
                  <a16:creationId xmlns:a16="http://schemas.microsoft.com/office/drawing/2014/main" id="{3C09E6BA-5853-4F66-BDEC-CE238210ED39}"/>
                </a:ext>
              </a:extLst>
            </p:cNvPr>
            <p:cNvPicPr>
              <a:picLocks noChangeAspect="1"/>
            </p:cNvPicPr>
            <p:nvPr/>
          </p:nvPicPr>
          <p:blipFill>
            <a:blip r:embed="rId19"/>
            <a:stretch>
              <a:fillRect/>
            </a:stretch>
          </p:blipFill>
          <p:spPr>
            <a:xfrm>
              <a:off x="10140574" y="-11073"/>
              <a:ext cx="2158171" cy="5883150"/>
            </a:xfrm>
            <a:prstGeom prst="rect">
              <a:avLst/>
            </a:prstGeom>
          </p:spPr>
        </p:pic>
        <p:pic>
          <p:nvPicPr>
            <p:cNvPr id="66" name="Picture 65">
              <a:extLst>
                <a:ext uri="{FF2B5EF4-FFF2-40B4-BE49-F238E27FC236}">
                  <a16:creationId xmlns:a16="http://schemas.microsoft.com/office/drawing/2014/main" id="{FF0BF009-A3AE-4AD4-A8D9-FDBAD2AEB222}"/>
                </a:ext>
              </a:extLst>
            </p:cNvPr>
            <p:cNvPicPr>
              <a:picLocks noChangeAspect="1"/>
            </p:cNvPicPr>
            <p:nvPr/>
          </p:nvPicPr>
          <p:blipFill>
            <a:blip r:embed="rId20"/>
            <a:stretch>
              <a:fillRect/>
            </a:stretch>
          </p:blipFill>
          <p:spPr>
            <a:xfrm>
              <a:off x="11536715" y="5438775"/>
              <a:ext cx="762030" cy="433373"/>
            </a:xfrm>
            <a:prstGeom prst="rect">
              <a:avLst/>
            </a:prstGeom>
          </p:spPr>
        </p:pic>
      </p:grpSp>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C9A0163-7D57-4BE4-90EF-ABDF90B05547}"/>
              </a:ext>
            </a:extLst>
          </p:cNvPr>
          <p:cNvSpPr/>
          <p:nvPr/>
        </p:nvSpPr>
        <p:spPr>
          <a:xfrm>
            <a:off x="509793" y="1889646"/>
            <a:ext cx="7483642" cy="3724096"/>
          </a:xfrm>
          <a:prstGeom prst="rect">
            <a:avLst/>
          </a:prstGeom>
        </p:spPr>
        <p:txBody>
          <a:bodyPr wrap="square">
            <a:spAutoFit/>
          </a:bodyPr>
          <a:lstStyle/>
          <a:p>
            <a:pPr algn="ctr"/>
            <a:r>
              <a:rPr lang="en-GB" sz="3600" dirty="0">
                <a:latin typeface="Gill Sans MT" panose="020B0502020104020203" pitchFamily="34" charset="0"/>
              </a:rPr>
              <a:t>‘Work is fundamental to the dignity of a person. Work anoints us with dignity, fills us with dignity, makes us similar to God, who has worked and still works, who always acts...’</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Feast of St Joseph the Worker, May 2013</a:t>
            </a:r>
          </a:p>
        </p:txBody>
      </p:sp>
    </p:spTree>
    <p:extLst>
      <p:ext uri="{BB962C8B-B14F-4D97-AF65-F5344CB8AC3E}">
        <p14:creationId xmlns:p14="http://schemas.microsoft.com/office/powerpoint/2010/main" val="60244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16" name="Rectangle 15">
            <a:extLst>
              <a:ext uri="{FF2B5EF4-FFF2-40B4-BE49-F238E27FC236}">
                <a16:creationId xmlns:a16="http://schemas.microsoft.com/office/drawing/2014/main" id="{5F3F2B99-4AA4-4807-8953-7C9573D1EEA1}"/>
              </a:ext>
            </a:extLst>
          </p:cNvPr>
          <p:cNvSpPr/>
          <p:nvPr/>
        </p:nvSpPr>
        <p:spPr>
          <a:xfrm>
            <a:off x="530740" y="2274838"/>
            <a:ext cx="7483642"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does the word ‘dignity’ mean?</a:t>
            </a:r>
          </a:p>
          <a:p>
            <a:pPr algn="ctr"/>
            <a:r>
              <a:rPr lang="en-GB" sz="3600" b="1" dirty="0">
                <a:solidFill>
                  <a:srgbClr val="C00000"/>
                </a:solidFill>
                <a:latin typeface="Gill Sans MT" panose="020B0502020104020203" pitchFamily="34" charset="0"/>
              </a:rPr>
              <a:t>So what do we mean by ‘dignity of workers’?</a:t>
            </a:r>
          </a:p>
        </p:txBody>
      </p:sp>
      <p:pic>
        <p:nvPicPr>
          <p:cNvPr id="2" name="Picture 1">
            <a:extLst>
              <a:ext uri="{FF2B5EF4-FFF2-40B4-BE49-F238E27FC236}">
                <a16:creationId xmlns:a16="http://schemas.microsoft.com/office/drawing/2014/main" id="{3A4FD304-DBE3-4318-8FDB-3D5F2C8F994C}"/>
              </a:ext>
            </a:extLst>
          </p:cNvPr>
          <p:cNvPicPr>
            <a:picLocks noChangeAspect="1"/>
          </p:cNvPicPr>
          <p:nvPr/>
        </p:nvPicPr>
        <p:blipFill rotWithShape="1">
          <a:blip r:embed="rId5"/>
          <a:srcRect l="1474" t="1045" r="1616" b="2697"/>
          <a:stretch/>
        </p:blipFill>
        <p:spPr>
          <a:xfrm>
            <a:off x="8365100" y="1554822"/>
            <a:ext cx="3826900" cy="5274467"/>
          </a:xfrm>
          <a:prstGeom prst="rect">
            <a:avLst/>
          </a:prstGeom>
        </p:spPr>
      </p:pic>
    </p:spTree>
    <p:extLst>
      <p:ext uri="{BB962C8B-B14F-4D97-AF65-F5344CB8AC3E}">
        <p14:creationId xmlns:p14="http://schemas.microsoft.com/office/powerpoint/2010/main" val="119918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Dignity of Workers?</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260EA3A-FAF0-43BB-9779-49BDBD1F4543}"/>
              </a:ext>
            </a:extLst>
          </p:cNvPr>
          <p:cNvSpPr/>
          <p:nvPr/>
        </p:nvSpPr>
        <p:spPr>
          <a:xfrm>
            <a:off x="479134" y="1619751"/>
            <a:ext cx="6431875" cy="3908762"/>
          </a:xfrm>
          <a:prstGeom prst="rect">
            <a:avLst/>
          </a:prstGeom>
        </p:spPr>
        <p:txBody>
          <a:bodyPr wrap="square">
            <a:spAutoFit/>
          </a:bodyPr>
          <a:lstStyle/>
          <a:p>
            <a:pPr algn="ctr"/>
            <a:r>
              <a:rPr lang="en-GB" sz="2800" dirty="0">
                <a:latin typeface="Gill Sans MT" panose="020B0502020104020203" pitchFamily="34" charset="0"/>
              </a:rPr>
              <a:t>‘Thus the heavens and the earth were finished, and all the host of them.  And on the seventh day God finished his work that he had done, and he rested on the seventh day from all his work that he had done. So God blessed the seventh day and made it holy, because on it God rested from all his work that he had done in creation.’</a:t>
            </a:r>
          </a:p>
          <a:p>
            <a:pPr algn="ctr"/>
            <a:r>
              <a:rPr lang="en-GB" sz="2000" b="1" dirty="0">
                <a:solidFill>
                  <a:srgbClr val="C00000"/>
                </a:solidFill>
                <a:latin typeface="Gill Sans MT" panose="020B0502020104020203" pitchFamily="34" charset="0"/>
              </a:rPr>
              <a:t>Genesis 2: 1-3</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 of Workers</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5FE094-93EE-485A-839D-4EE958F434A7}"/>
              </a:ext>
            </a:extLst>
          </p:cNvPr>
          <p:cNvSpPr/>
          <p:nvPr/>
        </p:nvSpPr>
        <p:spPr>
          <a:xfrm>
            <a:off x="265043" y="1802675"/>
            <a:ext cx="6824760" cy="3477875"/>
          </a:xfrm>
          <a:prstGeom prst="rect">
            <a:avLst/>
          </a:prstGeom>
        </p:spPr>
        <p:txBody>
          <a:bodyPr wrap="square">
            <a:spAutoFit/>
          </a:bodyPr>
          <a:lstStyle/>
          <a:p>
            <a:pPr algn="ctr"/>
            <a:r>
              <a:rPr lang="en-GB" sz="2800" dirty="0">
                <a:latin typeface="Gill Sans MT" panose="020B0502020104020203" pitchFamily="34" charset="0"/>
              </a:rPr>
              <a:t>‘Work  is a good thing for a person - a good thing for their humanity - because through work a person not only transforms nature, adapting it to their own needs, but also achieves fulfilment as a human being and indeed, in a sense, becomes “more a human being.”’</a:t>
            </a:r>
          </a:p>
          <a:p>
            <a:pPr algn="ctr"/>
            <a:r>
              <a:rPr lang="en-GB" sz="2000" b="1" dirty="0">
                <a:solidFill>
                  <a:srgbClr val="C00000"/>
                </a:solidFill>
                <a:latin typeface="Gill Sans MT" panose="020B0502020104020203" pitchFamily="34" charset="0"/>
              </a:rPr>
              <a:t>St. John Paul II</a:t>
            </a:r>
            <a:endParaRPr lang="en-GB" sz="28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10190</TotalTime>
  <Words>731</Words>
  <Application>Microsoft Office PowerPoint</Application>
  <PresentationFormat>Widescreen</PresentationFormat>
  <Paragraphs>102</Paragraphs>
  <Slides>24</Slides>
  <Notes>24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Candara</vt:lpstr>
      <vt:lpstr>Century Gothic</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148</cp:revision>
  <dcterms:created xsi:type="dcterms:W3CDTF">2018-05-21T15:55:21Z</dcterms:created>
  <dcterms:modified xsi:type="dcterms:W3CDTF">2024-02-19T16:35:04Z</dcterms:modified>
</cp:coreProperties>
</file>