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85" r:id="rId3"/>
    <p:sldId id="286" r:id="rId4"/>
    <p:sldId id="287" r:id="rId5"/>
    <p:sldId id="288" r:id="rId6"/>
    <p:sldId id="289" r:id="rId7"/>
    <p:sldId id="290" r:id="rId8"/>
    <p:sldId id="291" r:id="rId9"/>
    <p:sldId id="292" r:id="rId10"/>
    <p:sldId id="293" r:id="rId11"/>
    <p:sldId id="294" r:id="rId12"/>
    <p:sldId id="295" r:id="rId13"/>
    <p:sldId id="307" r:id="rId14"/>
    <p:sldId id="297" r:id="rId15"/>
    <p:sldId id="298" r:id="rId16"/>
    <p:sldId id="299" r:id="rId17"/>
    <p:sldId id="300" r:id="rId18"/>
    <p:sldId id="301" r:id="rId19"/>
    <p:sldId id="302" r:id="rId20"/>
    <p:sldId id="303" r:id="rId21"/>
    <p:sldId id="304" r:id="rId22"/>
    <p:sldId id="305" r:id="rId23"/>
    <p:sldId id="306"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8792" autoAdjust="0"/>
  </p:normalViewPr>
  <p:slideViewPr>
    <p:cSldViewPr snapToGrid="0">
      <p:cViewPr varScale="1">
        <p:scale>
          <a:sx n="64" d="100"/>
          <a:sy n="64" d="100"/>
        </p:scale>
        <p:origin x="9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19/02/2024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251073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1636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1990830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162745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Holding slide for discussion/feedback if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325619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225278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244264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17</a:t>
            </a:fld>
            <a:endParaRPr lang="en-GB"/>
          </a:p>
        </p:txBody>
      </p:sp>
    </p:spTree>
    <p:extLst>
      <p:ext uri="{BB962C8B-B14F-4D97-AF65-F5344CB8AC3E}">
        <p14:creationId xmlns:p14="http://schemas.microsoft.com/office/powerpoint/2010/main" val="259443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18</a:t>
            </a:fld>
            <a:endParaRPr lang="en-GB"/>
          </a:p>
        </p:txBody>
      </p:sp>
    </p:spTree>
    <p:extLst>
      <p:ext uri="{BB962C8B-B14F-4D97-AF65-F5344CB8AC3E}">
        <p14:creationId xmlns:p14="http://schemas.microsoft.com/office/powerpoint/2010/main" val="209576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19</a:t>
            </a:fld>
            <a:endParaRPr lang="en-GB"/>
          </a:p>
        </p:txBody>
      </p:sp>
    </p:spTree>
    <p:extLst>
      <p:ext uri="{BB962C8B-B14F-4D97-AF65-F5344CB8AC3E}">
        <p14:creationId xmlns:p14="http://schemas.microsoft.com/office/powerpoint/2010/main" val="381776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20</a:t>
            </a:fld>
            <a:endParaRPr lang="en-GB"/>
          </a:p>
        </p:txBody>
      </p:sp>
    </p:spTree>
    <p:extLst>
      <p:ext uri="{BB962C8B-B14F-4D97-AF65-F5344CB8AC3E}">
        <p14:creationId xmlns:p14="http://schemas.microsoft.com/office/powerpoint/2010/main" val="1841281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21</a:t>
            </a:fld>
            <a:endParaRPr lang="en-GB"/>
          </a:p>
        </p:txBody>
      </p:sp>
    </p:spTree>
    <p:extLst>
      <p:ext uri="{BB962C8B-B14F-4D97-AF65-F5344CB8AC3E}">
        <p14:creationId xmlns:p14="http://schemas.microsoft.com/office/powerpoint/2010/main" val="4045611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22</a:t>
            </a:fld>
            <a:endParaRPr lang="en-GB"/>
          </a:p>
        </p:txBody>
      </p:sp>
    </p:spTree>
    <p:extLst>
      <p:ext uri="{BB962C8B-B14F-4D97-AF65-F5344CB8AC3E}">
        <p14:creationId xmlns:p14="http://schemas.microsoft.com/office/powerpoint/2010/main" val="160100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0" i="0" kern="1200" dirty="0">
                <a:solidFill>
                  <a:schemeClr val="tx1"/>
                </a:solidFill>
                <a:effectLst/>
                <a:latin typeface="+mn-lt"/>
                <a:ea typeface="+mn-ea"/>
                <a:cs typeface="+mn-cs"/>
              </a:rPr>
              <a:t>The Catholic Church celebrates the World Day for Grandparents and the Elderly each year on the Sunday closest to the feast of Saints Joachim and Anne, Jesus' grandparents. In 2024 this is 28</a:t>
            </a:r>
            <a:r>
              <a:rPr lang="en-GB" sz="1200" b="0" i="0" kern="1200" baseline="30000" dirty="0">
                <a:solidFill>
                  <a:schemeClr val="tx1"/>
                </a:solidFill>
                <a:effectLst/>
                <a:latin typeface="+mn-lt"/>
                <a:ea typeface="+mn-ea"/>
                <a:cs typeface="+mn-cs"/>
              </a:rPr>
              <a:t>th</a:t>
            </a:r>
            <a:r>
              <a:rPr lang="en-GB" sz="1200" b="0" i="0" kern="1200" dirty="0">
                <a:solidFill>
                  <a:schemeClr val="tx1"/>
                </a:solidFill>
                <a:effectLst/>
                <a:latin typeface="+mn-lt"/>
                <a:ea typeface="+mn-ea"/>
                <a:cs typeface="+mn-cs"/>
              </a:rPr>
              <a:t> July.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23</a:t>
            </a:fld>
            <a:endParaRPr lang="en-GB"/>
          </a:p>
        </p:txBody>
      </p:sp>
    </p:spTree>
    <p:extLst>
      <p:ext uri="{BB962C8B-B14F-4D97-AF65-F5344CB8AC3E}">
        <p14:creationId xmlns:p14="http://schemas.microsoft.com/office/powerpoint/2010/main" val="2181799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24</a:t>
            </a:fld>
            <a:endParaRPr lang="en-GB"/>
          </a:p>
        </p:txBody>
      </p:sp>
    </p:spTree>
    <p:extLst>
      <p:ext uri="{BB962C8B-B14F-4D97-AF65-F5344CB8AC3E}">
        <p14:creationId xmlns:p14="http://schemas.microsoft.com/office/powerpoint/2010/main" val="421572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399457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4</a:t>
            </a:fld>
            <a:endParaRPr lang="en-GB"/>
          </a:p>
        </p:txBody>
      </p:sp>
    </p:spTree>
    <p:extLst>
      <p:ext uri="{BB962C8B-B14F-4D97-AF65-F5344CB8AC3E}">
        <p14:creationId xmlns:p14="http://schemas.microsoft.com/office/powerpoint/2010/main" val="71184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274233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332649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209876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3563337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835392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19/02/2024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19/02/2024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19/02/2024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19/02/2024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4.wdp"/><Relationship Id="rId3" Type="http://schemas.openxmlformats.org/officeDocument/2006/relationships/image" Target="../media/image6.png"/><Relationship Id="rId7" Type="http://schemas.microsoft.com/office/2007/relationships/hdphoto" Target="../media/hdphoto1.wdp"/><Relationship Id="rId12" Type="http://schemas.openxmlformats.org/officeDocument/2006/relationships/image" Target="../media/image12.png"/><Relationship Id="rId17" Type="http://schemas.microsoft.com/office/2007/relationships/hdphoto" Target="../media/hdphoto6.wdp"/><Relationship Id="rId2" Type="http://schemas.openxmlformats.org/officeDocument/2006/relationships/notesSlide" Target="../notesSlides/notesSlide3.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3.wdp"/><Relationship Id="rId5" Type="http://schemas.openxmlformats.org/officeDocument/2006/relationships/image" Target="../media/image8.png"/><Relationship Id="rId15" Type="http://schemas.microsoft.com/office/2007/relationships/hdphoto" Target="../media/hdphoto5.wdp"/><Relationship Id="rId10" Type="http://schemas.openxmlformats.org/officeDocument/2006/relationships/image" Target="../media/image11.png"/><Relationship Id="rId4" Type="http://schemas.openxmlformats.org/officeDocument/2006/relationships/image" Target="../media/image5.png"/><Relationship Id="rId9" Type="http://schemas.microsoft.com/office/2007/relationships/hdphoto" Target="../media/hdphoto2.wdp"/><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1469409" y="955342"/>
            <a:ext cx="9471546"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Dignity</a:t>
            </a:r>
          </a:p>
          <a:p>
            <a:pPr algn="ctr"/>
            <a:r>
              <a:rPr lang="en-GB" sz="4800" dirty="0">
                <a:solidFill>
                  <a:schemeClr val="bg1"/>
                </a:solidFill>
                <a:latin typeface="Gill Sans MT" panose="020B0502020104020203" pitchFamily="34" charset="0"/>
              </a:rPr>
              <a:t>Collective Acts of Worship</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pic>
        <p:nvPicPr>
          <p:cNvPr id="7" name="Picture 6">
            <a:extLst>
              <a:ext uri="{FF2B5EF4-FFF2-40B4-BE49-F238E27FC236}">
                <a16:creationId xmlns:a16="http://schemas.microsoft.com/office/drawing/2014/main" id="{110E2E98-26D4-4DFE-8550-7791DF3DDF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164084" cy="2161036"/>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Picture 2" descr="Book, Education, School, Literature, Knowledge, Reading">
            <a:extLst>
              <a:ext uri="{FF2B5EF4-FFF2-40B4-BE49-F238E27FC236}">
                <a16:creationId xmlns:a16="http://schemas.microsoft.com/office/drawing/2014/main" id="{6E2196CD-F6D8-4A7B-B6F3-9D64CB3041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663420A-CD63-453D-BC65-BC3C4B8B48F7}"/>
              </a:ext>
            </a:extLst>
          </p:cNvPr>
          <p:cNvSpPr/>
          <p:nvPr/>
        </p:nvSpPr>
        <p:spPr>
          <a:xfrm>
            <a:off x="180022" y="1904164"/>
            <a:ext cx="7195706" cy="3877985"/>
          </a:xfrm>
          <a:prstGeom prst="rect">
            <a:avLst/>
          </a:prstGeom>
        </p:spPr>
        <p:txBody>
          <a:bodyPr wrap="square">
            <a:spAutoFit/>
          </a:bodyPr>
          <a:lstStyle/>
          <a:p>
            <a:pPr algn="ctr"/>
            <a:r>
              <a:rPr lang="en-GB" sz="3200" dirty="0">
                <a:latin typeface="Gill Sans MT" panose="020B0502020104020203" pitchFamily="34" charset="0"/>
              </a:rPr>
              <a:t>‘So God created humankind in his own image, in the image of God he created them; male and female he created them.</a:t>
            </a:r>
          </a:p>
          <a:p>
            <a:pPr algn="ctr"/>
            <a:r>
              <a:rPr lang="en-GB" sz="3200" dirty="0">
                <a:latin typeface="Gill Sans MT" panose="020B0502020104020203" pitchFamily="34" charset="0"/>
              </a:rPr>
              <a:t>… </a:t>
            </a:r>
          </a:p>
          <a:p>
            <a:pPr algn="ctr"/>
            <a:r>
              <a:rPr lang="en-GB" sz="3200" dirty="0">
                <a:latin typeface="Gill Sans MT" panose="020B0502020104020203" pitchFamily="34" charset="0"/>
              </a:rPr>
              <a:t>God saw all that he had made, and it was very good.’</a:t>
            </a:r>
          </a:p>
          <a:p>
            <a:pPr algn="ctr"/>
            <a:r>
              <a:rPr lang="en-GB" sz="2400" b="1" dirty="0">
                <a:solidFill>
                  <a:srgbClr val="C00000"/>
                </a:solidFill>
                <a:latin typeface="Gill Sans MT" panose="020B0502020104020203" pitchFamily="34" charset="0"/>
              </a:rPr>
              <a:t>Genesis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t>
            </a:r>
            <a:endParaRPr kumimoji="0" lang="en-GB"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5306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Picture 2" descr="Book, Education, School, Literature, Knowledge, Reading">
            <a:extLst>
              <a:ext uri="{FF2B5EF4-FFF2-40B4-BE49-F238E27FC236}">
                <a16:creationId xmlns:a16="http://schemas.microsoft.com/office/drawing/2014/main" id="{EA3D3E3D-8268-49AC-8F13-0CDCBD39B6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CB38F7F8-9D96-4062-871E-DE82F2B30538}"/>
              </a:ext>
            </a:extLst>
          </p:cNvPr>
          <p:cNvSpPr/>
          <p:nvPr/>
        </p:nvSpPr>
        <p:spPr>
          <a:xfrm>
            <a:off x="372089" y="1996414"/>
            <a:ext cx="6431875" cy="3508653"/>
          </a:xfrm>
          <a:prstGeom prst="rect">
            <a:avLst/>
          </a:prstGeom>
        </p:spPr>
        <p:txBody>
          <a:bodyPr wrap="square">
            <a:spAutoFit/>
          </a:bodyPr>
          <a:lstStyle/>
          <a:p>
            <a:pPr algn="ctr"/>
            <a:r>
              <a:rPr lang="en-GB" sz="4400" dirty="0">
                <a:latin typeface="Gill Sans MT" panose="020B0502020104020203" pitchFamily="34" charset="0"/>
              </a:rPr>
              <a:t>‘”You shall love your neighbour as yourself.” There is no commandment greater than this.’ </a:t>
            </a:r>
          </a:p>
          <a:p>
            <a:pPr algn="ctr"/>
            <a:r>
              <a:rPr lang="en-GB" sz="3200" b="1" dirty="0">
                <a:solidFill>
                  <a:srgbClr val="C00000"/>
                </a:solidFill>
                <a:latin typeface="Gill Sans MT" panose="020B0502020104020203" pitchFamily="34" charset="0"/>
              </a:rPr>
              <a:t>Mark 12:31 </a:t>
            </a:r>
            <a:endParaRPr kumimoji="0" lang="en-US"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t>
            </a:r>
            <a:endParaRPr kumimoji="0" lang="en-GB"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258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Picture 2" descr="Book, Education, School, Literature, Knowledge, Reading">
            <a:extLst>
              <a:ext uri="{FF2B5EF4-FFF2-40B4-BE49-F238E27FC236}">
                <a16:creationId xmlns:a16="http://schemas.microsoft.com/office/drawing/2014/main" id="{97713F5B-109E-4957-95F0-FD45C1DEBB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868AC22-C4BA-4686-A342-0992B6E74924}"/>
              </a:ext>
            </a:extLst>
          </p:cNvPr>
          <p:cNvSpPr/>
          <p:nvPr/>
        </p:nvSpPr>
        <p:spPr>
          <a:xfrm>
            <a:off x="0" y="1685826"/>
            <a:ext cx="7176052" cy="3477875"/>
          </a:xfrm>
          <a:prstGeom prst="rect">
            <a:avLst/>
          </a:prstGeom>
        </p:spPr>
        <p:txBody>
          <a:bodyPr wrap="square">
            <a:spAutoFit/>
          </a:bodyPr>
          <a:lstStyle/>
          <a:p>
            <a:pPr algn="ctr"/>
            <a:r>
              <a:rPr lang="en-GB" sz="3200" dirty="0">
                <a:latin typeface="Gill Sans MT" panose="020B0502020104020203" pitchFamily="34" charset="0"/>
              </a:rPr>
              <a:t>‘For God so loved the world, that he gave his only Son, that whoever believes in him should not perish but have eternal life. For God did not send his Son into the world to condemn the world, but in order that the world might be saved through him.’ </a:t>
            </a:r>
          </a:p>
          <a:p>
            <a:pPr algn="ctr"/>
            <a:r>
              <a:rPr lang="en-GB" sz="2400" b="1" dirty="0">
                <a:solidFill>
                  <a:srgbClr val="C00000"/>
                </a:solidFill>
                <a:latin typeface="Gill Sans MT" panose="020B0502020104020203" pitchFamily="34" charset="0"/>
              </a:rPr>
              <a:t>John 3:16-17</a:t>
            </a:r>
          </a:p>
        </p:txBody>
      </p:sp>
    </p:spTree>
    <p:extLst>
      <p:ext uri="{BB962C8B-B14F-4D97-AF65-F5344CB8AC3E}">
        <p14:creationId xmlns:p14="http://schemas.microsoft.com/office/powerpoint/2010/main" val="4289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Picture 2" descr="Book, Education, School, Literature, Knowledge, Reading">
            <a:extLst>
              <a:ext uri="{FF2B5EF4-FFF2-40B4-BE49-F238E27FC236}">
                <a16:creationId xmlns:a16="http://schemas.microsoft.com/office/drawing/2014/main" id="{18D3DA92-9A30-490B-93FB-4F45F8BB24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4FD53BA-3955-420E-8B84-7D0F18279F20}"/>
              </a:ext>
            </a:extLst>
          </p:cNvPr>
          <p:cNvSpPr/>
          <p:nvPr/>
        </p:nvSpPr>
        <p:spPr>
          <a:xfrm>
            <a:off x="456428" y="1673604"/>
            <a:ext cx="6719624" cy="3170099"/>
          </a:xfrm>
          <a:prstGeom prst="rect">
            <a:avLst/>
          </a:prstGeom>
        </p:spPr>
        <p:txBody>
          <a:bodyPr wrap="square">
            <a:spAutoFit/>
          </a:bodyPr>
          <a:lstStyle/>
          <a:p>
            <a:pPr algn="ctr"/>
            <a:r>
              <a:rPr lang="en-GB" sz="4000" dirty="0">
                <a:latin typeface="Gill Sans MT" panose="020B0502020104020203" pitchFamily="34" charset="0"/>
              </a:rPr>
              <a:t>What do these bible passages tell you about how we should treat people? How do we know that God wants us to act in this way?</a:t>
            </a:r>
            <a:endParaRPr lang="en-GB" sz="14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9303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Picture 2" descr="Balloons, Thought Bubbles, Thoughts, Discussion">
            <a:extLst>
              <a:ext uri="{FF2B5EF4-FFF2-40B4-BE49-F238E27FC236}">
                <a16:creationId xmlns:a16="http://schemas.microsoft.com/office/drawing/2014/main" id="{0570AD4E-9BF1-4EE9-A445-00E10AFD1B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r="53481"/>
          <a:stretch/>
        </p:blipFill>
        <p:spPr bwMode="auto">
          <a:xfrm>
            <a:off x="561575" y="1006947"/>
            <a:ext cx="4487779" cy="55214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11F9D68-5C8B-45A3-9A1B-AADBE9721FBA}"/>
              </a:ext>
            </a:extLst>
          </p:cNvPr>
          <p:cNvSpPr txBox="1"/>
          <p:nvPr/>
        </p:nvSpPr>
        <p:spPr>
          <a:xfrm>
            <a:off x="6065334" y="2154473"/>
            <a:ext cx="4968426" cy="2800767"/>
          </a:xfrm>
          <a:prstGeom prst="rect">
            <a:avLst/>
          </a:prstGeom>
          <a:noFill/>
        </p:spPr>
        <p:txBody>
          <a:bodyPr wrap="square" rtlCol="0">
            <a:spAutoFit/>
          </a:bodyPr>
          <a:lstStyle/>
          <a:p>
            <a:pPr algn="ctr"/>
            <a:r>
              <a:rPr lang="en-GB" sz="8800" dirty="0">
                <a:solidFill>
                  <a:srgbClr val="C40F0F"/>
                </a:solidFill>
                <a:latin typeface="Gill Sans MT" panose="020B0502020104020203" pitchFamily="34" charset="0"/>
              </a:rPr>
              <a:t>“I think that…”</a:t>
            </a:r>
          </a:p>
        </p:txBody>
      </p:sp>
    </p:spTree>
    <p:extLst>
      <p:ext uri="{BB962C8B-B14F-4D97-AF65-F5344CB8AC3E}">
        <p14:creationId xmlns:p14="http://schemas.microsoft.com/office/powerpoint/2010/main" val="397406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Candle - 18613 (1)">
            <a:hlinkClick r:id="" action="ppaction://media"/>
            <a:extLst>
              <a:ext uri="{FF2B5EF4-FFF2-40B4-BE49-F238E27FC236}">
                <a16:creationId xmlns:a16="http://schemas.microsoft.com/office/drawing/2014/main" id="{1B69C895-23F2-431D-AFC3-46C881A6CE9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2E408560-0B4B-4CF4-B58B-3A0D289ECA1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Let Us Pray…</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18082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12" name="Rectangle 11">
            <a:extLst>
              <a:ext uri="{FF2B5EF4-FFF2-40B4-BE49-F238E27FC236}">
                <a16:creationId xmlns:a16="http://schemas.microsoft.com/office/drawing/2014/main" id="{5B3B3DF5-9615-439C-A760-679EDEA2781C}"/>
              </a:ext>
            </a:extLst>
          </p:cNvPr>
          <p:cNvSpPr/>
          <p:nvPr/>
        </p:nvSpPr>
        <p:spPr>
          <a:xfrm>
            <a:off x="300071" y="1668840"/>
            <a:ext cx="7979204" cy="4031873"/>
          </a:xfrm>
          <a:prstGeom prst="rect">
            <a:avLst/>
          </a:prstGeom>
        </p:spPr>
        <p:txBody>
          <a:bodyPr wrap="square">
            <a:spAutoFit/>
          </a:bodyPr>
          <a:lstStyle/>
          <a:p>
            <a:pPr algn="ctr"/>
            <a:r>
              <a:rPr lang="en-GB" sz="3200" dirty="0">
                <a:latin typeface="Gill Sans MT" panose="020B0502020104020203" pitchFamily="34" charset="0"/>
              </a:rPr>
              <a:t>Loving God,</a:t>
            </a:r>
          </a:p>
          <a:p>
            <a:pPr algn="ctr"/>
            <a:r>
              <a:rPr kumimoji="0" lang="en-GB" sz="3200" i="0" u="none" strike="noStrike" kern="1200" cap="none" spc="0" normalizeH="0" baseline="0" noProof="0" dirty="0">
                <a:ln>
                  <a:noFill/>
                </a:ln>
                <a:effectLst/>
                <a:uLnTx/>
                <a:uFillTx/>
                <a:latin typeface="Gill Sans MT" panose="020B0502020104020203" pitchFamily="34" charset="0"/>
              </a:rPr>
              <a:t>We come together to thank you for each other.  You created each of us in Your image and likeness.  Through Your Son, You taught us how to show everyone the love, respect and kindness they deserve.</a:t>
            </a:r>
          </a:p>
          <a:p>
            <a:pPr algn="ctr"/>
            <a:r>
              <a:rPr lang="en-GB" sz="3200" dirty="0">
                <a:latin typeface="Gill Sans MT" panose="020B0502020104020203" pitchFamily="34" charset="0"/>
              </a:rPr>
              <a:t>Let us give thanks for the joy that those around us bring to our world.</a:t>
            </a:r>
            <a:endParaRPr kumimoji="0" lang="en-GB" sz="3200" i="0" u="none" strike="noStrike" kern="1200" cap="none" spc="0" normalizeH="0" baseline="0" noProof="0" dirty="0">
              <a:ln>
                <a:noFill/>
              </a:ln>
              <a:effectLst/>
              <a:uLnTx/>
              <a:uFillTx/>
              <a:latin typeface="Gill Sans MT" panose="020B0502020104020203" pitchFamily="34" charset="0"/>
            </a:endParaRPr>
          </a:p>
        </p:txBody>
      </p:sp>
      <p:pic>
        <p:nvPicPr>
          <p:cNvPr id="13" name="Picture 2" descr="St. George's Catholic Primary School - Love in Action Project">
            <a:extLst>
              <a:ext uri="{FF2B5EF4-FFF2-40B4-BE49-F238E27FC236}">
                <a16:creationId xmlns:a16="http://schemas.microsoft.com/office/drawing/2014/main" id="{AEAE858E-E373-4540-8D72-C01A8EEF42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9324" y="1554822"/>
            <a:ext cx="3792675"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07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12" name="Rectangle 11">
            <a:extLst>
              <a:ext uri="{FF2B5EF4-FFF2-40B4-BE49-F238E27FC236}">
                <a16:creationId xmlns:a16="http://schemas.microsoft.com/office/drawing/2014/main" id="{8A9DC3FC-D312-4250-96DC-FF724A405A12}"/>
              </a:ext>
            </a:extLst>
          </p:cNvPr>
          <p:cNvSpPr/>
          <p:nvPr/>
        </p:nvSpPr>
        <p:spPr>
          <a:xfrm>
            <a:off x="4487779" y="2443493"/>
            <a:ext cx="7483642" cy="2862322"/>
          </a:xfrm>
          <a:prstGeom prst="rect">
            <a:avLst/>
          </a:prstGeom>
        </p:spPr>
        <p:txBody>
          <a:bodyPr wrap="square">
            <a:spAutoFit/>
          </a:bodyPr>
          <a:lstStyle/>
          <a:p>
            <a:pPr algn="ctr"/>
            <a:r>
              <a:rPr lang="en-GB" sz="3600" dirty="0">
                <a:latin typeface="Gill Sans MT" panose="020B0502020104020203" pitchFamily="34" charset="0"/>
              </a:rPr>
              <a:t>We pray for those whose </a:t>
            </a:r>
            <a:r>
              <a:rPr lang="en-GB" sz="3600" b="1" dirty="0">
                <a:latin typeface="Gill Sans MT" panose="020B0502020104020203" pitchFamily="34" charset="0"/>
              </a:rPr>
              <a:t>dignity</a:t>
            </a:r>
            <a:r>
              <a:rPr lang="en-GB" sz="3600" dirty="0">
                <a:latin typeface="Gill Sans MT" panose="020B0502020104020203" pitchFamily="34" charset="0"/>
              </a:rPr>
              <a:t> is not respected.</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show love to those who feel unloved.</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3" name="Picture 2" descr="St. George's Catholic Primary School - Love in Action Project">
            <a:extLst>
              <a:ext uri="{FF2B5EF4-FFF2-40B4-BE49-F238E27FC236}">
                <a16:creationId xmlns:a16="http://schemas.microsoft.com/office/drawing/2014/main" id="{9596C8A2-A294-4330-865C-DF1A167588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76922"/>
            <a:ext cx="3776870" cy="528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32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12" name="Rectangle 11">
            <a:extLst>
              <a:ext uri="{FF2B5EF4-FFF2-40B4-BE49-F238E27FC236}">
                <a16:creationId xmlns:a16="http://schemas.microsoft.com/office/drawing/2014/main" id="{9D7C3BEA-107E-4CC2-ABD7-8AD119F6AAAF}"/>
              </a:ext>
            </a:extLst>
          </p:cNvPr>
          <p:cNvSpPr/>
          <p:nvPr/>
        </p:nvSpPr>
        <p:spPr>
          <a:xfrm>
            <a:off x="318550" y="2443493"/>
            <a:ext cx="7483642" cy="2862322"/>
          </a:xfrm>
          <a:prstGeom prst="rect">
            <a:avLst/>
          </a:prstGeom>
        </p:spPr>
        <p:txBody>
          <a:bodyPr wrap="square">
            <a:spAutoFit/>
          </a:bodyPr>
          <a:lstStyle/>
          <a:p>
            <a:pPr algn="ctr"/>
            <a:r>
              <a:rPr lang="en-GB" sz="3600" dirty="0">
                <a:latin typeface="Gill Sans MT" panose="020B0502020104020203" pitchFamily="34" charset="0"/>
              </a:rPr>
              <a:t>We pray for those who do not believe in the </a:t>
            </a:r>
            <a:r>
              <a:rPr lang="en-GB" sz="3600" b="1" dirty="0">
                <a:latin typeface="Gill Sans MT" panose="020B0502020104020203" pitchFamily="34" charset="0"/>
              </a:rPr>
              <a:t>dignity</a:t>
            </a:r>
            <a:r>
              <a:rPr lang="en-GB" sz="3600" dirty="0">
                <a:latin typeface="Gill Sans MT" panose="020B0502020104020203" pitchFamily="34" charset="0"/>
              </a:rPr>
              <a:t> of everyone on Earth.</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create a more just world.</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3" name="Picture 2" descr="St. George's Catholic Primary School - Love in Action Project">
            <a:extLst>
              <a:ext uri="{FF2B5EF4-FFF2-40B4-BE49-F238E27FC236}">
                <a16:creationId xmlns:a16="http://schemas.microsoft.com/office/drawing/2014/main" id="{159DC46B-D0F5-404F-8A23-DE74EEC6BE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9324" y="1554822"/>
            <a:ext cx="3792675"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54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12" name="Rectangle 11">
            <a:extLst>
              <a:ext uri="{FF2B5EF4-FFF2-40B4-BE49-F238E27FC236}">
                <a16:creationId xmlns:a16="http://schemas.microsoft.com/office/drawing/2014/main" id="{5981DA83-C661-4FA1-9F12-9115DD65D913}"/>
              </a:ext>
            </a:extLst>
          </p:cNvPr>
          <p:cNvSpPr/>
          <p:nvPr/>
        </p:nvSpPr>
        <p:spPr>
          <a:xfrm>
            <a:off x="4487779" y="2166494"/>
            <a:ext cx="7704221" cy="2862322"/>
          </a:xfrm>
          <a:prstGeom prst="rect">
            <a:avLst/>
          </a:prstGeom>
        </p:spPr>
        <p:txBody>
          <a:bodyPr wrap="square">
            <a:spAutoFit/>
          </a:bodyPr>
          <a:lstStyle/>
          <a:p>
            <a:pPr algn="ctr"/>
            <a:r>
              <a:rPr lang="en-GB" sz="3600" dirty="0">
                <a:latin typeface="Gill Sans MT" panose="020B0502020104020203" pitchFamily="34" charset="0"/>
              </a:rPr>
              <a:t>We pray for those who face discrimination,</a:t>
            </a:r>
          </a:p>
          <a:p>
            <a:pPr algn="ctr"/>
            <a:r>
              <a:rPr lang="en-GB" sz="3600" dirty="0">
                <a:latin typeface="Gill Sans MT" panose="020B0502020104020203" pitchFamily="34" charset="0"/>
              </a:rPr>
              <a:t>harassment or abuse.</a:t>
            </a:r>
          </a:p>
          <a:p>
            <a:pPr algn="ctr"/>
            <a:endParaRPr lang="en-GB" sz="3600" dirty="0">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spread Your love.</a:t>
            </a:r>
          </a:p>
        </p:txBody>
      </p:sp>
      <p:pic>
        <p:nvPicPr>
          <p:cNvPr id="13" name="Picture 2" descr="St. George's Catholic Primary School - Love in Action Project">
            <a:extLst>
              <a:ext uri="{FF2B5EF4-FFF2-40B4-BE49-F238E27FC236}">
                <a16:creationId xmlns:a16="http://schemas.microsoft.com/office/drawing/2014/main" id="{49762357-E792-42A7-AC13-88864D2376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90821"/>
            <a:ext cx="3766930" cy="526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9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8"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528157E1-7F63-4545-B9DD-528BA808A1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2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12" name="Rectangle 11">
            <a:extLst>
              <a:ext uri="{FF2B5EF4-FFF2-40B4-BE49-F238E27FC236}">
                <a16:creationId xmlns:a16="http://schemas.microsoft.com/office/drawing/2014/main" id="{8A9564E3-9901-463F-8A2C-AD6BAECDEF6D}"/>
              </a:ext>
            </a:extLst>
          </p:cNvPr>
          <p:cNvSpPr/>
          <p:nvPr/>
        </p:nvSpPr>
        <p:spPr>
          <a:xfrm>
            <a:off x="318550" y="2443493"/>
            <a:ext cx="7483642" cy="2308324"/>
          </a:xfrm>
          <a:prstGeom prst="rect">
            <a:avLst/>
          </a:prstGeom>
        </p:spPr>
        <p:txBody>
          <a:bodyPr wrap="square">
            <a:spAutoFit/>
          </a:bodyPr>
          <a:lstStyle/>
          <a:p>
            <a:pPr algn="ctr"/>
            <a:r>
              <a:rPr lang="en-GB" sz="3600" dirty="0">
                <a:latin typeface="Gill Sans MT" panose="020B0502020104020203" pitchFamily="34" charset="0"/>
              </a:rPr>
              <a:t>We pray that we may be able to show Your love to everyone we meet.</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spread Your love.</a:t>
            </a:r>
          </a:p>
        </p:txBody>
      </p:sp>
      <p:pic>
        <p:nvPicPr>
          <p:cNvPr id="13" name="Picture 2" descr="St. George's Catholic Primary School - Love in Action Project">
            <a:extLst>
              <a:ext uri="{FF2B5EF4-FFF2-40B4-BE49-F238E27FC236}">
                <a16:creationId xmlns:a16="http://schemas.microsoft.com/office/drawing/2014/main" id="{612ADB09-6C71-4762-A2C1-04C715BFAE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9324" y="1554822"/>
            <a:ext cx="3792675"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8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Candle - 18613 (1)">
            <a:hlinkClick r:id="" action="ppaction://media"/>
            <a:extLst>
              <a:ext uri="{FF2B5EF4-FFF2-40B4-BE49-F238E27FC236}">
                <a16:creationId xmlns:a16="http://schemas.microsoft.com/office/drawing/2014/main" id="{DCD508D7-857D-4AE6-9E38-A14F1E391C3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1B3FBBE4-E743-4966-917B-5F4201A1CEA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Amen</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31347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Picture 2" descr="Hands, Palms, Black And White">
            <a:extLst>
              <a:ext uri="{FF2B5EF4-FFF2-40B4-BE49-F238E27FC236}">
                <a16:creationId xmlns:a16="http://schemas.microsoft.com/office/drawing/2014/main" id="{26880DFD-EC93-4765-93ED-88224C61FF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17" r="7989"/>
          <a:stretch/>
        </p:blipFill>
        <p:spPr bwMode="auto">
          <a:xfrm>
            <a:off x="5924278" y="1809548"/>
            <a:ext cx="6267722" cy="32457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6618B7-E909-4FF6-99B0-BEEFBD20CE3F}"/>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rPr>
              <a:t>Your Mission</a:t>
            </a:r>
            <a:endParaRPr kumimoji="0" lang="en-GB" sz="54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40291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8000" fill="hold"/>
                                        <p:tgtEl>
                                          <p:spTgt spid="8"/>
                                        </p:tgtEl>
                                        <p:attrNameLst>
                                          <p:attrName>ppt_w</p:attrName>
                                        </p:attrNameLst>
                                      </p:cBhvr>
                                      <p:tavLst>
                                        <p:tav tm="0">
                                          <p:val>
                                            <p:fltVal val="0"/>
                                          </p:val>
                                        </p:tav>
                                        <p:tav tm="100000">
                                          <p:val>
                                            <p:strVal val="#ppt_w"/>
                                          </p:val>
                                        </p:tav>
                                      </p:tavLst>
                                    </p:anim>
                                    <p:anim calcmode="lin" valueType="num">
                                      <p:cBhvr>
                                        <p:cTn id="8" dur="8000" fill="hold"/>
                                        <p:tgtEl>
                                          <p:spTgt spid="8"/>
                                        </p:tgtEl>
                                        <p:attrNameLst>
                                          <p:attrName>ppt_h</p:attrName>
                                        </p:attrNameLst>
                                      </p:cBhvr>
                                      <p:tavLst>
                                        <p:tav tm="0">
                                          <p:val>
                                            <p:fltVal val="0"/>
                                          </p:val>
                                        </p:tav>
                                        <p:tav tm="100000">
                                          <p:val>
                                            <p:strVal val="#ppt_h"/>
                                          </p:val>
                                        </p:tav>
                                      </p:tavLst>
                                    </p:anim>
                                    <p:animEffect transition="in" filter="fade">
                                      <p:cBhvr>
                                        <p:cTn id="9"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5" name="Picture 2" descr="Light, Salvation, Gospel, God, Jesus, Prayer, Church">
            <a:extLst>
              <a:ext uri="{FF2B5EF4-FFF2-40B4-BE49-F238E27FC236}">
                <a16:creationId xmlns:a16="http://schemas.microsoft.com/office/drawing/2014/main" id="{0ECB79CC-32FE-4D22-8A15-626FEEF2DA95}"/>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8403604" y="1554822"/>
            <a:ext cx="3788396" cy="5303178"/>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7DD631-D29E-4FD7-903B-6DD38A1D494F}"/>
              </a:ext>
            </a:extLst>
          </p:cNvPr>
          <p:cNvSpPr txBox="1"/>
          <p:nvPr/>
        </p:nvSpPr>
        <p:spPr>
          <a:xfrm>
            <a:off x="578626" y="1730395"/>
            <a:ext cx="7587343" cy="3416320"/>
          </a:xfrm>
          <a:prstGeom prst="rect">
            <a:avLst/>
          </a:prstGeom>
          <a:noFill/>
        </p:spPr>
        <p:txBody>
          <a:bodyPr wrap="square">
            <a:spAutoFit/>
          </a:bodyPr>
          <a:lstStyle/>
          <a:p>
            <a:pPr lvl="0" algn="ctr"/>
            <a:r>
              <a:rPr lang="en-GB" sz="3600" dirty="0">
                <a:solidFill>
                  <a:prstClr val="black"/>
                </a:solidFill>
                <a:latin typeface="Gill Sans MT" panose="020B0502020104020203" pitchFamily="34" charset="0"/>
                <a:ea typeface="Calibri" panose="020F0502020204030204" pitchFamily="34" charset="0"/>
              </a:rPr>
              <a:t>Find out more about St Francis of Assisi and his prayer for peace.</a:t>
            </a:r>
          </a:p>
          <a:p>
            <a:pPr lvl="0" algn="ctr"/>
            <a:r>
              <a:rPr lang="en-GB" sz="3600" dirty="0">
                <a:solidFill>
                  <a:srgbClr val="C00000"/>
                </a:solidFill>
                <a:latin typeface="Gill Sans MT" panose="020B0502020104020203" pitchFamily="34" charset="0"/>
                <a:ea typeface="Calibri" panose="020F0502020204030204" pitchFamily="34" charset="0"/>
              </a:rPr>
              <a:t>Research:</a:t>
            </a:r>
          </a:p>
          <a:p>
            <a:pPr lvl="0" algn="ctr"/>
            <a:r>
              <a:rPr lang="en-GB" sz="3600" dirty="0">
                <a:solidFill>
                  <a:srgbClr val="C00000"/>
                </a:solidFill>
                <a:latin typeface="Gill Sans MT" panose="020B0502020104020203" pitchFamily="34" charset="0"/>
                <a:ea typeface="Calibri" panose="020F0502020204030204" pitchFamily="34" charset="0"/>
              </a:rPr>
              <a:t>World Refugee Day (20th June) </a:t>
            </a:r>
          </a:p>
          <a:p>
            <a:pPr lvl="0" algn="ctr"/>
            <a:r>
              <a:rPr lang="en-GB" sz="3600" dirty="0">
                <a:solidFill>
                  <a:srgbClr val="C00000"/>
                </a:solidFill>
                <a:latin typeface="Gill Sans MT" panose="020B0502020104020203" pitchFamily="34" charset="0"/>
                <a:ea typeface="Calibri" panose="020F0502020204030204" pitchFamily="34" charset="0"/>
              </a:rPr>
              <a:t>World Day for Grandparents and the Elderly (late July)</a:t>
            </a:r>
            <a:endParaRPr lang="en-GB" sz="3600"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424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19879732-1E9E-4272-9F4B-15DB696D9F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2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0022" y="5700713"/>
            <a:ext cx="11547259" cy="1128576"/>
          </a:xfrm>
          <a:prstGeom prst="rect">
            <a:avLst/>
          </a:prstGeom>
        </p:spPr>
      </p:pic>
      <p:pic>
        <p:nvPicPr>
          <p:cNvPr id="24" name="Picture 23">
            <a:extLst>
              <a:ext uri="{FF2B5EF4-FFF2-40B4-BE49-F238E27FC236}">
                <a16:creationId xmlns:a16="http://schemas.microsoft.com/office/drawing/2014/main" id="{39CBA033-C9E8-4FED-A635-304D077C63F0}"/>
              </a:ext>
            </a:extLst>
          </p:cNvPr>
          <p:cNvPicPr>
            <a:picLocks noChangeAspect="1"/>
          </p:cNvPicPr>
          <p:nvPr/>
        </p:nvPicPr>
        <p:blipFill rotWithShape="1">
          <a:blip r:embed="rId4"/>
          <a:srcRect l="108" t="12102" r="356"/>
          <a:stretch/>
        </p:blipFill>
        <p:spPr>
          <a:xfrm>
            <a:off x="0" y="0"/>
            <a:ext cx="12176206" cy="1802675"/>
          </a:xfrm>
          <a:prstGeom prst="rect">
            <a:avLst/>
          </a:prstGeom>
        </p:spPr>
      </p:pic>
      <p:pic>
        <p:nvPicPr>
          <p:cNvPr id="25" name="Picture 24">
            <a:extLst>
              <a:ext uri="{FF2B5EF4-FFF2-40B4-BE49-F238E27FC236}">
                <a16:creationId xmlns:a16="http://schemas.microsoft.com/office/drawing/2014/main" id="{0A95B929-4324-45C9-A62C-08EA2F1F715C}"/>
              </a:ext>
            </a:extLst>
          </p:cNvPr>
          <p:cNvPicPr>
            <a:picLocks noChangeAspect="1"/>
          </p:cNvPicPr>
          <p:nvPr/>
        </p:nvPicPr>
        <p:blipFill rotWithShape="1">
          <a:blip r:embed="rId5"/>
          <a:srcRect l="5672" r="4772"/>
          <a:stretch/>
        </p:blipFill>
        <p:spPr>
          <a:xfrm>
            <a:off x="-71883" y="0"/>
            <a:ext cx="1978926" cy="5873436"/>
          </a:xfrm>
          <a:prstGeom prst="rect">
            <a:avLst/>
          </a:prstGeom>
        </p:spPr>
      </p:pic>
      <p:pic>
        <p:nvPicPr>
          <p:cNvPr id="26" name="Picture 25">
            <a:extLst>
              <a:ext uri="{FF2B5EF4-FFF2-40B4-BE49-F238E27FC236}">
                <a16:creationId xmlns:a16="http://schemas.microsoft.com/office/drawing/2014/main" id="{5897CC2B-62FA-4100-B08B-79868F19E90F}"/>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rcRect l="4141" t="929" r="4169" b="265"/>
          <a:stretch/>
        </p:blipFill>
        <p:spPr>
          <a:xfrm>
            <a:off x="3824518" y="0"/>
            <a:ext cx="2115403" cy="5873436"/>
          </a:xfrm>
          <a:prstGeom prst="rect">
            <a:avLst/>
          </a:prstGeom>
        </p:spPr>
      </p:pic>
      <p:pic>
        <p:nvPicPr>
          <p:cNvPr id="27" name="Picture 26">
            <a:extLst>
              <a:ext uri="{FF2B5EF4-FFF2-40B4-BE49-F238E27FC236}">
                <a16:creationId xmlns:a16="http://schemas.microsoft.com/office/drawing/2014/main" id="{22FE7E87-EDA2-457A-84CC-BB7EED98A197}"/>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4700"/>
                    </a14:imgEffect>
                    <a14:imgEffect>
                      <a14:saturation sat="0"/>
                    </a14:imgEffect>
                  </a14:imgLayer>
                </a14:imgProps>
              </a:ext>
            </a:extLst>
          </a:blip>
          <a:srcRect l="3113" t="862" r="3347"/>
          <a:stretch/>
        </p:blipFill>
        <p:spPr>
          <a:xfrm>
            <a:off x="1869115" y="0"/>
            <a:ext cx="2006221" cy="5873436"/>
          </a:xfrm>
          <a:prstGeom prst="rect">
            <a:avLst/>
          </a:prstGeom>
        </p:spPr>
      </p:pic>
      <p:pic>
        <p:nvPicPr>
          <p:cNvPr id="28" name="Picture 27">
            <a:extLst>
              <a:ext uri="{FF2B5EF4-FFF2-40B4-BE49-F238E27FC236}">
                <a16:creationId xmlns:a16="http://schemas.microsoft.com/office/drawing/2014/main" id="{60CD23E8-0F2E-44B5-B904-E76C00B64228}"/>
              </a:ext>
            </a:extLst>
          </p:cNvPr>
          <p:cNvPicPr>
            <a:picLocks noChangeAspect="1"/>
          </p:cNvPicPr>
          <p:nvPr/>
        </p:nvPicPr>
        <p:blipFill rotWithShape="1">
          <a:blip r:embed="rId10">
            <a:extLst>
              <a:ext uri="{BEBA8EAE-BF5A-486C-A8C5-ECC9F3942E4B}">
                <a14:imgProps xmlns:a14="http://schemas.microsoft.com/office/drawing/2010/main">
                  <a14:imgLayer r:embed="rId11">
                    <a14:imgEffect>
                      <a14:colorTemperature colorTemp="4700"/>
                    </a14:imgEffect>
                    <a14:imgEffect>
                      <a14:saturation sat="0"/>
                    </a14:imgEffect>
                  </a14:imgLayer>
                </a14:imgProps>
              </a:ext>
            </a:extLst>
          </a:blip>
          <a:srcRect t="1149"/>
          <a:stretch/>
        </p:blipFill>
        <p:spPr>
          <a:xfrm>
            <a:off x="5899748" y="0"/>
            <a:ext cx="2153617" cy="5873436"/>
          </a:xfrm>
          <a:prstGeom prst="rect">
            <a:avLst/>
          </a:prstGeom>
        </p:spPr>
      </p:pic>
      <p:pic>
        <p:nvPicPr>
          <p:cNvPr id="29" name="Picture 28">
            <a:extLst>
              <a:ext uri="{FF2B5EF4-FFF2-40B4-BE49-F238E27FC236}">
                <a16:creationId xmlns:a16="http://schemas.microsoft.com/office/drawing/2014/main" id="{3382104B-0FF7-498F-A227-92FEAFF0FE12}"/>
              </a:ext>
            </a:extLst>
          </p:cNvPr>
          <p:cNvPicPr>
            <a:picLocks noChangeAspect="1"/>
          </p:cNvPicPr>
          <p:nvPr/>
        </p:nvPicPr>
        <p:blipFill>
          <a:blip r:embed="rId12">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11851852" y="5321614"/>
            <a:ext cx="439569" cy="557721"/>
          </a:xfrm>
          <a:prstGeom prst="rect">
            <a:avLst/>
          </a:prstGeom>
        </p:spPr>
      </p:pic>
      <p:pic>
        <p:nvPicPr>
          <p:cNvPr id="30" name="Picture 29">
            <a:extLst>
              <a:ext uri="{FF2B5EF4-FFF2-40B4-BE49-F238E27FC236}">
                <a16:creationId xmlns:a16="http://schemas.microsoft.com/office/drawing/2014/main" id="{B396E9B0-5E9E-4869-AB4C-27F3F36D6E59}"/>
              </a:ext>
            </a:extLst>
          </p:cNvPr>
          <p:cNvPicPr>
            <a:picLocks noChangeAspect="1"/>
          </p:cNvPicPr>
          <p:nvPr/>
        </p:nvPicPr>
        <p:blipFill>
          <a:blip r:embed="rId12">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11536715" y="5683014"/>
            <a:ext cx="681176" cy="196463"/>
          </a:xfrm>
          <a:prstGeom prst="rect">
            <a:avLst/>
          </a:prstGeom>
        </p:spPr>
      </p:pic>
      <p:pic>
        <p:nvPicPr>
          <p:cNvPr id="31" name="Picture 30">
            <a:extLst>
              <a:ext uri="{FF2B5EF4-FFF2-40B4-BE49-F238E27FC236}">
                <a16:creationId xmlns:a16="http://schemas.microsoft.com/office/drawing/2014/main" id="{98FA74B5-6808-4738-8499-93B8E00941CF}"/>
              </a:ext>
            </a:extLst>
          </p:cNvPr>
          <p:cNvPicPr>
            <a:picLocks noChangeAspect="1"/>
          </p:cNvPicPr>
          <p:nvPr/>
        </p:nvPicPr>
        <p:blipFill rotWithShape="1">
          <a:blip r:embed="rId14">
            <a:extLst>
              <a:ext uri="{BEBA8EAE-BF5A-486C-A8C5-ECC9F3942E4B}">
                <a14:imgProps xmlns:a14="http://schemas.microsoft.com/office/drawing/2010/main">
                  <a14:imgLayer r:embed="rId15">
                    <a14:imgEffect>
                      <a14:saturation sat="0"/>
                    </a14:imgEffect>
                  </a14:imgLayer>
                </a14:imgProps>
              </a:ext>
            </a:extLst>
          </a:blip>
          <a:srcRect b="786"/>
          <a:stretch/>
        </p:blipFill>
        <p:spPr>
          <a:xfrm>
            <a:off x="7941002" y="-221046"/>
            <a:ext cx="2204045" cy="6089483"/>
          </a:xfrm>
          <a:prstGeom prst="rect">
            <a:avLst/>
          </a:prstGeom>
        </p:spPr>
      </p:pic>
      <p:pic>
        <p:nvPicPr>
          <p:cNvPr id="32" name="Picture 31">
            <a:extLst>
              <a:ext uri="{FF2B5EF4-FFF2-40B4-BE49-F238E27FC236}">
                <a16:creationId xmlns:a16="http://schemas.microsoft.com/office/drawing/2014/main" id="{BA14A998-256F-4FB2-92B1-694F121D8C5E}"/>
              </a:ext>
            </a:extLst>
          </p:cNvPr>
          <p:cNvPicPr>
            <a:picLocks noChangeAspect="1"/>
          </p:cNvPicPr>
          <p:nvPr/>
        </p:nvPicPr>
        <p:blipFill rotWithShape="1">
          <a:blip r:embed="rId16">
            <a:extLst>
              <a:ext uri="{BEBA8EAE-BF5A-486C-A8C5-ECC9F3942E4B}">
                <a14:imgProps xmlns:a14="http://schemas.microsoft.com/office/drawing/2010/main">
                  <a14:imgLayer r:embed="rId17">
                    <a14:imgEffect>
                      <a14:saturation sat="0"/>
                    </a14:imgEffect>
                  </a14:imgLayer>
                </a14:imgProps>
              </a:ext>
            </a:extLst>
          </a:blip>
          <a:srcRect l="5495" r="6759"/>
          <a:stretch/>
        </p:blipFill>
        <p:spPr>
          <a:xfrm>
            <a:off x="10053437" y="-208598"/>
            <a:ext cx="2235133" cy="6081780"/>
          </a:xfrm>
          <a:prstGeom prst="rect">
            <a:avLst/>
          </a:prstGeom>
        </p:spPr>
      </p:pic>
    </p:spTree>
    <p:extLst>
      <p:ext uri="{BB962C8B-B14F-4D97-AF65-F5344CB8AC3E}">
        <p14:creationId xmlns:p14="http://schemas.microsoft.com/office/powerpoint/2010/main" val="362479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17" name="Rectangle 16">
            <a:extLst>
              <a:ext uri="{FF2B5EF4-FFF2-40B4-BE49-F238E27FC236}">
                <a16:creationId xmlns:a16="http://schemas.microsoft.com/office/drawing/2014/main" id="{C979A944-05E3-4DFE-96BD-108E9940CBB6}"/>
              </a:ext>
            </a:extLst>
          </p:cNvPr>
          <p:cNvSpPr/>
          <p:nvPr/>
        </p:nvSpPr>
        <p:spPr>
          <a:xfrm>
            <a:off x="220579" y="2228200"/>
            <a:ext cx="7483642" cy="3046988"/>
          </a:xfrm>
          <a:prstGeom prst="rect">
            <a:avLst/>
          </a:prstGeom>
        </p:spPr>
        <p:txBody>
          <a:bodyPr wrap="square">
            <a:spAutoFit/>
          </a:bodyPr>
          <a:lstStyle/>
          <a:p>
            <a:pPr algn="ctr"/>
            <a:r>
              <a:rPr lang="en-GB" sz="3200" dirty="0">
                <a:latin typeface="Gill Sans MT" panose="020B0502020104020203" pitchFamily="34" charset="0"/>
              </a:rPr>
              <a:t>Treating someone with </a:t>
            </a:r>
            <a:r>
              <a:rPr lang="en-GB" sz="3200" b="1" dirty="0">
                <a:latin typeface="Gill Sans MT" panose="020B0502020104020203" pitchFamily="34" charset="0"/>
              </a:rPr>
              <a:t>dignity</a:t>
            </a:r>
            <a:r>
              <a:rPr lang="en-GB" sz="3200" dirty="0">
                <a:latin typeface="Gill Sans MT" panose="020B0502020104020203" pitchFamily="34" charset="0"/>
              </a:rPr>
              <a:t> means treating them with love, kindness and respect.</a:t>
            </a:r>
          </a:p>
          <a:p>
            <a:pPr algn="ctr"/>
            <a:r>
              <a:rPr lang="en-GB" sz="3200" dirty="0">
                <a:latin typeface="Gill Sans MT" panose="020B0502020104020203" pitchFamily="34" charset="0"/>
              </a:rPr>
              <a:t>Everyone should be treated with </a:t>
            </a:r>
            <a:r>
              <a:rPr lang="en-GB" sz="3200" b="1" dirty="0">
                <a:latin typeface="Gill Sans MT" panose="020B0502020104020203" pitchFamily="34" charset="0"/>
              </a:rPr>
              <a:t>dignity</a:t>
            </a:r>
            <a:r>
              <a:rPr lang="en-GB" sz="3200" dirty="0">
                <a:latin typeface="Gill Sans MT" panose="020B0502020104020203" pitchFamily="34" charset="0"/>
              </a:rPr>
              <a:t> because we are all made in the image and likeness of God.</a:t>
            </a:r>
            <a:r>
              <a:rPr kumimoji="0" lang="en-GB" sz="20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pic>
        <p:nvPicPr>
          <p:cNvPr id="18" name="Picture 2" descr="St. George's Catholic Primary School - Love in Action Project">
            <a:extLst>
              <a:ext uri="{FF2B5EF4-FFF2-40B4-BE49-F238E27FC236}">
                <a16:creationId xmlns:a16="http://schemas.microsoft.com/office/drawing/2014/main" id="{0BC399C9-04D7-43FB-BC57-89DBC220E4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9324" y="1554822"/>
            <a:ext cx="3792675"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5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pic>
        <p:nvPicPr>
          <p:cNvPr id="8" name="Picture 2" descr="General Audience with Pope Francis | © Mazur/catholicnews.or… | Flickr">
            <a:extLst>
              <a:ext uri="{FF2B5EF4-FFF2-40B4-BE49-F238E27FC236}">
                <a16:creationId xmlns:a16="http://schemas.microsoft.com/office/drawing/2014/main" id="{FF54677E-D70D-45AB-B8DA-3A8A5DBEA7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273" r="10101"/>
          <a:stretch/>
        </p:blipFill>
        <p:spPr bwMode="auto">
          <a:xfrm>
            <a:off x="8323206" y="1595930"/>
            <a:ext cx="3832045" cy="5232201"/>
          </a:xfrm>
          <a:prstGeom prst="rect">
            <a:avLst/>
          </a:prstGeom>
          <a:noFill/>
          <a:ln w="25400">
            <a:solidFill>
              <a:schemeClr val="accent4">
                <a:lumMod val="20000"/>
                <a:lumOff val="80000"/>
              </a:schemeClr>
            </a:solidFill>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4A0982B-0C9A-473D-B7F6-D14F3BBE523C}"/>
              </a:ext>
            </a:extLst>
          </p:cNvPr>
          <p:cNvSpPr/>
          <p:nvPr/>
        </p:nvSpPr>
        <p:spPr>
          <a:xfrm>
            <a:off x="291286" y="2243589"/>
            <a:ext cx="7483642" cy="3016210"/>
          </a:xfrm>
          <a:prstGeom prst="rect">
            <a:avLst/>
          </a:prstGeom>
        </p:spPr>
        <p:txBody>
          <a:bodyPr wrap="square">
            <a:spAutoFit/>
          </a:bodyPr>
          <a:lstStyle/>
          <a:p>
            <a:pPr algn="ctr"/>
            <a:r>
              <a:rPr lang="en-GB" sz="4800" dirty="0">
                <a:latin typeface="Gill Sans MT" panose="020B0502020104020203" pitchFamily="34" charset="0"/>
              </a:rPr>
              <a:t>‘Every person is immensely holy and deserves our love.’</a:t>
            </a:r>
          </a:p>
          <a:p>
            <a:pPr algn="ctr"/>
            <a:r>
              <a:rPr lang="en-GB" sz="2800" b="1" dirty="0">
                <a:solidFill>
                  <a:srgbClr val="C00000"/>
                </a:solidFill>
                <a:latin typeface="Gill Sans MT" panose="020B0502020104020203" pitchFamily="34" charset="0"/>
              </a:rPr>
              <a:t>Pope Francis</a:t>
            </a:r>
          </a:p>
          <a:p>
            <a:pPr algn="ctr"/>
            <a:r>
              <a:rPr lang="en-GB" sz="2800" b="1" dirty="0">
                <a:solidFill>
                  <a:srgbClr val="C00000"/>
                </a:solidFill>
                <a:latin typeface="Gill Sans MT" panose="020B0502020104020203" pitchFamily="34" charset="0"/>
              </a:rPr>
              <a:t>Joy of the Gospel</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t>
            </a:r>
            <a:endParaRPr kumimoji="0" lang="en-GB"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60244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13" name="Rectangle 12">
            <a:extLst>
              <a:ext uri="{FF2B5EF4-FFF2-40B4-BE49-F238E27FC236}">
                <a16:creationId xmlns:a16="http://schemas.microsoft.com/office/drawing/2014/main" id="{4FA8BFD0-196A-42C4-9098-381D13523E59}"/>
              </a:ext>
            </a:extLst>
          </p:cNvPr>
          <p:cNvSpPr/>
          <p:nvPr/>
        </p:nvSpPr>
        <p:spPr>
          <a:xfrm>
            <a:off x="468108" y="2204603"/>
            <a:ext cx="7483642" cy="3046988"/>
          </a:xfrm>
          <a:prstGeom prst="rect">
            <a:avLst/>
          </a:prstGeom>
        </p:spPr>
        <p:txBody>
          <a:bodyPr wrap="square">
            <a:spAutoFit/>
          </a:bodyPr>
          <a:lstStyle/>
          <a:p>
            <a:pPr algn="ctr"/>
            <a:r>
              <a:rPr lang="en-GB" sz="3200" dirty="0">
                <a:latin typeface="Gill Sans MT" panose="020B0502020104020203" pitchFamily="34" charset="0"/>
              </a:rPr>
              <a:t>Treating someone with </a:t>
            </a:r>
            <a:r>
              <a:rPr lang="en-GB" sz="3200" b="1" dirty="0">
                <a:latin typeface="Gill Sans MT" panose="020B0502020104020203" pitchFamily="34" charset="0"/>
              </a:rPr>
              <a:t>dignity</a:t>
            </a:r>
            <a:r>
              <a:rPr lang="en-GB" sz="3200" dirty="0">
                <a:latin typeface="Gill Sans MT" panose="020B0502020104020203" pitchFamily="34" charset="0"/>
              </a:rPr>
              <a:t> means treating them with love, kindness and respect.</a:t>
            </a:r>
          </a:p>
          <a:p>
            <a:pPr algn="ctr"/>
            <a:r>
              <a:rPr lang="en-GB" sz="3200" dirty="0">
                <a:latin typeface="Gill Sans MT" panose="020B0502020104020203" pitchFamily="34" charset="0"/>
              </a:rPr>
              <a:t>Everyone should be treated with </a:t>
            </a:r>
            <a:r>
              <a:rPr lang="en-GB" sz="3200" b="1" dirty="0">
                <a:latin typeface="Gill Sans MT" panose="020B0502020104020203" pitchFamily="34" charset="0"/>
              </a:rPr>
              <a:t>dignity</a:t>
            </a:r>
            <a:r>
              <a:rPr lang="en-GB" sz="3200" dirty="0">
                <a:latin typeface="Gill Sans MT" panose="020B0502020104020203" pitchFamily="34" charset="0"/>
              </a:rPr>
              <a:t> because we are made in the image and likeness of God.</a:t>
            </a:r>
            <a:r>
              <a:rPr kumimoji="0" lang="en-GB" sz="3200" b="0" i="0" u="none" strike="noStrike" kern="1200" cap="none" spc="0" normalizeH="0" baseline="0" noProof="0" dirty="0">
                <a:ln>
                  <a:noFill/>
                </a:ln>
                <a:solidFill>
                  <a:srgbClr val="000000"/>
                </a:solidFill>
                <a:effectLst/>
                <a:uLnTx/>
                <a:uFillTx/>
                <a:latin typeface="Gill Sans MT" panose="020B0502020104020203" pitchFamily="34" charset="0"/>
              </a:rPr>
              <a:t>​</a:t>
            </a:r>
          </a:p>
        </p:txBody>
      </p:sp>
      <p:pic>
        <p:nvPicPr>
          <p:cNvPr id="14" name="Picture 2" descr="St. George's Catholic Primary School - Love in Action Project">
            <a:extLst>
              <a:ext uri="{FF2B5EF4-FFF2-40B4-BE49-F238E27FC236}">
                <a16:creationId xmlns:a16="http://schemas.microsoft.com/office/drawing/2014/main" id="{A5850326-56C2-4D83-9148-6C279DB5EA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9858" y="1554822"/>
            <a:ext cx="3772142" cy="527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63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12" name="Rectangle 11">
            <a:extLst>
              <a:ext uri="{FF2B5EF4-FFF2-40B4-BE49-F238E27FC236}">
                <a16:creationId xmlns:a16="http://schemas.microsoft.com/office/drawing/2014/main" id="{DE72D0A7-1A24-4865-9740-797940CBA7D9}"/>
              </a:ext>
            </a:extLst>
          </p:cNvPr>
          <p:cNvSpPr/>
          <p:nvPr/>
        </p:nvSpPr>
        <p:spPr>
          <a:xfrm>
            <a:off x="598265" y="2170899"/>
            <a:ext cx="7483642" cy="3046988"/>
          </a:xfrm>
          <a:prstGeom prst="rect">
            <a:avLst/>
          </a:prstGeom>
        </p:spPr>
        <p:txBody>
          <a:bodyPr wrap="square">
            <a:spAutoFit/>
          </a:bodyPr>
          <a:lstStyle/>
          <a:p>
            <a:pPr algn="ctr"/>
            <a:r>
              <a:rPr lang="en-GB" sz="3200" b="1" dirty="0">
                <a:solidFill>
                  <a:srgbClr val="C00000"/>
                </a:solidFill>
                <a:latin typeface="Gill Sans MT" panose="020B0502020104020203" pitchFamily="34" charset="0"/>
              </a:rPr>
              <a:t>Think of a time when you felt loved and respected by someone.</a:t>
            </a:r>
          </a:p>
          <a:p>
            <a:pPr algn="ctr"/>
            <a:r>
              <a:rPr kumimoji="0" lang="en-GB" sz="3200" b="1" i="0" u="none" strike="noStrike" kern="1200" cap="none" spc="0" normalizeH="0" baseline="0" noProof="0" dirty="0">
                <a:ln>
                  <a:noFill/>
                </a:ln>
                <a:solidFill>
                  <a:srgbClr val="C00000"/>
                </a:solidFill>
                <a:effectLst/>
                <a:uLnTx/>
                <a:uFillTx/>
                <a:latin typeface="Gill Sans MT" panose="020B0502020104020203" pitchFamily="34" charset="0"/>
              </a:rPr>
              <a:t>What did they do that ma</a:t>
            </a:r>
            <a:r>
              <a:rPr lang="en-GB" sz="3200" b="1" dirty="0">
                <a:solidFill>
                  <a:srgbClr val="C00000"/>
                </a:solidFill>
                <a:latin typeface="Gill Sans MT" panose="020B0502020104020203" pitchFamily="34" charset="0"/>
              </a:rPr>
              <a:t>de you feel that way?</a:t>
            </a:r>
          </a:p>
          <a:p>
            <a:pPr algn="ctr"/>
            <a:r>
              <a:rPr kumimoji="0" lang="en-GB" sz="3200" b="1" i="0" u="none" strike="noStrike" kern="1200" cap="none" spc="0" normalizeH="0" baseline="0" noProof="0" dirty="0">
                <a:ln>
                  <a:noFill/>
                </a:ln>
                <a:solidFill>
                  <a:srgbClr val="C00000"/>
                </a:solidFill>
                <a:effectLst/>
                <a:uLnTx/>
                <a:uFillTx/>
                <a:latin typeface="Gill Sans MT" panose="020B0502020104020203" pitchFamily="34" charset="0"/>
              </a:rPr>
              <a:t>How could you make other people feel a similar way?</a:t>
            </a:r>
          </a:p>
        </p:txBody>
      </p:sp>
      <p:pic>
        <p:nvPicPr>
          <p:cNvPr id="13" name="Picture 2" descr="St. George's Catholic Primary School - Love in Action Project">
            <a:extLst>
              <a:ext uri="{FF2B5EF4-FFF2-40B4-BE49-F238E27FC236}">
                <a16:creationId xmlns:a16="http://schemas.microsoft.com/office/drawing/2014/main" id="{75671116-3C0D-40D1-9962-680339086C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9858" y="1554822"/>
            <a:ext cx="3772142" cy="527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8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5" name="Title 1">
            <a:extLst>
              <a:ext uri="{FF2B5EF4-FFF2-40B4-BE49-F238E27FC236}">
                <a16:creationId xmlns:a16="http://schemas.microsoft.com/office/drawing/2014/main" id="{303E3BCD-9614-4FE2-B2D0-524686D53990}"/>
              </a:ext>
            </a:extLst>
          </p:cNvPr>
          <p:cNvSpPr txBox="1">
            <a:spLocks/>
          </p:cNvSpPr>
          <p:nvPr/>
        </p:nvSpPr>
        <p:spPr>
          <a:xfrm>
            <a:off x="1158240" y="3036216"/>
            <a:ext cx="5836465" cy="785568"/>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effectLst/>
                <a:uLnTx/>
                <a:uFillTx/>
                <a:latin typeface="Gill Sans MT" panose="020B0502020104020203" pitchFamily="34" charset="0"/>
              </a:rPr>
              <a:t>Let us now listen to the Word of God.</a:t>
            </a:r>
            <a:endParaRPr kumimoji="0" lang="en-GB" sz="2400" b="0" i="0" u="none" strike="noStrike" kern="1200" cap="none" spc="0" normalizeH="0" baseline="0" noProof="0" dirty="0">
              <a:ln>
                <a:noFill/>
              </a:ln>
              <a:effectLst/>
              <a:uLnTx/>
              <a:uFillTx/>
              <a:latin typeface="Gill Sans MT" panose="020B0502020104020203" pitchFamily="34" charset="0"/>
            </a:endParaRPr>
          </a:p>
        </p:txBody>
      </p:sp>
      <p:pic>
        <p:nvPicPr>
          <p:cNvPr id="8" name="Picture 2" descr="Book, Education, School, Literature, Knowledge, Reading">
            <a:extLst>
              <a:ext uri="{FF2B5EF4-FFF2-40B4-BE49-F238E27FC236}">
                <a16:creationId xmlns:a16="http://schemas.microsoft.com/office/drawing/2014/main" id="{DF397AD9-6AA9-4939-ADB0-9FC39688CF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4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Dignity</a:t>
            </a:r>
          </a:p>
        </p:txBody>
      </p:sp>
      <p:sp>
        <p:nvSpPr>
          <p:cNvPr id="5" name="Rectangle 4">
            <a:extLst>
              <a:ext uri="{FF2B5EF4-FFF2-40B4-BE49-F238E27FC236}">
                <a16:creationId xmlns:a16="http://schemas.microsoft.com/office/drawing/2014/main" id="{86F8ECD5-C955-4220-8294-D0512C80F856}"/>
              </a:ext>
            </a:extLst>
          </p:cNvPr>
          <p:cNvSpPr/>
          <p:nvPr/>
        </p:nvSpPr>
        <p:spPr>
          <a:xfrm>
            <a:off x="127482" y="1867604"/>
            <a:ext cx="7101110" cy="3539430"/>
          </a:xfrm>
          <a:prstGeom prst="rect">
            <a:avLst/>
          </a:prstGeom>
        </p:spPr>
        <p:txBody>
          <a:bodyPr wrap="square">
            <a:spAutoFit/>
          </a:bodyPr>
          <a:lstStyle/>
          <a:p>
            <a:pPr lvl="0" algn="ctr" fontAlgn="base">
              <a:defRPr/>
            </a:pPr>
            <a:r>
              <a:rPr lang="en-GB" sz="3600" dirty="0">
                <a:solidFill>
                  <a:srgbClr val="000000"/>
                </a:solidFill>
                <a:latin typeface="Gill Sans MT" panose="020B0502020104020203" pitchFamily="34" charset="0"/>
              </a:rPr>
              <a:t>Read through one of more of the bible passages on the next few slides.</a:t>
            </a:r>
          </a:p>
          <a:p>
            <a:pPr lvl="0" algn="ctr" fontAlgn="base">
              <a:defRPr/>
            </a:pPr>
            <a:r>
              <a:rPr lang="en-GB" sz="3600" dirty="0">
                <a:solidFill>
                  <a:srgbClr val="000000"/>
                </a:solidFill>
                <a:latin typeface="Gill Sans MT" panose="020B0502020104020203" pitchFamily="34" charset="0"/>
              </a:rPr>
              <a:t>As a class, think about and discuss the meaning of each.</a:t>
            </a:r>
            <a:r>
              <a:rPr lang="en-GB" sz="2400" dirty="0">
                <a:solidFill>
                  <a:srgbClr val="000000"/>
                </a:solidFill>
                <a:latin typeface="Candara" panose="020E0502030303020204" pitchFamily="34" charset="0"/>
              </a:rPr>
              <a:t>​</a:t>
            </a:r>
          </a:p>
          <a:p>
            <a:pPr lvl="0" algn="ctr" fontAlgn="base">
              <a:defRPr/>
            </a:pPr>
            <a:r>
              <a:rPr lang="en-GB" sz="4000" b="1" dirty="0">
                <a:solidFill>
                  <a:srgbClr val="C00000"/>
                </a:solidFill>
                <a:latin typeface="Gill Sans MT" panose="020B0502020104020203" pitchFamily="34" charset="0"/>
              </a:rPr>
              <a:t>How do the passages relate to Human Dignity?</a:t>
            </a:r>
          </a:p>
        </p:txBody>
      </p:sp>
      <p:pic>
        <p:nvPicPr>
          <p:cNvPr id="8" name="Picture 2" descr="Book, Education, School, Literature, Knowledge, Reading">
            <a:extLst>
              <a:ext uri="{FF2B5EF4-FFF2-40B4-BE49-F238E27FC236}">
                <a16:creationId xmlns:a16="http://schemas.microsoft.com/office/drawing/2014/main" id="{16E368A6-B5B2-4110-8C7E-34B781936C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41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10122</TotalTime>
  <Words>645</Words>
  <Application>Microsoft Office PowerPoint</Application>
  <PresentationFormat>Widescreen</PresentationFormat>
  <Paragraphs>103</Paragraphs>
  <Slides>24</Slides>
  <Notes>24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Candara</vt:lpstr>
      <vt:lpstr>Century Gothic</vt:lpstr>
      <vt:lpstr>Gill Sans MT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Silvana Dallanegra</cp:lastModifiedBy>
  <cp:revision>138</cp:revision>
  <dcterms:created xsi:type="dcterms:W3CDTF">2018-05-21T15:55:21Z</dcterms:created>
  <dcterms:modified xsi:type="dcterms:W3CDTF">2024-02-19T16:09:56Z</dcterms:modified>
</cp:coreProperties>
</file>