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285" r:id="rId3"/>
    <p:sldId id="286" r:id="rId4"/>
    <p:sldId id="287" r:id="rId5"/>
    <p:sldId id="288" r:id="rId6"/>
    <p:sldId id="290" r:id="rId7"/>
    <p:sldId id="291" r:id="rId8"/>
    <p:sldId id="292" r:id="rId9"/>
    <p:sldId id="293" r:id="rId10"/>
    <p:sldId id="294" r:id="rId11"/>
    <p:sldId id="295" r:id="rId12"/>
    <p:sldId id="307" r:id="rId13"/>
    <p:sldId id="297" r:id="rId14"/>
    <p:sldId id="298" r:id="rId15"/>
    <p:sldId id="299" r:id="rId16"/>
    <p:sldId id="300" r:id="rId17"/>
    <p:sldId id="301" r:id="rId18"/>
    <p:sldId id="302" r:id="rId19"/>
    <p:sldId id="303" r:id="rId20"/>
    <p:sldId id="304" r:id="rId21"/>
    <p:sldId id="305" r:id="rId22"/>
    <p:sldId id="306" r:id="rId23"/>
    <p:sldId id="30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8792" autoAdjust="0"/>
  </p:normalViewPr>
  <p:slideViewPr>
    <p:cSldViewPr snapToGrid="0">
      <p:cViewPr varScale="1">
        <p:scale>
          <a:sx n="64" d="100"/>
          <a:sy n="64" d="100"/>
        </p:scale>
        <p:origin x="9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1636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99083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1627457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Holding slide for discussion/feedback if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325619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22527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2442644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59443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209576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3817760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184128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4045611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160100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0" i="0" kern="1200" dirty="0">
                <a:solidFill>
                  <a:schemeClr val="tx1"/>
                </a:solidFill>
                <a:effectLst/>
                <a:latin typeface="+mn-lt"/>
                <a:ea typeface="+mn-ea"/>
                <a:cs typeface="+mn-cs"/>
              </a:rPr>
              <a:t>The World Day of the Poor is a Roman Catholic observance, set up by Pope Francis in 2017. It is celebrated on the 33rd Sunday of Ordinary Time, which is the Sunday before Christ the King.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2181799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421572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399457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7118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274233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209876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356333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83539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251073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17" Type="http://schemas.openxmlformats.org/officeDocument/2006/relationships/image" Target="../media/image14.png"/><Relationship Id="rId2" Type="http://schemas.openxmlformats.org/officeDocument/2006/relationships/notesSlide" Target="../notesSlides/notesSlide3.xml"/><Relationship Id="rId16" Type="http://schemas.microsoft.com/office/2007/relationships/hdphoto" Target="../media/hdphoto6.wdp"/><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2057139" y="935463"/>
            <a:ext cx="7793861" cy="2862322"/>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Preferential Option for the Poor</a:t>
            </a:r>
          </a:p>
          <a:p>
            <a:pPr algn="ctr"/>
            <a:r>
              <a:rPr lang="en-GB" sz="4800" dirty="0">
                <a:solidFill>
                  <a:schemeClr val="bg1"/>
                </a:solidFill>
                <a:latin typeface="Gill Sans MT" panose="020B0502020104020203" pitchFamily="34" charset="0"/>
              </a:rPr>
              <a:t>Collective Acts of Worship</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pic>
        <p:nvPicPr>
          <p:cNvPr id="7" name="Picture 6">
            <a:extLst>
              <a:ext uri="{FF2B5EF4-FFF2-40B4-BE49-F238E27FC236}">
                <a16:creationId xmlns:a16="http://schemas.microsoft.com/office/drawing/2014/main" id="{D0CCB07D-D2BB-4AE1-B9BC-43ABAC87B7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164084" cy="2161036"/>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Book, Education, School, Literature, Knowledge, Reading">
            <a:extLst>
              <a:ext uri="{FF2B5EF4-FFF2-40B4-BE49-F238E27FC236}">
                <a16:creationId xmlns:a16="http://schemas.microsoft.com/office/drawing/2014/main" id="{EA3D3E3D-8268-49AC-8F13-0CDCBD39B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8625161-2100-4D38-8E2F-66CB22E4BA8E}"/>
              </a:ext>
            </a:extLst>
          </p:cNvPr>
          <p:cNvSpPr/>
          <p:nvPr/>
        </p:nvSpPr>
        <p:spPr>
          <a:xfrm>
            <a:off x="744177" y="1554822"/>
            <a:ext cx="6431875" cy="4278094"/>
          </a:xfrm>
          <a:prstGeom prst="rect">
            <a:avLst/>
          </a:prstGeom>
        </p:spPr>
        <p:txBody>
          <a:bodyPr wrap="square">
            <a:spAutoFit/>
          </a:bodyPr>
          <a:lstStyle/>
          <a:p>
            <a:pPr algn="ctr"/>
            <a:r>
              <a:rPr lang="en-GB" sz="4000" dirty="0">
                <a:latin typeface="Gill Sans MT" panose="020B0502020104020203" pitchFamily="34" charset="0"/>
              </a:rPr>
              <a:t>‘If anyone is well off in worldly possessions and sees their sister or brother in need but closes their heart to them, how can the love of God be remaining in them?’</a:t>
            </a:r>
          </a:p>
          <a:p>
            <a:pPr algn="ctr"/>
            <a:r>
              <a:rPr lang="en-GB" sz="3200" b="1" dirty="0">
                <a:solidFill>
                  <a:srgbClr val="C00000"/>
                </a:solidFill>
                <a:latin typeface="Gill Sans MT" panose="020B0502020104020203" pitchFamily="34" charset="0"/>
              </a:rPr>
              <a:t>1 John 3.17-18</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258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A13C3E0-2760-435F-A0B3-EDB73E800BBB}"/>
              </a:ext>
            </a:extLst>
          </p:cNvPr>
          <p:cNvSpPr/>
          <p:nvPr/>
        </p:nvSpPr>
        <p:spPr>
          <a:xfrm>
            <a:off x="479134" y="2030906"/>
            <a:ext cx="6431875" cy="3293209"/>
          </a:xfrm>
          <a:prstGeom prst="rect">
            <a:avLst/>
          </a:prstGeom>
        </p:spPr>
        <p:txBody>
          <a:bodyPr wrap="square">
            <a:spAutoFit/>
          </a:bodyPr>
          <a:lstStyle/>
          <a:p>
            <a:pPr algn="ctr"/>
            <a:r>
              <a:rPr lang="en-GB" sz="3600" dirty="0">
                <a:latin typeface="Gill Sans MT" panose="020B0502020104020203" pitchFamily="34" charset="0"/>
              </a:rPr>
              <a:t>‘Speak up for those who cannot speak for themselves, for the rights of all who are destitute. Speak up and judge fairly; defend the rights of the poor and needy.’</a:t>
            </a:r>
          </a:p>
          <a:p>
            <a:pPr algn="ctr"/>
            <a:r>
              <a:rPr lang="en-GB" sz="2800" b="1" dirty="0">
                <a:solidFill>
                  <a:srgbClr val="C00000"/>
                </a:solidFill>
                <a:latin typeface="Gill Sans MT" panose="020B0502020104020203" pitchFamily="34" charset="0"/>
              </a:rPr>
              <a:t>Proverbs 31:8-9</a:t>
            </a:r>
          </a:p>
        </p:txBody>
      </p:sp>
    </p:spTree>
    <p:extLst>
      <p:ext uri="{BB962C8B-B14F-4D97-AF65-F5344CB8AC3E}">
        <p14:creationId xmlns:p14="http://schemas.microsoft.com/office/powerpoint/2010/main" val="428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Book, Education, School, Literature, Knowledge, Reading">
            <a:extLst>
              <a:ext uri="{FF2B5EF4-FFF2-40B4-BE49-F238E27FC236}">
                <a16:creationId xmlns:a16="http://schemas.microsoft.com/office/drawing/2014/main" id="{18D3DA92-9A30-490B-93FB-4F45F8BB2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451DDB5-1583-46F3-8D0D-30F743F33552}"/>
              </a:ext>
            </a:extLst>
          </p:cNvPr>
          <p:cNvSpPr/>
          <p:nvPr/>
        </p:nvSpPr>
        <p:spPr>
          <a:xfrm>
            <a:off x="318225" y="1802675"/>
            <a:ext cx="6719624" cy="3477875"/>
          </a:xfrm>
          <a:prstGeom prst="rect">
            <a:avLst/>
          </a:prstGeom>
        </p:spPr>
        <p:txBody>
          <a:bodyPr wrap="square">
            <a:spAutoFit/>
          </a:bodyPr>
          <a:lstStyle/>
          <a:p>
            <a:pPr algn="ctr"/>
            <a:r>
              <a:rPr lang="en-GB" sz="4400" dirty="0">
                <a:latin typeface="Gill Sans MT" panose="020B0502020104020203" pitchFamily="34" charset="0"/>
              </a:rPr>
              <a:t>What do these bible passages tell you about how we should treat the poor? How do we know that God wants us to act in this way?</a:t>
            </a:r>
            <a:endParaRPr lang="en-GB" sz="16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9303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Balloons, Thought Bubbles, Thoughts, Discussion">
            <a:extLst>
              <a:ext uri="{FF2B5EF4-FFF2-40B4-BE49-F238E27FC236}">
                <a16:creationId xmlns:a16="http://schemas.microsoft.com/office/drawing/2014/main" id="{0570AD4E-9BF1-4EE9-A445-00E10AFD1B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r="53481"/>
          <a:stretch/>
        </p:blipFill>
        <p:spPr bwMode="auto">
          <a:xfrm>
            <a:off x="561575" y="1006947"/>
            <a:ext cx="4487779" cy="5521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11F9D68-5C8B-45A3-9A1B-AADBE9721FBA}"/>
              </a:ext>
            </a:extLst>
          </p:cNvPr>
          <p:cNvSpPr txBox="1"/>
          <p:nvPr/>
        </p:nvSpPr>
        <p:spPr>
          <a:xfrm>
            <a:off x="6065334" y="2154473"/>
            <a:ext cx="4968426" cy="2800767"/>
          </a:xfrm>
          <a:prstGeom prst="rect">
            <a:avLst/>
          </a:prstGeom>
          <a:noFill/>
        </p:spPr>
        <p:txBody>
          <a:bodyPr wrap="square" rtlCol="0">
            <a:spAutoFit/>
          </a:bodyPr>
          <a:lstStyle/>
          <a:p>
            <a:pPr algn="ctr"/>
            <a:r>
              <a:rPr lang="en-GB" sz="8800" dirty="0">
                <a:solidFill>
                  <a:srgbClr val="C40F0F"/>
                </a:solidFill>
                <a:latin typeface="Gill Sans MT" panose="020B0502020104020203" pitchFamily="34" charset="0"/>
              </a:rPr>
              <a:t>“I think that…”</a:t>
            </a:r>
          </a:p>
        </p:txBody>
      </p:sp>
    </p:spTree>
    <p:extLst>
      <p:ext uri="{BB962C8B-B14F-4D97-AF65-F5344CB8AC3E}">
        <p14:creationId xmlns:p14="http://schemas.microsoft.com/office/powerpoint/2010/main" val="397406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Candle - 18613 (1)">
            <a:hlinkClick r:id="" action="ppaction://media"/>
            <a:extLst>
              <a:ext uri="{FF2B5EF4-FFF2-40B4-BE49-F238E27FC236}">
                <a16:creationId xmlns:a16="http://schemas.microsoft.com/office/drawing/2014/main" id="{1B69C895-23F2-431D-AFC3-46C881A6CE9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2E408560-0B4B-4CF4-B58B-3A0D289ECA1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Let Us Pray…</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8082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4" name="Rectangle 13">
            <a:extLst>
              <a:ext uri="{FF2B5EF4-FFF2-40B4-BE49-F238E27FC236}">
                <a16:creationId xmlns:a16="http://schemas.microsoft.com/office/drawing/2014/main" id="{BA687CEC-C00F-4DB0-99AE-D7B73563C490}"/>
              </a:ext>
            </a:extLst>
          </p:cNvPr>
          <p:cNvSpPr/>
          <p:nvPr/>
        </p:nvSpPr>
        <p:spPr>
          <a:xfrm>
            <a:off x="305691" y="1802675"/>
            <a:ext cx="7969264" cy="4031873"/>
          </a:xfrm>
          <a:prstGeom prst="rect">
            <a:avLst/>
          </a:prstGeom>
        </p:spPr>
        <p:txBody>
          <a:bodyPr wrap="square">
            <a:spAutoFit/>
          </a:bodyPr>
          <a:lstStyle/>
          <a:p>
            <a:pPr algn="ctr"/>
            <a:r>
              <a:rPr lang="en-GB" sz="3200" dirty="0">
                <a:latin typeface="Gill Sans MT" panose="020B0502020104020203" pitchFamily="34" charset="0"/>
              </a:rPr>
              <a:t>Loving God,</a:t>
            </a:r>
          </a:p>
          <a:p>
            <a:pPr algn="ctr"/>
            <a:r>
              <a:rPr kumimoji="0" lang="en-GB" sz="3200" i="0" u="none" strike="noStrike" kern="1200" cap="none" spc="0" normalizeH="0" baseline="0" noProof="0" dirty="0">
                <a:ln>
                  <a:noFill/>
                </a:ln>
                <a:effectLst/>
                <a:uLnTx/>
                <a:uFillTx/>
                <a:latin typeface="Gill Sans MT" panose="020B0502020104020203" pitchFamily="34" charset="0"/>
              </a:rPr>
              <a:t>We come together to thank you for our world. You created our world so that everyone may have enough but there are those who do not have enough.</a:t>
            </a:r>
          </a:p>
          <a:p>
            <a:pPr algn="ctr"/>
            <a:r>
              <a:rPr lang="en-GB" sz="3200" dirty="0">
                <a:latin typeface="Gill Sans MT" panose="020B0502020104020203" pitchFamily="34" charset="0"/>
              </a:rPr>
              <a:t>Help us to follow the example of Your Son, Jesus Christ, and reach out our hands to those in need.</a:t>
            </a:r>
            <a:endParaRPr kumimoji="0" lang="en-GB" sz="3200" i="0" u="none" strike="noStrike" kern="1200" cap="none" spc="0" normalizeH="0" baseline="0" noProof="0" dirty="0">
              <a:ln>
                <a:noFill/>
              </a:ln>
              <a:effectLst/>
              <a:uLnTx/>
              <a:uFillTx/>
              <a:latin typeface="Gill Sans MT" panose="020B0502020104020203" pitchFamily="34" charset="0"/>
            </a:endParaRPr>
          </a:p>
        </p:txBody>
      </p:sp>
      <p:pic>
        <p:nvPicPr>
          <p:cNvPr id="15" name="Picture 2" descr="St. George's Catholic Primary School - Love in Action Project">
            <a:extLst>
              <a:ext uri="{FF2B5EF4-FFF2-40B4-BE49-F238E27FC236}">
                <a16:creationId xmlns:a16="http://schemas.microsoft.com/office/drawing/2014/main" id="{3D977AA0-ACBF-4E32-B27C-8D594A3E3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0624" y="1554822"/>
            <a:ext cx="3791376"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0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4" name="Rectangle 13">
            <a:extLst>
              <a:ext uri="{FF2B5EF4-FFF2-40B4-BE49-F238E27FC236}">
                <a16:creationId xmlns:a16="http://schemas.microsoft.com/office/drawing/2014/main" id="{8DE0815B-C2AB-4593-B85E-F84C3DBA1E48}"/>
              </a:ext>
            </a:extLst>
          </p:cNvPr>
          <p:cNvSpPr/>
          <p:nvPr/>
        </p:nvSpPr>
        <p:spPr>
          <a:xfrm>
            <a:off x="4348631" y="2193004"/>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in need, that they may get all that they need to thrive.</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serve those around us.</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5" name="Picture 2" descr="St. George's Catholic Primary School - Love in Action Project">
            <a:extLst>
              <a:ext uri="{FF2B5EF4-FFF2-40B4-BE49-F238E27FC236}">
                <a16:creationId xmlns:a16="http://schemas.microsoft.com/office/drawing/2014/main" id="{044CD651-7DC9-431F-B950-3799B8F6FA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47308"/>
            <a:ext cx="3796748" cy="531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2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4" name="Rectangle 13">
            <a:extLst>
              <a:ext uri="{FF2B5EF4-FFF2-40B4-BE49-F238E27FC236}">
                <a16:creationId xmlns:a16="http://schemas.microsoft.com/office/drawing/2014/main" id="{474B796A-B059-4063-9CBE-1C0C49A0E723}"/>
              </a:ext>
            </a:extLst>
          </p:cNvPr>
          <p:cNvSpPr/>
          <p:nvPr/>
        </p:nvSpPr>
        <p:spPr>
          <a:xfrm>
            <a:off x="388124" y="2043534"/>
            <a:ext cx="7483642" cy="3416320"/>
          </a:xfrm>
          <a:prstGeom prst="rect">
            <a:avLst/>
          </a:prstGeom>
        </p:spPr>
        <p:txBody>
          <a:bodyPr wrap="square">
            <a:spAutoFit/>
          </a:bodyPr>
          <a:lstStyle/>
          <a:p>
            <a:pPr algn="ctr"/>
            <a:r>
              <a:rPr lang="en-GB" sz="3600" dirty="0">
                <a:latin typeface="Gill Sans MT" panose="020B0502020104020203" pitchFamily="34" charset="0"/>
              </a:rPr>
              <a:t>We pray for those in power, that they may make the right choices to better help everyone.</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those in power to serve their people.</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5" name="Picture 2" descr="St. George's Catholic Primary School - Love in Action Project">
            <a:extLst>
              <a:ext uri="{FF2B5EF4-FFF2-40B4-BE49-F238E27FC236}">
                <a16:creationId xmlns:a16="http://schemas.microsoft.com/office/drawing/2014/main" id="{78EF0F98-8998-42AD-BD1A-A62A1FC6F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0624" y="1554822"/>
            <a:ext cx="3791376"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54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4" name="Rectangle 13">
            <a:extLst>
              <a:ext uri="{FF2B5EF4-FFF2-40B4-BE49-F238E27FC236}">
                <a16:creationId xmlns:a16="http://schemas.microsoft.com/office/drawing/2014/main" id="{91C96C95-F6E0-4FB3-921E-16CB90F710E9}"/>
              </a:ext>
            </a:extLst>
          </p:cNvPr>
          <p:cNvSpPr/>
          <p:nvPr/>
        </p:nvSpPr>
        <p:spPr>
          <a:xfrm>
            <a:off x="4255516" y="2149787"/>
            <a:ext cx="7704221" cy="3416320"/>
          </a:xfrm>
          <a:prstGeom prst="rect">
            <a:avLst/>
          </a:prstGeom>
        </p:spPr>
        <p:txBody>
          <a:bodyPr wrap="square">
            <a:spAutoFit/>
          </a:bodyPr>
          <a:lstStyle/>
          <a:p>
            <a:pPr algn="ctr"/>
            <a:r>
              <a:rPr lang="en-GB" sz="3600" dirty="0">
                <a:latin typeface="Gill Sans MT" panose="020B0502020104020203" pitchFamily="34" charset="0"/>
              </a:rPr>
              <a:t>We pray for those who have more than their fair share, that they may choose to give to those in need. </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recognise what we need and what others need.</a:t>
            </a:r>
          </a:p>
        </p:txBody>
      </p:sp>
      <p:pic>
        <p:nvPicPr>
          <p:cNvPr id="15" name="Picture 2" descr="St. George's Catholic Primary School - Love in Action Project">
            <a:extLst>
              <a:ext uri="{FF2B5EF4-FFF2-40B4-BE49-F238E27FC236}">
                <a16:creationId xmlns:a16="http://schemas.microsoft.com/office/drawing/2014/main" id="{0AD3A47C-AC5D-4D52-A5AA-C475BE3A38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60305"/>
            <a:ext cx="3766930" cy="526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9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4" name="Rectangle 13">
            <a:extLst>
              <a:ext uri="{FF2B5EF4-FFF2-40B4-BE49-F238E27FC236}">
                <a16:creationId xmlns:a16="http://schemas.microsoft.com/office/drawing/2014/main" id="{D682F439-F636-49D8-81F9-0EC1D76769FF}"/>
              </a:ext>
            </a:extLst>
          </p:cNvPr>
          <p:cNvSpPr/>
          <p:nvPr/>
        </p:nvSpPr>
        <p:spPr>
          <a:xfrm>
            <a:off x="547150" y="2193004"/>
            <a:ext cx="7483642" cy="2862322"/>
          </a:xfrm>
          <a:prstGeom prst="rect">
            <a:avLst/>
          </a:prstGeom>
        </p:spPr>
        <p:txBody>
          <a:bodyPr wrap="square">
            <a:spAutoFit/>
          </a:bodyPr>
          <a:lstStyle/>
          <a:p>
            <a:pPr algn="ctr"/>
            <a:r>
              <a:rPr lang="en-GB" sz="3600" dirty="0">
                <a:latin typeface="Gill Sans MT" panose="020B0502020104020203" pitchFamily="34" charset="0"/>
              </a:rPr>
              <a:t>We pray that everyone in our world may one day be able to thrive, not just survive.</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spread Your love.</a:t>
            </a:r>
          </a:p>
        </p:txBody>
      </p:sp>
      <p:pic>
        <p:nvPicPr>
          <p:cNvPr id="15" name="Picture 2" descr="St. George's Catholic Primary School - Love in Action Project">
            <a:extLst>
              <a:ext uri="{FF2B5EF4-FFF2-40B4-BE49-F238E27FC236}">
                <a16:creationId xmlns:a16="http://schemas.microsoft.com/office/drawing/2014/main" id="{8EDBF5FE-75A5-4B28-93C1-AD5109D26B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1150" y="1554821"/>
            <a:ext cx="3770850" cy="52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8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8"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528157E1-7F63-4545-B9DD-528BA808A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Candle - 18613 (1)">
            <a:hlinkClick r:id="" action="ppaction://media"/>
            <a:extLst>
              <a:ext uri="{FF2B5EF4-FFF2-40B4-BE49-F238E27FC236}">
                <a16:creationId xmlns:a16="http://schemas.microsoft.com/office/drawing/2014/main" id="{DCD508D7-857D-4AE6-9E38-A14F1E391C3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1B3FBBE4-E743-4966-917B-5F4201A1CEA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Amen</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134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Hands, Palms, Black And White">
            <a:extLst>
              <a:ext uri="{FF2B5EF4-FFF2-40B4-BE49-F238E27FC236}">
                <a16:creationId xmlns:a16="http://schemas.microsoft.com/office/drawing/2014/main" id="{26880DFD-EC93-4765-93ED-88224C61F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7" r="7989"/>
          <a:stretch/>
        </p:blipFill>
        <p:spPr bwMode="auto">
          <a:xfrm>
            <a:off x="5924278" y="1809548"/>
            <a:ext cx="6267722" cy="3245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6618B7-E909-4FF6-99B0-BEEFBD20CE3F}"/>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rPr>
              <a:t>Your Mission</a:t>
            </a:r>
            <a:endParaRPr kumimoji="0" lang="en-GB" sz="54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40291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fltVal val="0"/>
                                          </p:val>
                                        </p:tav>
                                        <p:tav tm="100000">
                                          <p:val>
                                            <p:strVal val="#ppt_w"/>
                                          </p:val>
                                        </p:tav>
                                      </p:tavLst>
                                    </p:anim>
                                    <p:anim calcmode="lin" valueType="num">
                                      <p:cBhvr>
                                        <p:cTn id="8" dur="8000" fill="hold"/>
                                        <p:tgtEl>
                                          <p:spTgt spid="8"/>
                                        </p:tgtEl>
                                        <p:attrNameLst>
                                          <p:attrName>ppt_h</p:attrName>
                                        </p:attrNameLst>
                                      </p:cBhvr>
                                      <p:tavLst>
                                        <p:tav tm="0">
                                          <p:val>
                                            <p:fltVal val="0"/>
                                          </p:val>
                                        </p:tav>
                                        <p:tav tm="100000">
                                          <p:val>
                                            <p:strVal val="#ppt_h"/>
                                          </p:val>
                                        </p:tav>
                                      </p:tavLst>
                                    </p:anim>
                                    <p:animEffect transition="in" filter="fade">
                                      <p:cBhvr>
                                        <p:cTn id="9"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Light, Salvation, Gospel, God, Jesus, Prayer, Church">
            <a:extLst>
              <a:ext uri="{FF2B5EF4-FFF2-40B4-BE49-F238E27FC236}">
                <a16:creationId xmlns:a16="http://schemas.microsoft.com/office/drawing/2014/main" id="{0ECB79CC-32FE-4D22-8A15-626FEEF2DA95}"/>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403604" y="1554822"/>
            <a:ext cx="3788396" cy="530317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DD631-D29E-4FD7-903B-6DD38A1D494F}"/>
              </a:ext>
            </a:extLst>
          </p:cNvPr>
          <p:cNvSpPr txBox="1"/>
          <p:nvPr/>
        </p:nvSpPr>
        <p:spPr>
          <a:xfrm>
            <a:off x="352946" y="1996164"/>
            <a:ext cx="7877734" cy="3754874"/>
          </a:xfrm>
          <a:prstGeom prst="rect">
            <a:avLst/>
          </a:prstGeom>
          <a:noFill/>
        </p:spPr>
        <p:txBody>
          <a:bodyPr wrap="square">
            <a:spAutoFit/>
          </a:bodyPr>
          <a:lstStyle/>
          <a:p>
            <a:pPr lvl="0" algn="ctr"/>
            <a:r>
              <a:rPr lang="en-GB" sz="3400" dirty="0">
                <a:solidFill>
                  <a:prstClr val="black"/>
                </a:solidFill>
                <a:latin typeface="Gill Sans MT" panose="020B0502020104020203" pitchFamily="34" charset="0"/>
                <a:ea typeface="Calibri" panose="020F0502020204030204" pitchFamily="34" charset="0"/>
              </a:rPr>
              <a:t>Find out more about St Teresa of Calcutta and/or St Katherine Drexel and their work.</a:t>
            </a:r>
          </a:p>
          <a:p>
            <a:pPr lvl="0" algn="ctr"/>
            <a:r>
              <a:rPr lang="en-GB" sz="3400" dirty="0">
                <a:solidFill>
                  <a:prstClr val="black"/>
                </a:solidFill>
                <a:latin typeface="Gill Sans MT" panose="020B0502020104020203" pitchFamily="34" charset="0"/>
                <a:ea typeface="Calibri" panose="020F0502020204030204" pitchFamily="34" charset="0"/>
              </a:rPr>
              <a:t>Think about how your school could use the Caritas Advent Giving Calendar.</a:t>
            </a:r>
          </a:p>
          <a:p>
            <a:pPr lvl="0" algn="ctr"/>
            <a:r>
              <a:rPr lang="en-GB" sz="3400" dirty="0">
                <a:solidFill>
                  <a:srgbClr val="C00000"/>
                </a:solidFill>
                <a:latin typeface="Gill Sans MT" panose="020B0502020104020203" pitchFamily="34" charset="0"/>
                <a:ea typeface="Calibri" panose="020F0502020204030204" pitchFamily="34" charset="0"/>
              </a:rPr>
              <a:t>Research:</a:t>
            </a:r>
          </a:p>
          <a:p>
            <a:pPr lvl="0" algn="ctr"/>
            <a:r>
              <a:rPr lang="en-GB" sz="3400" dirty="0">
                <a:solidFill>
                  <a:srgbClr val="C00000"/>
                </a:solidFill>
                <a:latin typeface="Gill Sans MT" panose="020B0502020104020203" pitchFamily="34" charset="0"/>
              </a:rPr>
              <a:t>World Day of the Poor (17th November 2024)</a:t>
            </a:r>
          </a:p>
        </p:txBody>
      </p:sp>
    </p:spTree>
    <p:extLst>
      <p:ext uri="{BB962C8B-B14F-4D97-AF65-F5344CB8AC3E}">
        <p14:creationId xmlns:p14="http://schemas.microsoft.com/office/powerpoint/2010/main" val="424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19879732-1E9E-4272-9F4B-15DB696D9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2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0022" y="5700713"/>
            <a:ext cx="11547259" cy="1128576"/>
          </a:xfrm>
          <a:prstGeom prst="rect">
            <a:avLst/>
          </a:prstGeom>
        </p:spPr>
      </p:pic>
      <p:pic>
        <p:nvPicPr>
          <p:cNvPr id="24" name="Picture 23">
            <a:extLst>
              <a:ext uri="{FF2B5EF4-FFF2-40B4-BE49-F238E27FC236}">
                <a16:creationId xmlns:a16="http://schemas.microsoft.com/office/drawing/2014/main" id="{39CBA033-C9E8-4FED-A635-304D077C63F0}"/>
              </a:ext>
            </a:extLst>
          </p:cNvPr>
          <p:cNvPicPr>
            <a:picLocks noChangeAspect="1"/>
          </p:cNvPicPr>
          <p:nvPr/>
        </p:nvPicPr>
        <p:blipFill rotWithShape="1">
          <a:blip r:embed="rId4"/>
          <a:srcRect l="108" t="12102" r="356"/>
          <a:stretch/>
        </p:blipFill>
        <p:spPr>
          <a:xfrm>
            <a:off x="0" y="0"/>
            <a:ext cx="12176206" cy="1802675"/>
          </a:xfrm>
          <a:prstGeom prst="rect">
            <a:avLst/>
          </a:prstGeom>
        </p:spPr>
      </p:pic>
      <p:pic>
        <p:nvPicPr>
          <p:cNvPr id="29" name="Picture 28">
            <a:extLst>
              <a:ext uri="{FF2B5EF4-FFF2-40B4-BE49-F238E27FC236}">
                <a16:creationId xmlns:a16="http://schemas.microsoft.com/office/drawing/2014/main" id="{3382104B-0FF7-498F-A227-92FEAFF0FE12}"/>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1851852" y="5321614"/>
            <a:ext cx="439569" cy="557721"/>
          </a:xfrm>
          <a:prstGeom prst="rect">
            <a:avLst/>
          </a:prstGeom>
        </p:spPr>
      </p:pic>
      <p:pic>
        <p:nvPicPr>
          <p:cNvPr id="30" name="Picture 29">
            <a:extLst>
              <a:ext uri="{FF2B5EF4-FFF2-40B4-BE49-F238E27FC236}">
                <a16:creationId xmlns:a16="http://schemas.microsoft.com/office/drawing/2014/main" id="{B396E9B0-5E9E-4869-AB4C-27F3F36D6E59}"/>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1536715" y="5683014"/>
            <a:ext cx="681176" cy="196463"/>
          </a:xfrm>
          <a:prstGeom prst="rect">
            <a:avLst/>
          </a:prstGeom>
        </p:spPr>
      </p:pic>
      <p:pic>
        <p:nvPicPr>
          <p:cNvPr id="33" name="Picture 32">
            <a:extLst>
              <a:ext uri="{FF2B5EF4-FFF2-40B4-BE49-F238E27FC236}">
                <a16:creationId xmlns:a16="http://schemas.microsoft.com/office/drawing/2014/main" id="{E2305B22-87C9-4A69-BD75-E4E09601B26B}"/>
              </a:ext>
            </a:extLst>
          </p:cNvPr>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l="5672" r="4772"/>
          <a:stretch/>
        </p:blipFill>
        <p:spPr>
          <a:xfrm>
            <a:off x="-138224" y="-50932"/>
            <a:ext cx="2045267" cy="6070336"/>
          </a:xfrm>
          <a:prstGeom prst="rect">
            <a:avLst/>
          </a:prstGeom>
        </p:spPr>
      </p:pic>
      <p:pic>
        <p:nvPicPr>
          <p:cNvPr id="34" name="Picture 33">
            <a:extLst>
              <a:ext uri="{FF2B5EF4-FFF2-40B4-BE49-F238E27FC236}">
                <a16:creationId xmlns:a16="http://schemas.microsoft.com/office/drawing/2014/main" id="{D01C7300-8B09-41C5-93EF-12A3FBADF458}"/>
              </a:ext>
            </a:extLst>
          </p:cNvPr>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753602" y="-50931"/>
            <a:ext cx="2186319" cy="6070335"/>
          </a:xfrm>
          <a:prstGeom prst="rect">
            <a:avLst/>
          </a:prstGeom>
        </p:spPr>
      </p:pic>
      <p:pic>
        <p:nvPicPr>
          <p:cNvPr id="35" name="Picture 34">
            <a:extLst>
              <a:ext uri="{FF2B5EF4-FFF2-40B4-BE49-F238E27FC236}">
                <a16:creationId xmlns:a16="http://schemas.microsoft.com/office/drawing/2014/main" id="{91683113-C4C2-43CC-8D8B-4289EEA6CCC8}"/>
              </a:ext>
            </a:extLst>
          </p:cNvPr>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01859" y="-50931"/>
            <a:ext cx="2073477" cy="6070335"/>
          </a:xfrm>
          <a:prstGeom prst="rect">
            <a:avLst/>
          </a:prstGeom>
        </p:spPr>
      </p:pic>
      <p:pic>
        <p:nvPicPr>
          <p:cNvPr id="36" name="Picture 35">
            <a:extLst>
              <a:ext uri="{FF2B5EF4-FFF2-40B4-BE49-F238E27FC236}">
                <a16:creationId xmlns:a16="http://schemas.microsoft.com/office/drawing/2014/main" id="{E45A01C5-10D6-4B9F-AC2F-916FF6F8D75A}"/>
              </a:ext>
            </a:extLst>
          </p:cNvPr>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4700"/>
                    </a14:imgEffect>
                    <a14:imgEffect>
                      <a14:saturation sat="0"/>
                    </a14:imgEffect>
                  </a14:imgLayer>
                </a14:imgProps>
              </a:ext>
            </a:extLst>
          </a:blip>
          <a:srcRect l="5495" r="6759"/>
          <a:stretch/>
        </p:blipFill>
        <p:spPr>
          <a:xfrm>
            <a:off x="10056288" y="-51304"/>
            <a:ext cx="2235133" cy="6081780"/>
          </a:xfrm>
          <a:prstGeom prst="rect">
            <a:avLst/>
          </a:prstGeom>
        </p:spPr>
      </p:pic>
      <p:pic>
        <p:nvPicPr>
          <p:cNvPr id="37" name="Picture 36">
            <a:extLst>
              <a:ext uri="{FF2B5EF4-FFF2-40B4-BE49-F238E27FC236}">
                <a16:creationId xmlns:a16="http://schemas.microsoft.com/office/drawing/2014/main" id="{7F147470-A134-496E-A2E7-632D07DF8056}"/>
              </a:ext>
            </a:extLst>
          </p:cNvPr>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rcRect t="1149"/>
          <a:stretch/>
        </p:blipFill>
        <p:spPr>
          <a:xfrm>
            <a:off x="5827552" y="-50931"/>
            <a:ext cx="2225814" cy="6070335"/>
          </a:xfrm>
          <a:prstGeom prst="rect">
            <a:avLst/>
          </a:prstGeom>
        </p:spPr>
      </p:pic>
      <p:pic>
        <p:nvPicPr>
          <p:cNvPr id="38" name="Picture 37">
            <a:extLst>
              <a:ext uri="{FF2B5EF4-FFF2-40B4-BE49-F238E27FC236}">
                <a16:creationId xmlns:a16="http://schemas.microsoft.com/office/drawing/2014/main" id="{87FA40EE-5A0E-4D88-8336-C1A2143CBD83}"/>
              </a:ext>
            </a:extLst>
          </p:cNvPr>
          <p:cNvPicPr>
            <a:picLocks noChangeAspect="1"/>
          </p:cNvPicPr>
          <p:nvPr/>
        </p:nvPicPr>
        <p:blipFill rotWithShape="1">
          <a:blip r:embed="rId17"/>
          <a:srcRect b="786"/>
          <a:stretch/>
        </p:blipFill>
        <p:spPr>
          <a:xfrm>
            <a:off x="7943853" y="-63752"/>
            <a:ext cx="2204045" cy="6089483"/>
          </a:xfrm>
          <a:prstGeom prst="rect">
            <a:avLst/>
          </a:prstGeom>
        </p:spPr>
      </p:pic>
    </p:spTree>
    <p:extLst>
      <p:ext uri="{BB962C8B-B14F-4D97-AF65-F5344CB8AC3E}">
        <p14:creationId xmlns:p14="http://schemas.microsoft.com/office/powerpoint/2010/main" val="362479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9" name="Rectangle 18">
            <a:extLst>
              <a:ext uri="{FF2B5EF4-FFF2-40B4-BE49-F238E27FC236}">
                <a16:creationId xmlns:a16="http://schemas.microsoft.com/office/drawing/2014/main" id="{AD52B149-CB1A-465E-8E16-B1BF4D931C1E}"/>
              </a:ext>
            </a:extLst>
          </p:cNvPr>
          <p:cNvSpPr/>
          <p:nvPr/>
        </p:nvSpPr>
        <p:spPr>
          <a:xfrm>
            <a:off x="498874" y="2083940"/>
            <a:ext cx="7483642" cy="3539430"/>
          </a:xfrm>
          <a:prstGeom prst="rect">
            <a:avLst/>
          </a:prstGeom>
        </p:spPr>
        <p:txBody>
          <a:bodyPr wrap="square">
            <a:spAutoFit/>
          </a:bodyPr>
          <a:lstStyle/>
          <a:p>
            <a:pPr algn="ctr"/>
            <a:r>
              <a:rPr lang="en-GB" sz="3200" dirty="0">
                <a:latin typeface="Gill Sans MT" panose="020B0502020104020203" pitchFamily="34" charset="0"/>
              </a:rPr>
              <a:t>The ‘</a:t>
            </a:r>
            <a:r>
              <a:rPr lang="en-GB" sz="3200" b="1" dirty="0">
                <a:latin typeface="Gill Sans MT" panose="020B0502020104020203" pitchFamily="34" charset="0"/>
              </a:rPr>
              <a:t>preferential option</a:t>
            </a:r>
            <a:r>
              <a:rPr lang="en-GB" sz="3200" dirty="0">
                <a:latin typeface="Gill Sans MT" panose="020B0502020104020203" pitchFamily="34" charset="0"/>
              </a:rPr>
              <a:t>’ means allowing someone to have the first choice. It means giving someone the best that is available; not just the scraps or leftovers.</a:t>
            </a:r>
          </a:p>
          <a:p>
            <a:pPr algn="ctr"/>
            <a:r>
              <a:rPr lang="en-GB" sz="3200" dirty="0">
                <a:latin typeface="Gill Sans MT" panose="020B0502020104020203" pitchFamily="34" charset="0"/>
              </a:rPr>
              <a:t>God calls us to look out for those in need and work hard to support them as best we can.</a:t>
            </a:r>
          </a:p>
        </p:txBody>
      </p:sp>
      <p:pic>
        <p:nvPicPr>
          <p:cNvPr id="20" name="Picture 2" descr="St. George's Catholic Primary School - Love in Action Project">
            <a:extLst>
              <a:ext uri="{FF2B5EF4-FFF2-40B4-BE49-F238E27FC236}">
                <a16:creationId xmlns:a16="http://schemas.microsoft.com/office/drawing/2014/main" id="{4F87C790-9F6A-423F-A7A2-0CD6F1C9B4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0624" y="1554822"/>
            <a:ext cx="3791376"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5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8" name="Picture 2" descr="General Audience with Pope Francis | © Mazur/catholicnews.or… | Flickr">
            <a:extLst>
              <a:ext uri="{FF2B5EF4-FFF2-40B4-BE49-F238E27FC236}">
                <a16:creationId xmlns:a16="http://schemas.microsoft.com/office/drawing/2014/main" id="{FF54677E-D70D-45AB-B8DA-3A8A5DBEA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3" r="10101"/>
          <a:stretch/>
        </p:blipFill>
        <p:spPr bwMode="auto">
          <a:xfrm>
            <a:off x="8323206" y="1595930"/>
            <a:ext cx="3832045" cy="5232201"/>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BF5E94E-1B7C-4828-BEB0-E4C1BC3DE7AE}"/>
              </a:ext>
            </a:extLst>
          </p:cNvPr>
          <p:cNvSpPr/>
          <p:nvPr/>
        </p:nvSpPr>
        <p:spPr>
          <a:xfrm>
            <a:off x="509793" y="2036540"/>
            <a:ext cx="7483642" cy="3416320"/>
          </a:xfrm>
          <a:prstGeom prst="rect">
            <a:avLst/>
          </a:prstGeom>
        </p:spPr>
        <p:txBody>
          <a:bodyPr wrap="square">
            <a:spAutoFit/>
          </a:bodyPr>
          <a:lstStyle/>
          <a:p>
            <a:pPr algn="ctr"/>
            <a:r>
              <a:rPr lang="en-GB" sz="4000" dirty="0">
                <a:latin typeface="Gill Sans MT" panose="020B0502020104020203" pitchFamily="34" charset="0"/>
              </a:rPr>
              <a:t>‘The poor do not need intermediaries, but the personal involvement of all those who hear their cry.’ </a:t>
            </a:r>
          </a:p>
          <a:p>
            <a:pPr algn="ctr"/>
            <a:r>
              <a:rPr lang="en-GB" sz="2800" b="1" dirty="0">
                <a:solidFill>
                  <a:srgbClr val="C00000"/>
                </a:solidFill>
                <a:latin typeface="Gill Sans MT" panose="020B0502020104020203" pitchFamily="34" charset="0"/>
              </a:rPr>
              <a:t>Pope Francis</a:t>
            </a:r>
          </a:p>
          <a:p>
            <a:pPr algn="ctr"/>
            <a:r>
              <a:rPr lang="en-GB" sz="2800" b="1" dirty="0">
                <a:solidFill>
                  <a:srgbClr val="C00000"/>
                </a:solidFill>
                <a:latin typeface="Gill Sans MT" panose="020B0502020104020203" pitchFamily="34" charset="0"/>
              </a:rPr>
              <a:t>Second World Day Of The Poor</a:t>
            </a:r>
            <a:endParaRPr lang="en-GB" sz="14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60244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4" name="Rectangle 13">
            <a:extLst>
              <a:ext uri="{FF2B5EF4-FFF2-40B4-BE49-F238E27FC236}">
                <a16:creationId xmlns:a16="http://schemas.microsoft.com/office/drawing/2014/main" id="{FF366591-22CE-45C4-AAF6-3557557F38E3}"/>
              </a:ext>
            </a:extLst>
          </p:cNvPr>
          <p:cNvSpPr/>
          <p:nvPr/>
        </p:nvSpPr>
        <p:spPr>
          <a:xfrm>
            <a:off x="468754" y="1802675"/>
            <a:ext cx="7483642" cy="3416320"/>
          </a:xfrm>
          <a:prstGeom prst="rect">
            <a:avLst/>
          </a:prstGeom>
        </p:spPr>
        <p:txBody>
          <a:bodyPr wrap="square">
            <a:spAutoFit/>
          </a:bodyPr>
          <a:lstStyle/>
          <a:p>
            <a:pPr algn="ctr"/>
            <a:r>
              <a:rPr lang="en-GB" sz="3600" b="1" dirty="0">
                <a:solidFill>
                  <a:srgbClr val="C00000"/>
                </a:solidFill>
                <a:latin typeface="Gill Sans MT" panose="020B0502020104020203" pitchFamily="34" charset="0"/>
              </a:rPr>
              <a:t>Think of a time when someone helped you when you needed it.</a:t>
            </a:r>
          </a:p>
          <a:p>
            <a:pPr algn="ctr"/>
            <a:r>
              <a:rPr kumimoji="0" lang="en-GB" sz="3600" b="1" i="0" u="none" strike="noStrike" kern="1200" cap="none" spc="0" normalizeH="0" baseline="0" noProof="0" dirty="0">
                <a:ln>
                  <a:noFill/>
                </a:ln>
                <a:solidFill>
                  <a:srgbClr val="C00000"/>
                </a:solidFill>
                <a:effectLst/>
                <a:uLnTx/>
                <a:uFillTx/>
                <a:latin typeface="Gill Sans MT" panose="020B0502020104020203" pitchFamily="34" charset="0"/>
              </a:rPr>
              <a:t>How did their help and kindness make you feel?</a:t>
            </a:r>
            <a:endParaRPr lang="en-GB" sz="3600" b="1" dirty="0">
              <a:solidFill>
                <a:srgbClr val="C00000"/>
              </a:solidFill>
              <a:latin typeface="Gill Sans MT" panose="020B0502020104020203" pitchFamily="34" charset="0"/>
            </a:endParaRPr>
          </a:p>
          <a:p>
            <a:pPr algn="ctr"/>
            <a:r>
              <a:rPr kumimoji="0" lang="en-GB" sz="3600" b="1" i="0" u="none" strike="noStrike" kern="1200" cap="none" spc="0" normalizeH="0" baseline="0" noProof="0" dirty="0">
                <a:ln>
                  <a:noFill/>
                </a:ln>
                <a:solidFill>
                  <a:srgbClr val="C00000"/>
                </a:solidFill>
                <a:effectLst/>
                <a:uLnTx/>
                <a:uFillTx/>
                <a:latin typeface="Gill Sans MT" panose="020B0502020104020203" pitchFamily="34" charset="0"/>
              </a:rPr>
              <a:t>What could you do to reach out to those in need around you?</a:t>
            </a:r>
          </a:p>
        </p:txBody>
      </p:sp>
      <p:pic>
        <p:nvPicPr>
          <p:cNvPr id="15" name="Picture 2" descr="St. George's Catholic Primary School - Love in Action Project">
            <a:extLst>
              <a:ext uri="{FF2B5EF4-FFF2-40B4-BE49-F238E27FC236}">
                <a16:creationId xmlns:a16="http://schemas.microsoft.com/office/drawing/2014/main" id="{85CC8DDF-112C-4D5F-A4F1-3B0F53BA88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1150" y="1554821"/>
            <a:ext cx="3770850" cy="52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8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5" name="Title 1">
            <a:extLst>
              <a:ext uri="{FF2B5EF4-FFF2-40B4-BE49-F238E27FC236}">
                <a16:creationId xmlns:a16="http://schemas.microsoft.com/office/drawing/2014/main" id="{303E3BCD-9614-4FE2-B2D0-524686D53990}"/>
              </a:ext>
            </a:extLst>
          </p:cNvPr>
          <p:cNvSpPr txBox="1">
            <a:spLocks/>
          </p:cNvSpPr>
          <p:nvPr/>
        </p:nvSpPr>
        <p:spPr>
          <a:xfrm>
            <a:off x="1158240" y="3036216"/>
            <a:ext cx="5836465" cy="78556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Gill Sans MT" panose="020B0502020104020203" pitchFamily="34" charset="0"/>
              </a:rPr>
              <a:t>Let us now listen to the Word of God.</a:t>
            </a:r>
            <a:endParaRPr kumimoji="0" lang="en-GB" sz="2400" b="0" i="0" u="none" strike="noStrike" kern="1200" cap="none" spc="0" normalizeH="0" baseline="0" noProof="0" dirty="0">
              <a:ln>
                <a:noFill/>
              </a:ln>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DF397AD9-6AA9-4939-ADB0-9FC39688CF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5" name="Rectangle 4">
            <a:extLst>
              <a:ext uri="{FF2B5EF4-FFF2-40B4-BE49-F238E27FC236}">
                <a16:creationId xmlns:a16="http://schemas.microsoft.com/office/drawing/2014/main" id="{86F8ECD5-C955-4220-8294-D0512C80F856}"/>
              </a:ext>
            </a:extLst>
          </p:cNvPr>
          <p:cNvSpPr/>
          <p:nvPr/>
        </p:nvSpPr>
        <p:spPr>
          <a:xfrm>
            <a:off x="127482" y="1692590"/>
            <a:ext cx="7101110" cy="4154984"/>
          </a:xfrm>
          <a:prstGeom prst="rect">
            <a:avLst/>
          </a:prstGeom>
        </p:spPr>
        <p:txBody>
          <a:bodyPr wrap="square">
            <a:spAutoFit/>
          </a:bodyPr>
          <a:lstStyle/>
          <a:p>
            <a:pPr lvl="0" algn="ctr" fontAlgn="base">
              <a:defRPr/>
            </a:pPr>
            <a:r>
              <a:rPr lang="en-GB" sz="3600" dirty="0">
                <a:solidFill>
                  <a:srgbClr val="000000"/>
                </a:solidFill>
                <a:latin typeface="Gill Sans MT" panose="020B0502020104020203" pitchFamily="34" charset="0"/>
              </a:rPr>
              <a:t>Read through one or more of the bible passages on the next few slides.</a:t>
            </a:r>
          </a:p>
          <a:p>
            <a:pPr lvl="0" algn="ctr" fontAlgn="base">
              <a:defRPr/>
            </a:pPr>
            <a:r>
              <a:rPr lang="en-GB" sz="3600" dirty="0">
                <a:solidFill>
                  <a:srgbClr val="000000"/>
                </a:solidFill>
                <a:latin typeface="Gill Sans MT" panose="020B0502020104020203" pitchFamily="34" charset="0"/>
              </a:rPr>
              <a:t>As a class, think about and discuss the meaning of each.</a:t>
            </a:r>
            <a:r>
              <a:rPr lang="en-GB" sz="2400" dirty="0">
                <a:solidFill>
                  <a:srgbClr val="000000"/>
                </a:solidFill>
                <a:latin typeface="Candara" panose="020E0502030303020204" pitchFamily="34" charset="0"/>
              </a:rPr>
              <a:t>​</a:t>
            </a:r>
          </a:p>
          <a:p>
            <a:pPr lvl="0" algn="ctr" fontAlgn="base">
              <a:defRPr/>
            </a:pPr>
            <a:r>
              <a:rPr lang="en-GB" sz="4000" b="1" dirty="0">
                <a:solidFill>
                  <a:srgbClr val="C00000"/>
                </a:solidFill>
                <a:latin typeface="Gill Sans MT" panose="020B0502020104020203" pitchFamily="34" charset="0"/>
              </a:rPr>
              <a:t>How do the passages relate to Preferential Option for the Poor?</a:t>
            </a:r>
          </a:p>
        </p:txBody>
      </p:sp>
      <p:pic>
        <p:nvPicPr>
          <p:cNvPr id="8" name="Picture 2" descr="Book, Education, School, Literature, Knowledge, Reading">
            <a:extLst>
              <a:ext uri="{FF2B5EF4-FFF2-40B4-BE49-F238E27FC236}">
                <a16:creationId xmlns:a16="http://schemas.microsoft.com/office/drawing/2014/main" id="{16E368A6-B5B2-4110-8C7E-34B781936C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4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Book, Education, School, Literature, Knowledge, Reading">
            <a:extLst>
              <a:ext uri="{FF2B5EF4-FFF2-40B4-BE49-F238E27FC236}">
                <a16:creationId xmlns:a16="http://schemas.microsoft.com/office/drawing/2014/main" id="{6E2196CD-F6D8-4A7B-B6F3-9D64CB3041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18E8831-9EA7-4B6D-B13B-BDC5A795334A}"/>
              </a:ext>
            </a:extLst>
          </p:cNvPr>
          <p:cNvSpPr/>
          <p:nvPr/>
        </p:nvSpPr>
        <p:spPr>
          <a:xfrm>
            <a:off x="544501" y="1756521"/>
            <a:ext cx="6431875" cy="3970318"/>
          </a:xfrm>
          <a:prstGeom prst="rect">
            <a:avLst/>
          </a:prstGeom>
        </p:spPr>
        <p:txBody>
          <a:bodyPr wrap="square">
            <a:spAutoFit/>
          </a:bodyPr>
          <a:lstStyle/>
          <a:p>
            <a:pPr algn="ctr"/>
            <a:r>
              <a:rPr lang="en-GB" sz="3600" dirty="0">
                <a:latin typeface="Gill Sans MT" panose="020B0502020104020203" pitchFamily="34" charset="0"/>
              </a:rPr>
              <a:t>‘Sell your possessions and give to the poor. Provide purses for yourselves that will not wear out, a treasure in heaven that will never fail, where no thief comes near and no moth destroys.’</a:t>
            </a:r>
          </a:p>
          <a:p>
            <a:pPr algn="ctr"/>
            <a:r>
              <a:rPr lang="en-GB" sz="2800" b="1" dirty="0">
                <a:solidFill>
                  <a:srgbClr val="C00000"/>
                </a:solidFill>
                <a:latin typeface="Gill Sans MT" panose="020B0502020104020203" pitchFamily="34" charset="0"/>
              </a:rPr>
              <a:t>Luke 12:33</a:t>
            </a:r>
            <a:endParaRPr lang="en-GB" sz="32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35306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10129</TotalTime>
  <Words>756</Words>
  <Application>Microsoft Office PowerPoint</Application>
  <PresentationFormat>Widescreen</PresentationFormat>
  <Paragraphs>91</Paragraphs>
  <Slides>23</Slides>
  <Notes>23</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Candara</vt:lpstr>
      <vt:lpstr>Century Gothic</vt:lpstr>
      <vt:lpstr>Gill Sans MT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Silvana Dallanegra</cp:lastModifiedBy>
  <cp:revision>140</cp:revision>
  <dcterms:created xsi:type="dcterms:W3CDTF">2018-05-21T15:55:21Z</dcterms:created>
  <dcterms:modified xsi:type="dcterms:W3CDTF">2024-02-19T16:44:50Z</dcterms:modified>
</cp:coreProperties>
</file>