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85" r:id="rId3"/>
    <p:sldId id="290" r:id="rId4"/>
    <p:sldId id="258" r:id="rId5"/>
    <p:sldId id="259" r:id="rId6"/>
    <p:sldId id="289" r:id="rId7"/>
    <p:sldId id="294" r:id="rId8"/>
    <p:sldId id="295" r:id="rId9"/>
    <p:sldId id="303" r:id="rId10"/>
    <p:sldId id="293" r:id="rId11"/>
    <p:sldId id="291" r:id="rId12"/>
    <p:sldId id="297" r:id="rId13"/>
    <p:sldId id="292" r:id="rId14"/>
    <p:sldId id="304" r:id="rId15"/>
    <p:sldId id="302"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1440" autoAdjust="0"/>
  </p:normalViewPr>
  <p:slideViewPr>
    <p:cSldViewPr snapToGrid="0">
      <p:cViewPr varScale="1">
        <p:scale>
          <a:sx n="63" d="100"/>
          <a:sy n="63" d="100"/>
        </p:scale>
        <p:origin x="10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dirty="0"/>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dirty="0"/>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dirty="0"/>
          </a:p>
        </p:txBody>
      </p:sp>
    </p:spTree>
    <p:extLst>
      <p:ext uri="{BB962C8B-B14F-4D97-AF65-F5344CB8AC3E}">
        <p14:creationId xmlns:p14="http://schemas.microsoft.com/office/powerpoint/2010/main" val="99094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dirty="0"/>
          </a:p>
        </p:txBody>
      </p:sp>
    </p:spTree>
    <p:extLst>
      <p:ext uri="{BB962C8B-B14F-4D97-AF65-F5344CB8AC3E}">
        <p14:creationId xmlns:p14="http://schemas.microsoft.com/office/powerpoint/2010/main" val="210647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dirty="0"/>
          </a:p>
        </p:txBody>
      </p:sp>
    </p:spTree>
    <p:extLst>
      <p:ext uri="{BB962C8B-B14F-4D97-AF65-F5344CB8AC3E}">
        <p14:creationId xmlns:p14="http://schemas.microsoft.com/office/powerpoint/2010/main" val="271672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dirty="0"/>
          </a:p>
        </p:txBody>
      </p:sp>
    </p:spTree>
    <p:extLst>
      <p:ext uri="{BB962C8B-B14F-4D97-AF65-F5344CB8AC3E}">
        <p14:creationId xmlns:p14="http://schemas.microsoft.com/office/powerpoint/2010/main" val="176529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44605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NB: the design of the calendar might change each year. In 2023 we had snowmen instead of stars. The calendar is available from the Caritas Westminster website, and via the QR Code. We also offer to send printed copies to schools.</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need 10 paper money notes from the </a:t>
            </a:r>
            <a:r>
              <a:rPr lang="en-GB" sz="1200" kern="1200" dirty="0">
                <a:solidFill>
                  <a:schemeClr val="tx1"/>
                </a:solidFill>
                <a:effectLst/>
                <a:latin typeface="+mn-lt"/>
                <a:ea typeface="+mn-ea"/>
                <a:cs typeface="+mn-cs"/>
              </a:rPr>
              <a:t>resource pack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for 10 volunteers to stand in a line. This line represents the entire population of the UK. These 10 notes represent all of the wealth of the UK, so each one represents 10% of UK wealth.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group how the wealth</a:t>
            </a:r>
            <a:r>
              <a:rPr lang="en-US" sz="1200" i="1" kern="1200" dirty="0">
                <a:solidFill>
                  <a:schemeClr val="tx1"/>
                </a:solidFill>
                <a:effectLst/>
                <a:latin typeface="+mn-lt"/>
                <a:ea typeface="+mn-ea"/>
                <a:cs typeface="+mn-cs"/>
              </a:rPr>
              <a:t> should </a:t>
            </a:r>
            <a:r>
              <a:rPr lang="en-US" sz="1200" kern="1200" dirty="0">
                <a:solidFill>
                  <a:schemeClr val="tx1"/>
                </a:solidFill>
                <a:effectLst/>
                <a:latin typeface="+mn-lt"/>
                <a:ea typeface="+mn-ea"/>
                <a:cs typeface="+mn-cs"/>
              </a:rPr>
              <a:t>be divided up amongst the group and pass out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ask how they </a:t>
            </a:r>
            <a:r>
              <a:rPr lang="en-US" sz="1200" i="1" kern="1200" dirty="0">
                <a:solidFill>
                  <a:schemeClr val="tx1"/>
                </a:solidFill>
                <a:effectLst/>
                <a:latin typeface="+mn-lt"/>
                <a:ea typeface="+mn-ea"/>
                <a:cs typeface="+mn-cs"/>
              </a:rPr>
              <a:t>think it is </a:t>
            </a:r>
            <a:r>
              <a:rPr lang="en-US" sz="1200" kern="1200" dirty="0">
                <a:solidFill>
                  <a:schemeClr val="tx1"/>
                </a:solidFill>
                <a:effectLst/>
                <a:latin typeface="+mn-lt"/>
                <a:ea typeface="+mn-ea"/>
                <a:cs typeface="+mn-cs"/>
              </a:rPr>
              <a:t>divided up and redistribute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show them how it is actually divided: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people get 1 note to share between them (10% of UK wealth between 40%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1 note to share between them (10%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2 notes each (20%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2 notes(20% of UK wealth between 10%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4 notes (40% of UK wealth between 10% of people)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dirty="0"/>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dirty="0"/>
          </a:p>
        </p:txBody>
      </p:sp>
    </p:spTree>
    <p:extLst>
      <p:ext uri="{BB962C8B-B14F-4D97-AF65-F5344CB8AC3E}">
        <p14:creationId xmlns:p14="http://schemas.microsoft.com/office/powerpoint/2010/main" val="214810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4</a:t>
            </a:fld>
            <a:endParaRPr lang="en-GB" dirty="0"/>
          </a:p>
        </p:txBody>
      </p:sp>
    </p:spTree>
    <p:extLst>
      <p:ext uri="{BB962C8B-B14F-4D97-AF65-F5344CB8AC3E}">
        <p14:creationId xmlns:p14="http://schemas.microsoft.com/office/powerpoint/2010/main" val="104410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5</a:t>
            </a:fld>
            <a:endParaRPr lang="en-GB" dirty="0"/>
          </a:p>
        </p:txBody>
      </p:sp>
    </p:spTree>
    <p:extLst>
      <p:ext uri="{BB962C8B-B14F-4D97-AF65-F5344CB8AC3E}">
        <p14:creationId xmlns:p14="http://schemas.microsoft.com/office/powerpoint/2010/main" val="25995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dirty="0"/>
          </a:p>
        </p:txBody>
      </p:sp>
    </p:spTree>
    <p:extLst>
      <p:ext uri="{BB962C8B-B14F-4D97-AF65-F5344CB8AC3E}">
        <p14:creationId xmlns:p14="http://schemas.microsoft.com/office/powerpoint/2010/main" val="180223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dirty="0"/>
          </a:p>
        </p:txBody>
      </p:sp>
    </p:spTree>
    <p:extLst>
      <p:ext uri="{BB962C8B-B14F-4D97-AF65-F5344CB8AC3E}">
        <p14:creationId xmlns:p14="http://schemas.microsoft.com/office/powerpoint/2010/main" val="100707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dirty="0"/>
          </a:p>
        </p:txBody>
      </p:sp>
    </p:spTree>
    <p:extLst>
      <p:ext uri="{BB962C8B-B14F-4D97-AF65-F5344CB8AC3E}">
        <p14:creationId xmlns:p14="http://schemas.microsoft.com/office/powerpoint/2010/main" val="212744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dirty="0"/>
          </a:p>
        </p:txBody>
      </p:sp>
    </p:spTree>
    <p:extLst>
      <p:ext uri="{BB962C8B-B14F-4D97-AF65-F5344CB8AC3E}">
        <p14:creationId xmlns:p14="http://schemas.microsoft.com/office/powerpoint/2010/main" val="221929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dirty="0"/>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OKT5iLOU4ek" TargetMode="External"/><Relationship Id="rId6" Type="http://schemas.openxmlformats.org/officeDocument/2006/relationships/image" Target="../media/image24.jpe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0.png"/><Relationship Id="rId18" Type="http://schemas.microsoft.com/office/2007/relationships/hdphoto" Target="../media/hdphoto7.wdp"/><Relationship Id="rId3" Type="http://schemas.openxmlformats.org/officeDocument/2006/relationships/image" Target="../media/image5.png"/><Relationship Id="rId7" Type="http://schemas.openxmlformats.org/officeDocument/2006/relationships/image" Target="../media/image17.png"/><Relationship Id="rId12" Type="http://schemas.microsoft.com/office/2007/relationships/hdphoto" Target="../media/hdphoto4.wdp"/><Relationship Id="rId17" Type="http://schemas.openxmlformats.org/officeDocument/2006/relationships/image" Target="../media/image22.png"/><Relationship Id="rId2" Type="http://schemas.openxmlformats.org/officeDocument/2006/relationships/notesSlide" Target="../notesSlides/notesSlide5.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microsoft.com/office/2007/relationships/hdphoto" Target="../media/hdphoto3.wdp"/><Relationship Id="rId19"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8.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332961" y="1858672"/>
            <a:ext cx="11526077"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UKS2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41ADDEC1-68A5-4315-8399-2BC79B48FC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053652" cy="205076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554545"/>
          </a:xfrm>
          <a:prstGeom prst="rect">
            <a:avLst/>
          </a:prstGeom>
        </p:spPr>
        <p:txBody>
          <a:bodyPr wrap="square">
            <a:spAutoFit/>
          </a:bodyPr>
          <a:lstStyle/>
          <a:p>
            <a:pPr algn="ctr"/>
            <a:r>
              <a:rPr lang="en-GB" sz="3200" dirty="0">
                <a:latin typeface="Gill Sans MT" panose="020B0502020104020203" pitchFamily="34" charset="0"/>
              </a:rPr>
              <a:t>"If anyone is well off in worldly possessions and sees their sister or brother in need but closes their heart to them, how can the love of God be remaining in them?” </a:t>
            </a:r>
          </a:p>
          <a:p>
            <a:pPr algn="ctr"/>
            <a:r>
              <a:rPr lang="en-GB" sz="3200" b="1" dirty="0">
                <a:solidFill>
                  <a:srgbClr val="C00000"/>
                </a:solidFill>
                <a:latin typeface="Gill Sans MT" panose="020B0502020104020203" pitchFamily="34" charset="0"/>
              </a:rPr>
              <a:t>     </a:t>
            </a:r>
            <a:r>
              <a:rPr lang="en-GB" sz="2400" b="1" dirty="0">
                <a:solidFill>
                  <a:srgbClr val="C00000"/>
                </a:solidFill>
                <a:latin typeface="Gill Sans MT" panose="020B0502020104020203" pitchFamily="34" charset="0"/>
              </a:rPr>
              <a:t>1 John 3.17-18</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6435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923877"/>
          </a:xfrm>
          <a:prstGeom prst="rect">
            <a:avLst/>
          </a:prstGeom>
        </p:spPr>
        <p:txBody>
          <a:bodyPr wrap="square">
            <a:spAutoFit/>
          </a:bodyPr>
          <a:lstStyle/>
          <a:p>
            <a:pPr algn="ctr"/>
            <a:r>
              <a:rPr lang="en-GB" sz="3200" dirty="0">
                <a:latin typeface="Gill Sans MT" panose="020B0502020104020203" pitchFamily="34" charset="0"/>
              </a:rPr>
              <a:t>‘Looking at his disciples, he said: ‘Blessed are you who are poor, for yours is the kingdom of God. Blessed are you who hunger now, for you will be satisfied. Blessed are you who weep now, for you will laugh.’</a:t>
            </a:r>
          </a:p>
          <a:p>
            <a:pPr algn="ctr"/>
            <a:r>
              <a:rPr lang="en-GB" sz="2400" b="1" dirty="0">
                <a:solidFill>
                  <a:srgbClr val="C00000"/>
                </a:solidFill>
                <a:latin typeface="Gill Sans MT" panose="020B0502020104020203" pitchFamily="34" charset="0"/>
              </a:rPr>
              <a:t>Luke 6:20-21</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4088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3416320"/>
          </a:xfrm>
          <a:prstGeom prst="rect">
            <a:avLst/>
          </a:prstGeom>
        </p:spPr>
        <p:txBody>
          <a:bodyPr wrap="square">
            <a:spAutoFit/>
          </a:bodyPr>
          <a:lstStyle/>
          <a:p>
            <a:pPr algn="ctr"/>
            <a:r>
              <a:rPr lang="en-GB" sz="3200" dirty="0">
                <a:latin typeface="Gill Sans MT" panose="020B0502020104020203" pitchFamily="34" charset="0"/>
              </a:rPr>
              <a:t>‘Speak up for those who cannot speak for themselves, for the rights of all who are destitute. Speak up and judge fairly; defend the rights of the poor and needy.’</a:t>
            </a:r>
          </a:p>
          <a:p>
            <a:pPr algn="ctr"/>
            <a:r>
              <a:rPr lang="en-GB" sz="2400" b="1" dirty="0">
                <a:solidFill>
                  <a:srgbClr val="C00000"/>
                </a:solidFill>
                <a:latin typeface="Gill Sans MT" panose="020B0502020104020203" pitchFamily="34" charset="0"/>
              </a:rPr>
              <a:t>Proverbs 31:8-9</a:t>
            </a:r>
          </a:p>
          <a:p>
            <a:pPr algn="ctr"/>
            <a:r>
              <a:rPr lang="en-GB" sz="3200" b="1" dirty="0">
                <a:solidFill>
                  <a:srgbClr val="C00000"/>
                </a:solidFill>
                <a:latin typeface="Gill Sans MT" panose="020B0502020104020203" pitchFamily="34" charset="0"/>
              </a:rPr>
              <a:t>Why are we called to advocate for those in need?</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9538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Online Media 2" title="CAFOD: Option for the Poor">
            <a:hlinkClick r:id="" action="ppaction://media"/>
            <a:extLst>
              <a:ext uri="{FF2B5EF4-FFF2-40B4-BE49-F238E27FC236}">
                <a16:creationId xmlns:a16="http://schemas.microsoft.com/office/drawing/2014/main" id="{2BED6D48-D59F-41E8-88B0-0B5F0C52EB64}"/>
              </a:ext>
            </a:extLst>
          </p:cNvPr>
          <p:cNvPicPr>
            <a:picLocks noRot="1" noChangeAspect="1"/>
          </p:cNvPicPr>
          <p:nvPr>
            <a:videoFile r:link="rId1"/>
          </p:nvPr>
        </p:nvPicPr>
        <p:blipFill>
          <a:blip r:embed="rId6"/>
          <a:stretch>
            <a:fillRect/>
          </a:stretch>
        </p:blipFill>
        <p:spPr>
          <a:xfrm>
            <a:off x="2118815" y="1554822"/>
            <a:ext cx="7669671" cy="4314190"/>
          </a:xfrm>
          <a:prstGeom prst="rect">
            <a:avLst/>
          </a:prstGeom>
        </p:spPr>
      </p:pic>
    </p:spTree>
    <p:extLst>
      <p:ext uri="{BB962C8B-B14F-4D97-AF65-F5344CB8AC3E}">
        <p14:creationId xmlns:p14="http://schemas.microsoft.com/office/powerpoint/2010/main" val="53315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Picture 2">
            <a:extLst>
              <a:ext uri="{FF2B5EF4-FFF2-40B4-BE49-F238E27FC236}">
                <a16:creationId xmlns:a16="http://schemas.microsoft.com/office/drawing/2014/main" id="{6263C2C5-30DE-420D-8AC8-AF84BD0B6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1244" y="1554822"/>
            <a:ext cx="3746037" cy="5298496"/>
          </a:xfrm>
          <a:prstGeom prst="rect">
            <a:avLst/>
          </a:prstGeom>
        </p:spPr>
      </p:pic>
      <p:sp>
        <p:nvSpPr>
          <p:cNvPr id="11" name="Rectangle 10">
            <a:extLst>
              <a:ext uri="{FF2B5EF4-FFF2-40B4-BE49-F238E27FC236}">
                <a16:creationId xmlns:a16="http://schemas.microsoft.com/office/drawing/2014/main" id="{FF2D1C2B-BC96-4909-A376-20BA91E3B286}"/>
              </a:ext>
            </a:extLst>
          </p:cNvPr>
          <p:cNvSpPr/>
          <p:nvPr/>
        </p:nvSpPr>
        <p:spPr>
          <a:xfrm>
            <a:off x="869245" y="1913430"/>
            <a:ext cx="6683023" cy="3539430"/>
          </a:xfrm>
          <a:prstGeom prst="rect">
            <a:avLst/>
          </a:prstGeom>
        </p:spPr>
        <p:txBody>
          <a:bodyPr wrap="square">
            <a:spAutoFit/>
          </a:bodyPr>
          <a:lstStyle/>
          <a:p>
            <a:pPr algn="ctr"/>
            <a:r>
              <a:rPr lang="en-GB" sz="3200" dirty="0">
                <a:latin typeface="Gill Sans MT" panose="020B0502020104020203" pitchFamily="34" charset="0"/>
              </a:rPr>
              <a:t>Caritas Westminster runs an Advent Giving Calendar every year to help people collect for their local food banks and homeless shelters.</a:t>
            </a:r>
          </a:p>
          <a:p>
            <a:pPr algn="ctr"/>
            <a:r>
              <a:rPr lang="en-GB" sz="3200" b="1" dirty="0">
                <a:solidFill>
                  <a:srgbClr val="C00000"/>
                </a:solidFill>
                <a:latin typeface="Gill Sans MT" panose="020B0502020104020203" pitchFamily="34" charset="0"/>
              </a:rPr>
              <a:t>How does the Advent Giving Calendar show a ‘preferential option for the poor’?</a:t>
            </a:r>
          </a:p>
        </p:txBody>
      </p:sp>
    </p:spTree>
    <p:extLst>
      <p:ext uri="{BB962C8B-B14F-4D97-AF65-F5344CB8AC3E}">
        <p14:creationId xmlns:p14="http://schemas.microsoft.com/office/powerpoint/2010/main" val="21052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239912" y="1866930"/>
            <a:ext cx="8748889" cy="3231654"/>
          </a:xfrm>
          <a:prstGeom prst="rect">
            <a:avLst/>
          </a:prstGeom>
          <a:noFill/>
        </p:spPr>
        <p:txBody>
          <a:bodyPr wrap="square" rtlCol="0">
            <a:spAutoFit/>
          </a:bodyPr>
          <a:lstStyle/>
          <a:p>
            <a:pPr algn="ctr"/>
            <a:r>
              <a:rPr lang="en-GB" sz="2800" dirty="0">
                <a:latin typeface="Gill Sans MT" panose="020B0502020104020203" pitchFamily="34" charset="0"/>
              </a:rPr>
              <a:t>Write a piece that could be included in your school’s newsletter to encourage people to collect things for charity over Advent.</a:t>
            </a:r>
          </a:p>
          <a:p>
            <a:pPr algn="ctr"/>
            <a:r>
              <a:rPr lang="en-GB" sz="2400" b="1" dirty="0">
                <a:solidFill>
                  <a:srgbClr val="CF2631"/>
                </a:solidFill>
                <a:latin typeface="Gill Sans MT" panose="020B0502020104020203" pitchFamily="34" charset="0"/>
              </a:rPr>
              <a:t>Think about including:</a:t>
            </a:r>
          </a:p>
          <a:p>
            <a:pPr marL="457200" indent="-457200" algn="ctr">
              <a:buFont typeface="Arial" panose="020B0604020202020204" pitchFamily="34" charset="0"/>
              <a:buChar char="•"/>
            </a:pPr>
            <a:r>
              <a:rPr lang="en-GB" sz="2400" b="1" dirty="0">
                <a:solidFill>
                  <a:srgbClr val="CF2631"/>
                </a:solidFill>
                <a:latin typeface="Gill Sans MT" panose="020B0502020104020203" pitchFamily="34" charset="0"/>
              </a:rPr>
              <a:t>A list of suggestions (similar to the Caritas Advent Giving Calendar)</a:t>
            </a:r>
          </a:p>
          <a:p>
            <a:pPr marL="457200" indent="-457200" algn="ctr">
              <a:buFont typeface="Arial" panose="020B0604020202020204" pitchFamily="34" charset="0"/>
              <a:buChar char="•"/>
            </a:pPr>
            <a:r>
              <a:rPr lang="en-GB" sz="2400" b="1" dirty="0">
                <a:solidFill>
                  <a:srgbClr val="CF2631"/>
                </a:solidFill>
                <a:latin typeface="Gill Sans MT" panose="020B0502020104020203" pitchFamily="34" charset="0"/>
              </a:rPr>
              <a:t>What the Bible tells us about giving to those in need </a:t>
            </a:r>
          </a:p>
          <a:p>
            <a:pPr marL="457200" indent="-457200" algn="ctr">
              <a:buFont typeface="Arial" panose="020B0604020202020204" pitchFamily="34" charset="0"/>
              <a:buChar char="•"/>
            </a:pPr>
            <a:r>
              <a:rPr lang="en-GB" sz="2400" b="1" dirty="0">
                <a:solidFill>
                  <a:srgbClr val="CF2631"/>
                </a:solidFill>
                <a:latin typeface="Gill Sans MT" panose="020B0502020104020203" pitchFamily="34" charset="0"/>
              </a:rPr>
              <a:t>How this would offer a preferential option for the poor</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856403" y="2124648"/>
            <a:ext cx="2778211" cy="2930678"/>
          </a:xfrm>
          <a:prstGeom prst="rect">
            <a:avLst/>
          </a:prstGeom>
        </p:spPr>
      </p:pic>
      <p:sp>
        <p:nvSpPr>
          <p:cNvPr id="8" name="Rectangle 7">
            <a:extLst>
              <a:ext uri="{FF2B5EF4-FFF2-40B4-BE49-F238E27FC236}">
                <a16:creationId xmlns:a16="http://schemas.microsoft.com/office/drawing/2014/main" id="{BC5ED038-1F67-4E67-94B0-E3518F6C4EA5}"/>
              </a:ext>
            </a:extLst>
          </p:cNvPr>
          <p:cNvSpPr/>
          <p:nvPr/>
        </p:nvSpPr>
        <p:spPr>
          <a:xfrm>
            <a:off x="1158240" y="1886016"/>
            <a:ext cx="6780391" cy="2677656"/>
          </a:xfrm>
          <a:prstGeom prst="rect">
            <a:avLst/>
          </a:prstGeom>
        </p:spPr>
        <p:txBody>
          <a:bodyPr wrap="square">
            <a:spAutoFit/>
          </a:bodyPr>
          <a:lstStyle/>
          <a:p>
            <a:pPr algn="ctr"/>
            <a:r>
              <a:rPr lang="en-GB" sz="28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2800" b="1" dirty="0">
                <a:solidFill>
                  <a:srgbClr val="C00000"/>
                </a:solidFill>
                <a:latin typeface="Gill Sans MT" panose="020B0502020104020203" pitchFamily="34" charset="0"/>
              </a:rPr>
              <a:t>     </a:t>
            </a:r>
            <a:r>
              <a:rPr lang="en-GB" sz="2000" b="1" dirty="0">
                <a:solidFill>
                  <a:srgbClr val="C00000"/>
                </a:solidFill>
                <a:latin typeface="Gill Sans MT" panose="020B0502020104020203" pitchFamily="34" charset="0"/>
              </a:rPr>
              <a:t>1 John 3.17-18</a:t>
            </a:r>
          </a:p>
          <a:p>
            <a:pPr algn="ctr"/>
            <a:r>
              <a:rPr lang="en-GB" sz="2800" b="1" dirty="0">
                <a:solidFill>
                  <a:srgbClr val="C00000"/>
                </a:solidFill>
                <a:latin typeface="Gill Sans MT" panose="020B0502020104020203" pitchFamily="34" charset="0"/>
              </a:rPr>
              <a:t>Explain what you think is meant by this.</a:t>
            </a:r>
          </a:p>
        </p:txBody>
      </p:sp>
    </p:spTree>
    <p:extLst>
      <p:ext uri="{BB962C8B-B14F-4D97-AF65-F5344CB8AC3E}">
        <p14:creationId xmlns:p14="http://schemas.microsoft.com/office/powerpoint/2010/main" val="11698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pic>
        <p:nvPicPr>
          <p:cNvPr id="8" name="Picture 7">
            <a:extLst>
              <a:ext uri="{FF2B5EF4-FFF2-40B4-BE49-F238E27FC236}">
                <a16:creationId xmlns:a16="http://schemas.microsoft.com/office/drawing/2014/main" id="{7696D7D9-2972-4798-8BB3-08A1BADCF8D1}"/>
              </a:ext>
            </a:extLst>
          </p:cNvPr>
          <p:cNvPicPr>
            <a:picLocks noChangeAspect="1"/>
          </p:cNvPicPr>
          <p:nvPr/>
        </p:nvPicPr>
        <p:blipFill>
          <a:blip r:embed="rId6"/>
          <a:stretch>
            <a:fillRect/>
          </a:stretch>
        </p:blipFill>
        <p:spPr>
          <a:xfrm>
            <a:off x="1798868" y="1795463"/>
            <a:ext cx="5857875" cy="3905250"/>
          </a:xfrm>
          <a:prstGeom prst="rect">
            <a:avLst/>
          </a:prstGeom>
        </p:spPr>
      </p:pic>
      <p:sp>
        <p:nvSpPr>
          <p:cNvPr id="10" name="TextBox 9">
            <a:extLst>
              <a:ext uri="{FF2B5EF4-FFF2-40B4-BE49-F238E27FC236}">
                <a16:creationId xmlns:a16="http://schemas.microsoft.com/office/drawing/2014/main" id="{E98E286C-1F1B-40B4-BDAD-32A80919D09A}"/>
              </a:ext>
            </a:extLst>
          </p:cNvPr>
          <p:cNvSpPr txBox="1"/>
          <p:nvPr/>
        </p:nvSpPr>
        <p:spPr>
          <a:xfrm>
            <a:off x="2562896" y="2116674"/>
            <a:ext cx="4329819" cy="830997"/>
          </a:xfrm>
          <a:prstGeom prst="rect">
            <a:avLst/>
          </a:prstGeom>
          <a:noFill/>
        </p:spPr>
        <p:txBody>
          <a:bodyPr wrap="square" rtlCol="0">
            <a:spAutoFit/>
          </a:bodyPr>
          <a:lstStyle/>
          <a:p>
            <a:pPr algn="ctr"/>
            <a:r>
              <a:rPr lang="en-GB" sz="4800" dirty="0">
                <a:latin typeface="Gill Sans MT" panose="020B0502020104020203" pitchFamily="34" charset="0"/>
              </a:rPr>
              <a:t>Fair Share Game</a:t>
            </a: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sp>
        <p:nvSpPr>
          <p:cNvPr id="10" name="TextBox 9">
            <a:extLst>
              <a:ext uri="{FF2B5EF4-FFF2-40B4-BE49-F238E27FC236}">
                <a16:creationId xmlns:a16="http://schemas.microsoft.com/office/drawing/2014/main" id="{E98E286C-1F1B-40B4-BDAD-32A80919D09A}"/>
              </a:ext>
            </a:extLst>
          </p:cNvPr>
          <p:cNvSpPr txBox="1"/>
          <p:nvPr/>
        </p:nvSpPr>
        <p:spPr>
          <a:xfrm>
            <a:off x="4592702" y="2008338"/>
            <a:ext cx="7134579" cy="3539430"/>
          </a:xfrm>
          <a:prstGeom prst="rect">
            <a:avLst/>
          </a:prstGeom>
          <a:noFill/>
        </p:spPr>
        <p:txBody>
          <a:bodyPr wrap="square" rtlCol="0">
            <a:spAutoFit/>
          </a:bodyPr>
          <a:lstStyle/>
          <a:p>
            <a:pPr lvl="0" algn="ctr"/>
            <a:r>
              <a:rPr lang="en-GB" sz="3200" b="1" dirty="0">
                <a:solidFill>
                  <a:srgbClr val="C00000"/>
                </a:solidFill>
                <a:latin typeface="Gill Sans MT" panose="020B0502020104020203" pitchFamily="34" charset="0"/>
              </a:rPr>
              <a:t>This is how the money in the UK is shared out – how does that make you feel?</a:t>
            </a:r>
          </a:p>
          <a:p>
            <a:pPr algn="ctr"/>
            <a:r>
              <a:rPr lang="en-US" sz="3200" b="1" dirty="0">
                <a:solidFill>
                  <a:srgbClr val="C00000"/>
                </a:solidFill>
                <a:latin typeface="Gill Sans MT" panose="020B0502020104020203" pitchFamily="34" charset="0"/>
              </a:rPr>
              <a:t>Do you think this is fair?</a:t>
            </a:r>
          </a:p>
          <a:p>
            <a:pPr lvl="0" algn="ctr"/>
            <a:r>
              <a:rPr lang="en-US" sz="3200" b="1" dirty="0">
                <a:solidFill>
                  <a:srgbClr val="C00000"/>
                </a:solidFill>
                <a:latin typeface="Gill Sans MT" panose="020B0502020104020203" pitchFamily="34" charset="0"/>
              </a:rPr>
              <a:t>How would you feel if you had to share one note with four other people?</a:t>
            </a:r>
            <a:endParaRPr lang="en-GB" sz="3200" b="1" dirty="0">
              <a:solidFill>
                <a:srgbClr val="C00000"/>
              </a:solidFill>
              <a:latin typeface="Gill Sans MT" panose="020B0502020104020203" pitchFamily="34" charset="0"/>
            </a:endParaRPr>
          </a:p>
        </p:txBody>
      </p:sp>
      <p:pic>
        <p:nvPicPr>
          <p:cNvPr id="11" name="Picture 10">
            <a:extLst>
              <a:ext uri="{FF2B5EF4-FFF2-40B4-BE49-F238E27FC236}">
                <a16:creationId xmlns:a16="http://schemas.microsoft.com/office/drawing/2014/main" id="{E7F83D04-B6CE-4EDF-A183-3E7FA5093F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1158240" y="1963661"/>
            <a:ext cx="2778211" cy="2930678"/>
          </a:xfrm>
          <a:prstGeom prst="rect">
            <a:avLst/>
          </a:prstGeom>
        </p:spPr>
      </p:pic>
    </p:spTree>
    <p:extLst>
      <p:ext uri="{BB962C8B-B14F-4D97-AF65-F5344CB8AC3E}">
        <p14:creationId xmlns:p14="http://schemas.microsoft.com/office/powerpoint/2010/main" val="205965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4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8" name="Picture 7"/>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12" name="Picture 11"/>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rcRect t="1149"/>
          <a:stretch/>
        </p:blipFill>
        <p:spPr>
          <a:xfrm>
            <a:off x="5899748" y="0"/>
            <a:ext cx="2153617" cy="5873436"/>
          </a:xfrm>
          <a:prstGeom prst="rect">
            <a:avLst/>
          </a:prstGeom>
        </p:spPr>
      </p:pic>
      <p:pic>
        <p:nvPicPr>
          <p:cNvPr id="16" name="Picture 15"/>
          <p:cNvPicPr>
            <a:picLocks noChangeAspect="1"/>
          </p:cNvPicPr>
          <p:nvPr/>
        </p:nvPicPr>
        <p:blipFill rotWithShape="1">
          <a:blip r:embed="rId19"/>
          <a:srcRect b="786"/>
          <a:stretch/>
        </p:blipFill>
        <p:spPr>
          <a:xfrm>
            <a:off x="8015344" y="-12200"/>
            <a:ext cx="2132554" cy="5891963"/>
          </a:xfrm>
          <a:prstGeom prst="rect">
            <a:avLst/>
          </a:prstGeom>
        </p:spPr>
      </p:pic>
    </p:spTree>
    <p:extLst>
      <p:ext uri="{BB962C8B-B14F-4D97-AF65-F5344CB8AC3E}">
        <p14:creationId xmlns:p14="http://schemas.microsoft.com/office/powerpoint/2010/main" val="43114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199603" y="2380325"/>
            <a:ext cx="7527678" cy="2308324"/>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What might the word ‘preferential’ mean?</a:t>
            </a:r>
          </a:p>
          <a:p>
            <a:pPr algn="ctr"/>
            <a:r>
              <a:rPr lang="en-GB" sz="3600" b="1" dirty="0">
                <a:solidFill>
                  <a:srgbClr val="C00000"/>
                </a:solidFill>
                <a:latin typeface="Gill Sans MT" panose="020B0502020104020203" pitchFamily="34" charset="0"/>
              </a:rPr>
              <a:t>What might it mean to give someone the ‘preferential option’?</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6191" y="1966260"/>
            <a:ext cx="2712229" cy="2925477"/>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812800" y="1884427"/>
            <a:ext cx="7884407" cy="3416320"/>
          </a:xfrm>
          <a:prstGeom prst="rect">
            <a:avLst/>
          </a:prstGeom>
        </p:spPr>
        <p:txBody>
          <a:bodyPr wrap="square">
            <a:spAutoFit/>
          </a:bodyPr>
          <a:lstStyle/>
          <a:p>
            <a:pPr algn="ctr"/>
            <a:r>
              <a:rPr lang="en-GB" sz="3600" dirty="0">
                <a:latin typeface="Gill Sans MT" panose="020B0502020104020203" pitchFamily="34" charset="0"/>
              </a:rPr>
              <a:t>The ‘preferential option’ means allowing someone to have the first choice. It means giving someone the best that is available; not just the scraps or leftovers.</a:t>
            </a:r>
          </a:p>
          <a:p>
            <a:pPr algn="ctr"/>
            <a:r>
              <a:rPr lang="en-GB" sz="3600" b="1" dirty="0">
                <a:solidFill>
                  <a:srgbClr val="C00000"/>
                </a:solidFill>
                <a:latin typeface="Gill Sans MT" panose="020B0502020104020203" pitchFamily="34" charset="0"/>
              </a:rPr>
              <a:t>Why is it important to give those in need the preferential option?</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881302" y="2129849"/>
            <a:ext cx="2712229" cy="2925477"/>
          </a:xfrm>
          <a:prstGeom prst="rect">
            <a:avLst/>
          </a:prstGeom>
        </p:spPr>
      </p:pic>
    </p:spTree>
    <p:extLst>
      <p:ext uri="{BB962C8B-B14F-4D97-AF65-F5344CB8AC3E}">
        <p14:creationId xmlns:p14="http://schemas.microsoft.com/office/powerpoint/2010/main" val="32243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368799" y="2151727"/>
            <a:ext cx="7202312" cy="2554545"/>
          </a:xfrm>
          <a:prstGeom prst="rect">
            <a:avLst/>
          </a:prstGeom>
        </p:spPr>
        <p:txBody>
          <a:bodyPr wrap="square">
            <a:spAutoFit/>
          </a:bodyPr>
          <a:lstStyle/>
          <a:p>
            <a:pPr algn="ctr"/>
            <a:r>
              <a:rPr lang="en-GB" sz="3200" dirty="0">
                <a:latin typeface="Gill Sans MT" panose="020B0502020104020203" pitchFamily="34" charset="0"/>
              </a:rPr>
              <a:t>In the Gospels, Jesus shows a preferential option for the poor by putting them first. He gives them special importance by thinking of their needs and helping them have their rightful place in the world. </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249046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3773535" y="2151727"/>
            <a:ext cx="8015110" cy="3046988"/>
          </a:xfrm>
          <a:prstGeom prst="rect">
            <a:avLst/>
          </a:prstGeom>
        </p:spPr>
        <p:txBody>
          <a:bodyPr wrap="square">
            <a:spAutoFit/>
          </a:bodyPr>
          <a:lstStyle/>
          <a:p>
            <a:pPr algn="ctr"/>
            <a:r>
              <a:rPr lang="en-GB" sz="3200" dirty="0">
                <a:latin typeface="Gill Sans MT" panose="020B0502020104020203" pitchFamily="34" charset="0"/>
              </a:rPr>
              <a:t>As Christians, we believe that those in need deserve the best.</a:t>
            </a:r>
          </a:p>
          <a:p>
            <a:pPr algn="ctr"/>
            <a:r>
              <a:rPr lang="en-GB" sz="3200" dirty="0">
                <a:latin typeface="Gill Sans MT" panose="020B0502020104020203" pitchFamily="34" charset="0"/>
              </a:rPr>
              <a:t>This is because of everyone’s inherent </a:t>
            </a:r>
            <a:r>
              <a:rPr lang="en-GB" sz="3200" b="1" dirty="0">
                <a:latin typeface="Gill Sans MT" panose="020B0502020104020203" pitchFamily="34" charset="0"/>
              </a:rPr>
              <a:t>dignity</a:t>
            </a:r>
            <a:r>
              <a:rPr lang="en-GB" sz="3200" dirty="0">
                <a:latin typeface="Gill Sans MT" panose="020B0502020104020203" pitchFamily="34" charset="0"/>
              </a:rPr>
              <a:t>.</a:t>
            </a:r>
          </a:p>
          <a:p>
            <a:pPr algn="ctr"/>
            <a:r>
              <a:rPr lang="en-GB" sz="3200" dirty="0">
                <a:latin typeface="Gill Sans MT" panose="020B0502020104020203" pitchFamily="34" charset="0"/>
              </a:rPr>
              <a:t>It is important that we </a:t>
            </a:r>
            <a:r>
              <a:rPr lang="en-GB" sz="3200" b="1" dirty="0">
                <a:latin typeface="Gill Sans MT" panose="020B0502020104020203" pitchFamily="34" charset="0"/>
              </a:rPr>
              <a:t>advocate</a:t>
            </a:r>
            <a:r>
              <a:rPr lang="en-GB" sz="3200" dirty="0">
                <a:latin typeface="Gill Sans MT" panose="020B0502020104020203" pitchFamily="34" charset="0"/>
              </a:rPr>
              <a:t> for those in need by listening to what they have to say and speaking up for them.</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94569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14605</TotalTime>
  <Words>795</Words>
  <Application>Microsoft Office PowerPoint</Application>
  <PresentationFormat>Widescreen</PresentationFormat>
  <Paragraphs>73</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149</cp:revision>
  <dcterms:created xsi:type="dcterms:W3CDTF">2018-05-21T15:55:21Z</dcterms:created>
  <dcterms:modified xsi:type="dcterms:W3CDTF">2024-02-19T16:56:49Z</dcterms:modified>
</cp:coreProperties>
</file>