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288" r:id="rId3"/>
    <p:sldId id="285" r:id="rId4"/>
    <p:sldId id="258" r:id="rId5"/>
    <p:sldId id="259" r:id="rId6"/>
    <p:sldId id="287" r:id="rId7"/>
    <p:sldId id="304" r:id="rId8"/>
    <p:sldId id="289" r:id="rId9"/>
    <p:sldId id="306" r:id="rId10"/>
    <p:sldId id="292" r:id="rId11"/>
    <p:sldId id="293" r:id="rId12"/>
    <p:sldId id="291" r:id="rId13"/>
    <p:sldId id="290" r:id="rId14"/>
    <p:sldId id="305" r:id="rId15"/>
    <p:sldId id="294" r:id="rId16"/>
    <p:sldId id="295" r:id="rId17"/>
    <p:sldId id="302" r:id="rId18"/>
    <p:sldId id="30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F0F"/>
    <a:srgbClr val="BF1E2E"/>
    <a:srgbClr val="F26758"/>
    <a:srgbClr val="EE2E2C"/>
    <a:srgbClr val="CF263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88792" autoAdjust="0"/>
  </p:normalViewPr>
  <p:slideViewPr>
    <p:cSldViewPr snapToGrid="0">
      <p:cViewPr varScale="1">
        <p:scale>
          <a:sx n="61" d="100"/>
          <a:sy n="61" d="100"/>
        </p:scale>
        <p:origin x="11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B093F-ECDC-4E3E-A186-09FCC30519EA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BF499-1F9F-40B2-AD2A-A9082E645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1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390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732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922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899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00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707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376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634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4563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53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partners for 3 minutes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Gather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379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partners for 3 minutes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Gather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120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43591-A662-40D0-BD8B-A092FD6589D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038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43591-A662-40D0-BD8B-A092FD6589D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223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852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886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029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732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63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33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92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83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1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77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29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29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236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63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57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34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ysRmBrpbeQ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oEyJT-Rkjo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18.png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788" r="337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7588" t="61504" r="21023"/>
          <a:stretch/>
        </p:blipFill>
        <p:spPr>
          <a:xfrm>
            <a:off x="736166" y="4968986"/>
            <a:ext cx="3739487" cy="13287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0227" y="1858672"/>
            <a:ext cx="94715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Gill Sans MT" panose="020B0502020104020203" pitchFamily="34" charset="0"/>
              </a:rPr>
              <a:t>Solidarity and Peace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Gill Sans MT" panose="020B0502020104020203" pitchFamily="34" charset="0"/>
              </a:rPr>
              <a:t>UKS2</a:t>
            </a:r>
            <a:endParaRPr lang="en-GB" sz="8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198540-B70A-4061-829B-9E02E41996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4" t="11588" r="10359" b="19841"/>
          <a:stretch/>
        </p:blipFill>
        <p:spPr>
          <a:xfrm>
            <a:off x="8686800" y="3705331"/>
            <a:ext cx="2328400" cy="25273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405DB1-EAF9-41E3-92ED-DEED8B1D9D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4" y="0"/>
            <a:ext cx="2164084" cy="216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50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Solidarity and Peace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41D0A2-DF36-4B6B-8AAE-17923A2E370E}"/>
              </a:ext>
            </a:extLst>
          </p:cNvPr>
          <p:cNvSpPr txBox="1"/>
          <p:nvPr/>
        </p:nvSpPr>
        <p:spPr>
          <a:xfrm>
            <a:off x="4155882" y="2828834"/>
            <a:ext cx="7641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What do you think ‘solidarity’ means?</a:t>
            </a:r>
            <a:endParaRPr lang="en-GB" sz="28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4A118C-2182-4768-BCF6-DB7F35E61D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11984" r="56616" b="18181"/>
          <a:stretch/>
        </p:blipFill>
        <p:spPr>
          <a:xfrm>
            <a:off x="1496171" y="1963659"/>
            <a:ext cx="2778211" cy="293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16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Solidarity and Peace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78B2F2-A0F1-49DC-8D81-0390CA536A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7703" r="53126" b="17083"/>
          <a:stretch/>
        </p:blipFill>
        <p:spPr>
          <a:xfrm>
            <a:off x="8863755" y="1982431"/>
            <a:ext cx="2863526" cy="32614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CB1206-5E58-4BF7-B277-2563A274C826}"/>
              </a:ext>
            </a:extLst>
          </p:cNvPr>
          <p:cNvSpPr/>
          <p:nvPr/>
        </p:nvSpPr>
        <p:spPr>
          <a:xfrm>
            <a:off x="846492" y="1885227"/>
            <a:ext cx="75818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Gill Sans MT" panose="020B0502020104020203" pitchFamily="34" charset="0"/>
                <a:cs typeface="Times New Roman" panose="02020603050405020304" pitchFamily="18" charset="0"/>
              </a:rPr>
              <a:t>Solidarity</a:t>
            </a:r>
            <a:r>
              <a:rPr lang="en-GB" sz="3600" dirty="0">
                <a:latin typeface="Gill Sans MT" panose="020B0502020104020203" pitchFamily="34" charset="0"/>
                <a:cs typeface="Times New Roman" panose="02020603050405020304" pitchFamily="18" charset="0"/>
              </a:rPr>
              <a:t> means to stand up for each other. </a:t>
            </a:r>
          </a:p>
          <a:p>
            <a:pPr algn="ctr"/>
            <a:r>
              <a:rPr lang="en-GB" sz="3600" dirty="0">
                <a:latin typeface="Gill Sans MT" panose="020B0502020104020203" pitchFamily="34" charset="0"/>
                <a:cs typeface="Times New Roman" panose="02020603050405020304" pitchFamily="18" charset="0"/>
              </a:rPr>
              <a:t>If we stand up for and speak out on behalf of those in need in our world, we can make the world a fairer and more peaceful place.</a:t>
            </a:r>
            <a:endParaRPr lang="en-GB" sz="32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919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Solidarity and Peace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78B2F2-A0F1-49DC-8D81-0390CA536A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7703" r="53126" b="17083"/>
          <a:stretch/>
        </p:blipFill>
        <p:spPr>
          <a:xfrm>
            <a:off x="8704729" y="1802675"/>
            <a:ext cx="2863526" cy="32614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CB1206-5E58-4BF7-B277-2563A274C826}"/>
              </a:ext>
            </a:extLst>
          </p:cNvPr>
          <p:cNvSpPr/>
          <p:nvPr/>
        </p:nvSpPr>
        <p:spPr>
          <a:xfrm>
            <a:off x="1401418" y="2459504"/>
            <a:ext cx="63709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‘Live in harmony with one another. Do not be proud, but associate with those in need.’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Romans 12:16</a:t>
            </a:r>
          </a:p>
        </p:txBody>
      </p:sp>
    </p:spTree>
    <p:extLst>
      <p:ext uri="{BB962C8B-B14F-4D97-AF65-F5344CB8AC3E}">
        <p14:creationId xmlns:p14="http://schemas.microsoft.com/office/powerpoint/2010/main" val="3421579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Solidarity and Peace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78B2F2-A0F1-49DC-8D81-0390CA536A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7703" r="53126" b="17083"/>
          <a:stretch/>
        </p:blipFill>
        <p:spPr>
          <a:xfrm>
            <a:off x="8863755" y="1982431"/>
            <a:ext cx="2863526" cy="32614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CB1206-5E58-4BF7-B277-2563A274C826}"/>
              </a:ext>
            </a:extLst>
          </p:cNvPr>
          <p:cNvSpPr/>
          <p:nvPr/>
        </p:nvSpPr>
        <p:spPr>
          <a:xfrm>
            <a:off x="626165" y="1885227"/>
            <a:ext cx="823759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‘[Solidarity] is not a feeling of vague compassion or shallow distress at the misfortunes of others.</a:t>
            </a:r>
          </a:p>
          <a:p>
            <a:pPr algn="ctr"/>
            <a:r>
              <a:rPr lang="en-GB" sz="2800" dirty="0">
                <a:latin typeface="Gill Sans MT" panose="020B0502020104020203" pitchFamily="34" charset="0"/>
              </a:rPr>
              <a:t> It is a firm and persevering determination to commit oneself to…the good of all…because we are all really responsible for all.’ </a:t>
            </a:r>
          </a:p>
          <a:p>
            <a:pPr algn="ctr"/>
            <a:r>
              <a:rPr lang="en-GB" sz="2000" b="1" dirty="0">
                <a:solidFill>
                  <a:srgbClr val="C00000"/>
                </a:solidFill>
                <a:latin typeface="Gill Sans MT" panose="020B0502020104020203" pitchFamily="34" charset="0"/>
              </a:rPr>
              <a:t>St John Paul II, </a:t>
            </a:r>
            <a:r>
              <a:rPr lang="en-GB" sz="2000" b="1" dirty="0" err="1">
                <a:solidFill>
                  <a:srgbClr val="C00000"/>
                </a:solidFill>
                <a:latin typeface="Gill Sans MT" panose="020B0502020104020203" pitchFamily="34" charset="0"/>
              </a:rPr>
              <a:t>Sollicitudo</a:t>
            </a:r>
            <a:r>
              <a:rPr lang="en-GB" sz="2000" b="1" dirty="0">
                <a:solidFill>
                  <a:srgbClr val="C00000"/>
                </a:solidFill>
                <a:latin typeface="Gill Sans MT" panose="020B0502020104020203" pitchFamily="34" charset="0"/>
              </a:rPr>
              <a:t> Rei </a:t>
            </a:r>
            <a:r>
              <a:rPr lang="en-GB" sz="2000" b="1" dirty="0" err="1">
                <a:solidFill>
                  <a:srgbClr val="C00000"/>
                </a:solidFill>
                <a:latin typeface="Gill Sans MT" panose="020B0502020104020203" pitchFamily="34" charset="0"/>
              </a:rPr>
              <a:t>Socialis</a:t>
            </a:r>
            <a:endParaRPr lang="en-GB" sz="20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pPr algn="ctr"/>
            <a:endParaRPr lang="en-GB" sz="20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GB" sz="28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What do you think St John Paul II meant by this?</a:t>
            </a:r>
          </a:p>
        </p:txBody>
      </p:sp>
    </p:spTree>
    <p:extLst>
      <p:ext uri="{BB962C8B-B14F-4D97-AF65-F5344CB8AC3E}">
        <p14:creationId xmlns:p14="http://schemas.microsoft.com/office/powerpoint/2010/main" val="1547839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Solidarity and Peace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78B2F2-A0F1-49DC-8D81-0390CA536A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7703" r="53126" b="17083"/>
          <a:stretch/>
        </p:blipFill>
        <p:spPr>
          <a:xfrm>
            <a:off x="9122172" y="2012248"/>
            <a:ext cx="2863526" cy="32614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CB1206-5E58-4BF7-B277-2563A274C826}"/>
              </a:ext>
            </a:extLst>
          </p:cNvPr>
          <p:cNvSpPr/>
          <p:nvPr/>
        </p:nvSpPr>
        <p:spPr>
          <a:xfrm>
            <a:off x="464719" y="1657794"/>
            <a:ext cx="854013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Gill Sans MT" panose="020B0502020104020203" pitchFamily="34" charset="0"/>
                <a:cs typeface="Times New Roman" panose="02020603050405020304" pitchFamily="18" charset="0"/>
              </a:rPr>
              <a:t>Solidarity</a:t>
            </a:r>
            <a:r>
              <a:rPr lang="en-GB" sz="2800" dirty="0">
                <a:latin typeface="Gill Sans MT" panose="020B0502020104020203" pitchFamily="34" charset="0"/>
                <a:cs typeface="Times New Roman" panose="02020603050405020304" pitchFamily="18" charset="0"/>
              </a:rPr>
              <a:t> is fundamental to the way we treat one another. </a:t>
            </a:r>
          </a:p>
          <a:p>
            <a:pPr algn="ctr"/>
            <a:r>
              <a:rPr lang="en-GB" sz="2800" dirty="0">
                <a:latin typeface="Gill Sans MT" panose="020B0502020104020203" pitchFamily="34" charset="0"/>
                <a:cs typeface="Times New Roman" panose="02020603050405020304" pitchFamily="18" charset="0"/>
              </a:rPr>
              <a:t>If we truly believe that we are all sisters and brothers, then we must try and help one another just as we would with our own siblings. </a:t>
            </a:r>
          </a:p>
          <a:p>
            <a:pPr algn="ctr"/>
            <a:r>
              <a:rPr lang="en-GB" sz="2800" dirty="0">
                <a:latin typeface="Gill Sans MT" panose="020B0502020104020203" pitchFamily="34" charset="0"/>
                <a:cs typeface="Times New Roman" panose="02020603050405020304" pitchFamily="18" charset="0"/>
              </a:rPr>
              <a:t>It is not just about </a:t>
            </a:r>
            <a:r>
              <a:rPr lang="en-GB" sz="2800" b="1" dirty="0">
                <a:latin typeface="Gill Sans MT" panose="020B0502020104020203" pitchFamily="34" charset="0"/>
                <a:cs typeface="Times New Roman" panose="02020603050405020304" pitchFamily="18" charset="0"/>
              </a:rPr>
              <a:t>feeling sorry </a:t>
            </a:r>
            <a:r>
              <a:rPr lang="en-GB" sz="2800" dirty="0">
                <a:latin typeface="Gill Sans MT" panose="020B0502020104020203" pitchFamily="34" charset="0"/>
                <a:cs typeface="Times New Roman" panose="02020603050405020304" pitchFamily="18" charset="0"/>
              </a:rPr>
              <a:t>for those who suffer but </a:t>
            </a:r>
            <a:r>
              <a:rPr lang="en-GB" sz="2800" b="1" dirty="0">
                <a:latin typeface="Gill Sans MT" panose="020B0502020104020203" pitchFamily="34" charset="0"/>
                <a:cs typeface="Times New Roman" panose="02020603050405020304" pitchFamily="18" charset="0"/>
              </a:rPr>
              <a:t>understanding</a:t>
            </a:r>
            <a:r>
              <a:rPr lang="en-GB" sz="2800" dirty="0">
                <a:latin typeface="Gill Sans MT" panose="020B0502020104020203" pitchFamily="34" charset="0"/>
                <a:cs typeface="Times New Roman" panose="02020603050405020304" pitchFamily="18" charset="0"/>
              </a:rPr>
              <a:t> that we must truly try to help them. </a:t>
            </a:r>
          </a:p>
          <a:p>
            <a:pPr algn="ctr"/>
            <a:r>
              <a:rPr lang="en-GB" sz="2800" dirty="0">
                <a:latin typeface="Gill Sans MT" panose="020B0502020104020203" pitchFamily="34" charset="0"/>
                <a:cs typeface="Times New Roman" panose="02020603050405020304" pitchFamily="18" charset="0"/>
              </a:rPr>
              <a:t>As St John Paul II also put it ‘</a:t>
            </a:r>
            <a:r>
              <a:rPr lang="en-GB" sz="2800" b="1" dirty="0">
                <a:latin typeface="Gill Sans MT" panose="020B0502020104020203" pitchFamily="34" charset="0"/>
                <a:cs typeface="Times New Roman" panose="02020603050405020304" pitchFamily="18" charset="0"/>
              </a:rPr>
              <a:t>we are all responsible for all</a:t>
            </a:r>
            <a:r>
              <a:rPr lang="en-GB" sz="2800" dirty="0">
                <a:latin typeface="Gill Sans MT" panose="020B0502020104020203" pitchFamily="34" charset="0"/>
                <a:cs typeface="Times New Roman" panose="02020603050405020304" pitchFamily="18" charset="0"/>
              </a:rPr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4054215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Solidarity and Peace</a:t>
            </a:r>
          </a:p>
        </p:txBody>
      </p:sp>
      <p:pic>
        <p:nvPicPr>
          <p:cNvPr id="2" name="Online Media 1" title="Catholic Social Teaching: Solidarity | CAFOD">
            <a:hlinkClick r:id="" action="ppaction://media"/>
            <a:extLst>
              <a:ext uri="{FF2B5EF4-FFF2-40B4-BE49-F238E27FC236}">
                <a16:creationId xmlns:a16="http://schemas.microsoft.com/office/drawing/2014/main" id="{B1AF8E8F-C3FA-4C5A-9463-236CEBA5DB0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199861" y="1554822"/>
            <a:ext cx="7649817" cy="430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29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Solidarity and Peace</a:t>
            </a:r>
          </a:p>
        </p:txBody>
      </p:sp>
      <p:pic>
        <p:nvPicPr>
          <p:cNvPr id="3" name="Online Media 2" title="A child’s prayer for peace: A prayer for children on peace | CAFOD">
            <a:hlinkClick r:id="" action="ppaction://media"/>
            <a:extLst>
              <a:ext uri="{FF2B5EF4-FFF2-40B4-BE49-F238E27FC236}">
                <a16:creationId xmlns:a16="http://schemas.microsoft.com/office/drawing/2014/main" id="{95D5660D-263F-4496-AC7E-0FC9F08668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274377" y="1554822"/>
            <a:ext cx="7643246" cy="429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61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Main Activity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32311-80FE-4C53-A970-0137CC9376CF}"/>
              </a:ext>
            </a:extLst>
          </p:cNvPr>
          <p:cNvSpPr txBox="1"/>
          <p:nvPr/>
        </p:nvSpPr>
        <p:spPr>
          <a:xfrm>
            <a:off x="3511147" y="1597729"/>
            <a:ext cx="831046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Design a poster promoting </a:t>
            </a:r>
            <a:r>
              <a:rPr lang="en-GB" sz="3200" b="1" dirty="0">
                <a:latin typeface="Gill Sans MT" panose="020B0502020104020203" pitchFamily="34" charset="0"/>
              </a:rPr>
              <a:t>solidarity and peace </a:t>
            </a:r>
            <a:r>
              <a:rPr lang="en-GB" sz="3200" dirty="0">
                <a:latin typeface="Gill Sans MT" panose="020B0502020104020203" pitchFamily="34" charset="0"/>
              </a:rPr>
              <a:t>to be hung up in your school.</a:t>
            </a:r>
          </a:p>
          <a:p>
            <a:pPr algn="ctr"/>
            <a:r>
              <a:rPr lang="en-GB" sz="2800" b="1" dirty="0">
                <a:solidFill>
                  <a:srgbClr val="CF2631"/>
                </a:solidFill>
                <a:latin typeface="Gill Sans MT" panose="020B0502020104020203" pitchFamily="34" charset="0"/>
              </a:rPr>
              <a:t>Think about including: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CF2631"/>
                </a:solidFill>
                <a:latin typeface="Gill Sans MT" panose="020B0502020104020203" pitchFamily="34" charset="0"/>
              </a:rPr>
              <a:t>What ‘solidarity’ means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CF2631"/>
                </a:solidFill>
                <a:latin typeface="Gill Sans MT" panose="020B0502020104020203" pitchFamily="34" charset="0"/>
              </a:rPr>
              <a:t>What the bible tells us about living in solidarity with each other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CF2631"/>
                </a:solidFill>
                <a:latin typeface="Gill Sans MT" panose="020B0502020104020203" pitchFamily="34" charset="0"/>
              </a:rPr>
              <a:t>Ideas for how your school could be more peaceful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382D9D-FBD5-4EF9-BC66-A03C935BA4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 t="10147" r="57278" b="19642"/>
          <a:stretch/>
        </p:blipFill>
        <p:spPr>
          <a:xfrm>
            <a:off x="370390" y="1812079"/>
            <a:ext cx="3017154" cy="324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88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Plenary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867F03-EC8A-4988-BCE1-CAB761383E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11984" r="56616" b="18181"/>
          <a:stretch/>
        </p:blipFill>
        <p:spPr>
          <a:xfrm>
            <a:off x="8856403" y="2124648"/>
            <a:ext cx="2778211" cy="29306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5ED038-1F67-4E67-94B0-E3518F6C4EA5}"/>
              </a:ext>
            </a:extLst>
          </p:cNvPr>
          <p:cNvSpPr/>
          <p:nvPr/>
        </p:nvSpPr>
        <p:spPr>
          <a:xfrm>
            <a:off x="1158240" y="1820272"/>
            <a:ext cx="681928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‘Peace I leave with you; my peace I give you. I do not give to you as the world gives. Do not let your hearts be troubled and do not be afraid.’</a:t>
            </a:r>
          </a:p>
          <a:p>
            <a:pPr algn="ctr"/>
            <a:r>
              <a:rPr lang="en-GB" sz="2800" b="1" dirty="0">
                <a:solidFill>
                  <a:srgbClr val="C00000"/>
                </a:solidFill>
                <a:latin typeface="Gill Sans MT" panose="020B0502020104020203" pitchFamily="34" charset="0"/>
              </a:rPr>
              <a:t>     </a:t>
            </a:r>
            <a:r>
              <a:rPr lang="en-GB" sz="2000" b="1" dirty="0">
                <a:solidFill>
                  <a:srgbClr val="C00000"/>
                </a:solidFill>
                <a:latin typeface="Gill Sans MT" panose="020B0502020104020203" pitchFamily="34" charset="0"/>
              </a:rPr>
              <a:t>John 14:27</a:t>
            </a:r>
          </a:p>
          <a:p>
            <a:pPr algn="ctr"/>
            <a:r>
              <a:rPr lang="en-GB" sz="2800" b="1" dirty="0">
                <a:solidFill>
                  <a:srgbClr val="C00000"/>
                </a:solidFill>
                <a:latin typeface="Gill Sans MT" panose="020B0502020104020203" pitchFamily="34" charset="0"/>
              </a:rPr>
              <a:t>Explain what you think is meant by this.</a:t>
            </a:r>
          </a:p>
          <a:p>
            <a:pPr algn="ctr"/>
            <a:r>
              <a:rPr lang="en-GB" sz="2800" b="1" dirty="0">
                <a:solidFill>
                  <a:srgbClr val="C00000"/>
                </a:solidFill>
                <a:latin typeface="Gill Sans MT" panose="020B0502020104020203" pitchFamily="34" charset="0"/>
              </a:rPr>
              <a:t>How can you promote God’s peace in your communities?</a:t>
            </a:r>
          </a:p>
        </p:txBody>
      </p:sp>
    </p:spTree>
    <p:extLst>
      <p:ext uri="{BB962C8B-B14F-4D97-AF65-F5344CB8AC3E}">
        <p14:creationId xmlns:p14="http://schemas.microsoft.com/office/powerpoint/2010/main" val="333733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Starter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867F03-EC8A-4988-BCE1-CAB761383E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11984" r="56616" b="18181"/>
          <a:stretch/>
        </p:blipFill>
        <p:spPr>
          <a:xfrm>
            <a:off x="8781553" y="1963661"/>
            <a:ext cx="2778211" cy="29306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78BF42-5B61-452E-9B8A-3C37B1257554}"/>
              </a:ext>
            </a:extLst>
          </p:cNvPr>
          <p:cNvSpPr txBox="1"/>
          <p:nvPr/>
        </p:nvSpPr>
        <p:spPr>
          <a:xfrm>
            <a:off x="1043609" y="2213282"/>
            <a:ext cx="68480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Gill Sans MT" panose="020B0502020104020203" pitchFamily="34" charset="0"/>
              </a:rPr>
              <a:t>Talk Partners:</a:t>
            </a:r>
          </a:p>
          <a:p>
            <a:pPr algn="ctr"/>
            <a:endParaRPr lang="en-GB" sz="4000" dirty="0">
              <a:latin typeface="Gill Sans MT" panose="020B0502020104020203" pitchFamily="34" charset="0"/>
            </a:endParaRPr>
          </a:p>
          <a:p>
            <a:pPr algn="ctr"/>
            <a:r>
              <a:rPr lang="en-GB" sz="40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What do you think of when you hear the word ‘peace’?</a:t>
            </a:r>
          </a:p>
        </p:txBody>
      </p:sp>
    </p:spTree>
    <p:extLst>
      <p:ext uri="{BB962C8B-B14F-4D97-AF65-F5344CB8AC3E}">
        <p14:creationId xmlns:p14="http://schemas.microsoft.com/office/powerpoint/2010/main" val="3317324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Starter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78BF42-5B61-452E-9B8A-3C37B1257554}"/>
              </a:ext>
            </a:extLst>
          </p:cNvPr>
          <p:cNvSpPr txBox="1"/>
          <p:nvPr/>
        </p:nvSpPr>
        <p:spPr>
          <a:xfrm>
            <a:off x="884584" y="2274837"/>
            <a:ext cx="66492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Gill Sans MT" panose="020B0502020104020203" pitchFamily="34" charset="0"/>
              </a:rPr>
              <a:t>Peace</a:t>
            </a:r>
            <a:r>
              <a:rPr lang="en-GB" sz="3600" dirty="0">
                <a:latin typeface="Gill Sans MT" panose="020B0502020104020203" pitchFamily="34" charset="0"/>
              </a:rPr>
              <a:t> is more than just ‘no war’.</a:t>
            </a:r>
          </a:p>
          <a:p>
            <a:pPr algn="ctr"/>
            <a:r>
              <a:rPr lang="en-GB" sz="3600" b="1" dirty="0">
                <a:latin typeface="Gill Sans MT" panose="020B0502020104020203" pitchFamily="34" charset="0"/>
              </a:rPr>
              <a:t>Peace </a:t>
            </a:r>
            <a:r>
              <a:rPr lang="en-GB" sz="3600" dirty="0">
                <a:latin typeface="Gill Sans MT" panose="020B0502020104020203" pitchFamily="34" charset="0"/>
              </a:rPr>
              <a:t>can mean a lot of things.</a:t>
            </a:r>
          </a:p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How else could you define the word ‘peace’?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A3C2C-52AF-4C5C-B7EC-8D7838F9BA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9" t="24927" r="7225" b="26286"/>
          <a:stretch/>
        </p:blipFill>
        <p:spPr>
          <a:xfrm>
            <a:off x="7871792" y="1756101"/>
            <a:ext cx="4075044" cy="334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28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0"/>
            <a:ext cx="12176206" cy="1802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50" y="5723649"/>
            <a:ext cx="11547259" cy="1128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5672" r="4772"/>
          <a:stretch/>
        </p:blipFill>
        <p:spPr>
          <a:xfrm>
            <a:off x="-71883" y="0"/>
            <a:ext cx="1978926" cy="5873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b="786"/>
          <a:stretch/>
        </p:blipFill>
        <p:spPr>
          <a:xfrm>
            <a:off x="8015344" y="-12200"/>
            <a:ext cx="2132554" cy="5891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4141" t="929" r="4169" b="265"/>
          <a:stretch/>
        </p:blipFill>
        <p:spPr>
          <a:xfrm>
            <a:off x="3824518" y="0"/>
            <a:ext cx="2115403" cy="5873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3113" t="862" r="3347"/>
          <a:stretch/>
        </p:blipFill>
        <p:spPr>
          <a:xfrm>
            <a:off x="1869115" y="0"/>
            <a:ext cx="2006221" cy="5873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l="5495" r="6759"/>
          <a:stretch/>
        </p:blipFill>
        <p:spPr>
          <a:xfrm>
            <a:off x="10128788" y="0"/>
            <a:ext cx="2162633" cy="58845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/>
          <a:srcRect t="1149"/>
          <a:stretch/>
        </p:blipFill>
        <p:spPr>
          <a:xfrm>
            <a:off x="5899748" y="0"/>
            <a:ext cx="2153617" cy="58734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51852" y="5321614"/>
            <a:ext cx="439569" cy="5577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36715" y="5683014"/>
            <a:ext cx="681176" cy="1964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55841" y="5997419"/>
            <a:ext cx="8021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Catholic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Teaching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094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0"/>
            <a:ext cx="12176206" cy="1802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50" y="5723649"/>
            <a:ext cx="11547259" cy="1128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672" r="4772"/>
          <a:stretch/>
        </p:blipFill>
        <p:spPr>
          <a:xfrm>
            <a:off x="-71883" y="0"/>
            <a:ext cx="1978926" cy="5873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786"/>
          <a:stretch/>
        </p:blipFill>
        <p:spPr>
          <a:xfrm>
            <a:off x="8015344" y="-9264"/>
            <a:ext cx="2132554" cy="5891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141" t="929" r="4169" b="265"/>
          <a:stretch/>
        </p:blipFill>
        <p:spPr>
          <a:xfrm>
            <a:off x="3824518" y="0"/>
            <a:ext cx="2115403" cy="5873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113" t="862" r="3347"/>
          <a:stretch/>
        </p:blipFill>
        <p:spPr>
          <a:xfrm>
            <a:off x="1869115" y="0"/>
            <a:ext cx="2006221" cy="5873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495" r="6759"/>
          <a:stretch/>
        </p:blipFill>
        <p:spPr>
          <a:xfrm>
            <a:off x="10128788" y="0"/>
            <a:ext cx="2162633" cy="58845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51852" y="5321614"/>
            <a:ext cx="439569" cy="5577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36715" y="5683014"/>
            <a:ext cx="681176" cy="1964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55841" y="5997419"/>
            <a:ext cx="8021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Catholic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Teaching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7"/>
          <a:srcRect t="1149"/>
          <a:stretch/>
        </p:blipFill>
        <p:spPr>
          <a:xfrm>
            <a:off x="5899748" y="0"/>
            <a:ext cx="2153617" cy="587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Solidarity and Peace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55D53D-6E47-458F-974D-A0AE8B49D8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11111" r="57232" b="19207"/>
          <a:stretch/>
        </p:blipFill>
        <p:spPr>
          <a:xfrm>
            <a:off x="795391" y="1966261"/>
            <a:ext cx="2712229" cy="29254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41D0A2-DF36-4B6B-8AAE-17923A2E370E}"/>
              </a:ext>
            </a:extLst>
          </p:cNvPr>
          <p:cNvSpPr txBox="1"/>
          <p:nvPr/>
        </p:nvSpPr>
        <p:spPr>
          <a:xfrm>
            <a:off x="4085416" y="1913430"/>
            <a:ext cx="764186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There are many way to define </a:t>
            </a:r>
            <a:r>
              <a:rPr lang="en-GB" sz="3200" b="1" dirty="0">
                <a:latin typeface="Gill Sans MT" panose="020B0502020104020203" pitchFamily="34" charset="0"/>
              </a:rPr>
              <a:t>peace</a:t>
            </a:r>
            <a:r>
              <a:rPr lang="en-GB" sz="3200" dirty="0">
                <a:latin typeface="Gill Sans MT" panose="020B0502020104020203" pitchFamily="34" charset="0"/>
              </a:rPr>
              <a:t>. </a:t>
            </a:r>
          </a:p>
          <a:p>
            <a:pPr algn="ctr"/>
            <a:endParaRPr lang="en-GB" sz="3200" dirty="0">
              <a:latin typeface="Gill Sans MT" panose="020B0502020104020203" pitchFamily="34" charset="0"/>
            </a:endParaRPr>
          </a:p>
          <a:p>
            <a:pPr algn="ctr"/>
            <a:r>
              <a:rPr lang="en-GB" sz="3000" b="1" dirty="0">
                <a:solidFill>
                  <a:srgbClr val="C00000"/>
                </a:solidFill>
                <a:latin typeface="Gill Sans MT" panose="020B0502020104020203" pitchFamily="34" charset="0"/>
              </a:rPr>
              <a:t>Look at these definitions of ‘peace’.</a:t>
            </a:r>
          </a:p>
          <a:p>
            <a:pPr algn="ctr"/>
            <a:r>
              <a:rPr lang="en-GB" sz="30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What do they mean?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GB" sz="3000" b="1" dirty="0">
                <a:latin typeface="Gill Sans MT" panose="020B0502020104020203" pitchFamily="34" charset="0"/>
              </a:rPr>
              <a:t>Freedom from disturbance 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GB" sz="3000" b="1" dirty="0">
                <a:latin typeface="Gill Sans MT" panose="020B0502020104020203" pitchFamily="34" charset="0"/>
              </a:rPr>
              <a:t>Free from anxiety or distress</a:t>
            </a:r>
            <a:endParaRPr lang="en-GB" sz="3000" dirty="0">
              <a:latin typeface="Gill Sans MT" panose="020B0502020104020203" pitchFamily="34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GB" sz="3000" b="1" dirty="0">
                <a:latin typeface="Gill Sans MT" panose="020B0502020104020203" pitchFamily="34" charset="0"/>
              </a:rPr>
              <a:t>Make peace 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GB" sz="3000" b="1" dirty="0">
                <a:latin typeface="Gill Sans MT" panose="020B0502020104020203" pitchFamily="34" charset="0"/>
              </a:rPr>
              <a:t>At peace with the world</a:t>
            </a:r>
            <a:endParaRPr lang="en-GB" sz="3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243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Solidarity and Peace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55D53D-6E47-458F-974D-A0AE8B49D8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11111" r="57232" b="19207"/>
          <a:stretch/>
        </p:blipFill>
        <p:spPr>
          <a:xfrm>
            <a:off x="795391" y="1966261"/>
            <a:ext cx="2712229" cy="29254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41D0A2-DF36-4B6B-8AAE-17923A2E370E}"/>
              </a:ext>
            </a:extLst>
          </p:cNvPr>
          <p:cNvSpPr txBox="1"/>
          <p:nvPr/>
        </p:nvSpPr>
        <p:spPr>
          <a:xfrm>
            <a:off x="4096248" y="1773828"/>
            <a:ext cx="763103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Freedom from disturbance </a:t>
            </a:r>
            <a:r>
              <a:rPr lang="en-GB" sz="3200" dirty="0">
                <a:latin typeface="Gill Sans MT" panose="020B0502020104020203" pitchFamily="34" charset="0"/>
              </a:rPr>
              <a:t>– freedom to live your life as you wish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Free from anxiety or distress </a:t>
            </a:r>
            <a:r>
              <a:rPr lang="en-GB" sz="3200" dirty="0">
                <a:latin typeface="Gill Sans MT" panose="020B0502020104020203" pitchFamily="34" charset="0"/>
              </a:rPr>
              <a:t>– being happy and calm 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Make peace </a:t>
            </a:r>
            <a:r>
              <a:rPr lang="en-GB" sz="3200" dirty="0">
                <a:latin typeface="Gill Sans MT" panose="020B0502020104020203" pitchFamily="34" charset="0"/>
              </a:rPr>
              <a:t>– forgiving others when they have done things wrong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At peace with the world </a:t>
            </a:r>
            <a:r>
              <a:rPr lang="en-GB" sz="3200" dirty="0">
                <a:latin typeface="Gill Sans MT" panose="020B0502020104020203" pitchFamily="34" charset="0"/>
              </a:rPr>
              <a:t>– to live in a state of harmony with others all around us </a:t>
            </a:r>
          </a:p>
        </p:txBody>
      </p:sp>
    </p:spTree>
    <p:extLst>
      <p:ext uri="{BB962C8B-B14F-4D97-AF65-F5344CB8AC3E}">
        <p14:creationId xmlns:p14="http://schemas.microsoft.com/office/powerpoint/2010/main" val="3763500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Solidarity and Peace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78B2F2-A0F1-49DC-8D81-0390CA536A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7703" r="53126" b="17083"/>
          <a:stretch/>
        </p:blipFill>
        <p:spPr>
          <a:xfrm>
            <a:off x="8863755" y="1982431"/>
            <a:ext cx="2863526" cy="32614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CB1206-5E58-4BF7-B277-2563A274C826}"/>
              </a:ext>
            </a:extLst>
          </p:cNvPr>
          <p:cNvSpPr/>
          <p:nvPr/>
        </p:nvSpPr>
        <p:spPr>
          <a:xfrm>
            <a:off x="846492" y="1885227"/>
            <a:ext cx="75818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latin typeface="Gill Sans MT" panose="020B0502020104020203" pitchFamily="34" charset="0"/>
                <a:cs typeface="Times New Roman" panose="02020603050405020304" pitchFamily="18" charset="0"/>
              </a:rPr>
              <a:t>‘</a:t>
            </a:r>
            <a:r>
              <a:rPr lang="en-GB" sz="4000" dirty="0">
                <a:latin typeface="Gill Sans MT" panose="020B0502020104020203" pitchFamily="34" charset="0"/>
              </a:rPr>
              <a:t>Blessed are the peacemakers, for they will be called sons and daughters of God.</a:t>
            </a:r>
            <a:r>
              <a:rPr lang="en-GB" sz="4000" dirty="0">
                <a:latin typeface="Gill Sans MT" panose="020B0502020104020203" pitchFamily="34" charset="0"/>
                <a:cs typeface="Times New Roman" panose="02020603050405020304" pitchFamily="18" charset="0"/>
              </a:rPr>
              <a:t>’</a:t>
            </a:r>
            <a:endParaRPr lang="en-GB" sz="4000" dirty="0"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Matthew 5:9</a:t>
            </a:r>
          </a:p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Who do you think ‘the peacemakers’ are?</a:t>
            </a:r>
          </a:p>
        </p:txBody>
      </p:sp>
    </p:spTree>
    <p:extLst>
      <p:ext uri="{BB962C8B-B14F-4D97-AF65-F5344CB8AC3E}">
        <p14:creationId xmlns:p14="http://schemas.microsoft.com/office/powerpoint/2010/main" val="3591102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Solidarity and Peace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629EC0-5B9D-4B70-8ED6-AD8863AEAABE}"/>
              </a:ext>
            </a:extLst>
          </p:cNvPr>
          <p:cNvSpPr/>
          <p:nvPr/>
        </p:nvSpPr>
        <p:spPr>
          <a:xfrm>
            <a:off x="4145389" y="2032259"/>
            <a:ext cx="75818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Gill Sans MT" panose="020B0502020104020203" pitchFamily="34" charset="0"/>
                <a:cs typeface="Times New Roman" panose="02020603050405020304" pitchFamily="18" charset="0"/>
              </a:rPr>
              <a:t>Peacemakers</a:t>
            </a:r>
            <a:r>
              <a:rPr lang="en-GB" sz="4000" dirty="0">
                <a:latin typeface="Gill Sans MT" panose="020B0502020104020203" pitchFamily="34" charset="0"/>
                <a:cs typeface="Times New Roman" panose="02020603050405020304" pitchFamily="18" charset="0"/>
              </a:rPr>
              <a:t> are people who dedicate their lives and work to making the world more peaceful. </a:t>
            </a:r>
          </a:p>
          <a:p>
            <a:pPr algn="ctr"/>
            <a:r>
              <a:rPr lang="en-GB" sz="4000" dirty="0">
                <a:latin typeface="Gill Sans MT" panose="020B0502020104020203" pitchFamily="34" charset="0"/>
                <a:cs typeface="Times New Roman" panose="02020603050405020304" pitchFamily="18" charset="0"/>
              </a:rPr>
              <a:t>They help reconcile people with God and with one another.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91126F-2C22-46DA-9E1E-79B64169F4F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75"/>
          <a:stretch/>
        </p:blipFill>
        <p:spPr>
          <a:xfrm>
            <a:off x="728869" y="2153995"/>
            <a:ext cx="3067680" cy="255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59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7531</TotalTime>
  <Words>584</Words>
  <Application>Microsoft Office PowerPoint</Application>
  <PresentationFormat>Widescreen</PresentationFormat>
  <Paragraphs>87</Paragraphs>
  <Slides>18</Slides>
  <Notes>18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Gill Sans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RCDOW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Verity Sykes</dc:creator>
  <cp:lastModifiedBy>Silvana Dallanegra</cp:lastModifiedBy>
  <cp:revision>142</cp:revision>
  <dcterms:created xsi:type="dcterms:W3CDTF">2018-05-21T15:55:21Z</dcterms:created>
  <dcterms:modified xsi:type="dcterms:W3CDTF">2024-02-19T17:09:46Z</dcterms:modified>
</cp:coreProperties>
</file>