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85" r:id="rId3"/>
    <p:sldId id="286" r:id="rId4"/>
    <p:sldId id="287" r:id="rId5"/>
    <p:sldId id="288" r:id="rId6"/>
    <p:sldId id="290" r:id="rId7"/>
    <p:sldId id="291" r:id="rId8"/>
    <p:sldId id="292" r:id="rId9"/>
    <p:sldId id="293" r:id="rId10"/>
    <p:sldId id="294" r:id="rId11"/>
    <p:sldId id="295" r:id="rId12"/>
    <p:sldId id="309" r:id="rId13"/>
    <p:sldId id="307" r:id="rId14"/>
    <p:sldId id="297" r:id="rId15"/>
    <p:sldId id="298" r:id="rId16"/>
    <p:sldId id="299" r:id="rId17"/>
    <p:sldId id="300" r:id="rId18"/>
    <p:sldId id="301" r:id="rId19"/>
    <p:sldId id="302" r:id="rId20"/>
    <p:sldId id="303" r:id="rId21"/>
    <p:sldId id="304" r:id="rId22"/>
    <p:sldId id="305" r:id="rId23"/>
    <p:sldId id="306"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8792" autoAdjust="0"/>
  </p:normalViewPr>
  <p:slideViewPr>
    <p:cSldViewPr snapToGrid="0">
      <p:cViewPr varScale="1">
        <p:scale>
          <a:sx n="64" d="100"/>
          <a:sy n="64" d="100"/>
        </p:scale>
        <p:origin x="9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19/02/2024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16361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1990830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3955618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162745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Holding slide for discussion/feedback if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325619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225278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244264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17</a:t>
            </a:fld>
            <a:endParaRPr lang="en-GB"/>
          </a:p>
        </p:txBody>
      </p:sp>
    </p:spTree>
    <p:extLst>
      <p:ext uri="{BB962C8B-B14F-4D97-AF65-F5344CB8AC3E}">
        <p14:creationId xmlns:p14="http://schemas.microsoft.com/office/powerpoint/2010/main" val="259443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18</a:t>
            </a:fld>
            <a:endParaRPr lang="en-GB"/>
          </a:p>
        </p:txBody>
      </p:sp>
    </p:spTree>
    <p:extLst>
      <p:ext uri="{BB962C8B-B14F-4D97-AF65-F5344CB8AC3E}">
        <p14:creationId xmlns:p14="http://schemas.microsoft.com/office/powerpoint/2010/main" val="209576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19</a:t>
            </a:fld>
            <a:endParaRPr lang="en-GB"/>
          </a:p>
        </p:txBody>
      </p:sp>
    </p:spTree>
    <p:extLst>
      <p:ext uri="{BB962C8B-B14F-4D97-AF65-F5344CB8AC3E}">
        <p14:creationId xmlns:p14="http://schemas.microsoft.com/office/powerpoint/2010/main" val="381776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20</a:t>
            </a:fld>
            <a:endParaRPr lang="en-GB"/>
          </a:p>
        </p:txBody>
      </p:sp>
    </p:spTree>
    <p:extLst>
      <p:ext uri="{BB962C8B-B14F-4D97-AF65-F5344CB8AC3E}">
        <p14:creationId xmlns:p14="http://schemas.microsoft.com/office/powerpoint/2010/main" val="1841281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21</a:t>
            </a:fld>
            <a:endParaRPr lang="en-GB"/>
          </a:p>
        </p:txBody>
      </p:sp>
    </p:spTree>
    <p:extLst>
      <p:ext uri="{BB962C8B-B14F-4D97-AF65-F5344CB8AC3E}">
        <p14:creationId xmlns:p14="http://schemas.microsoft.com/office/powerpoint/2010/main" val="4045611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22</a:t>
            </a:fld>
            <a:endParaRPr lang="en-GB"/>
          </a:p>
        </p:txBody>
      </p:sp>
    </p:spTree>
    <p:extLst>
      <p:ext uri="{BB962C8B-B14F-4D97-AF65-F5344CB8AC3E}">
        <p14:creationId xmlns:p14="http://schemas.microsoft.com/office/powerpoint/2010/main" val="160100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23</a:t>
            </a:fld>
            <a:endParaRPr lang="en-GB"/>
          </a:p>
        </p:txBody>
      </p:sp>
    </p:spTree>
    <p:extLst>
      <p:ext uri="{BB962C8B-B14F-4D97-AF65-F5344CB8AC3E}">
        <p14:creationId xmlns:p14="http://schemas.microsoft.com/office/powerpoint/2010/main" val="2181799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24</a:t>
            </a:fld>
            <a:endParaRPr lang="en-GB"/>
          </a:p>
        </p:txBody>
      </p:sp>
    </p:spTree>
    <p:extLst>
      <p:ext uri="{BB962C8B-B14F-4D97-AF65-F5344CB8AC3E}">
        <p14:creationId xmlns:p14="http://schemas.microsoft.com/office/powerpoint/2010/main" val="421572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399457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4</a:t>
            </a:fld>
            <a:endParaRPr lang="en-GB"/>
          </a:p>
        </p:txBody>
      </p:sp>
    </p:spTree>
    <p:extLst>
      <p:ext uri="{BB962C8B-B14F-4D97-AF65-F5344CB8AC3E}">
        <p14:creationId xmlns:p14="http://schemas.microsoft.com/office/powerpoint/2010/main" val="71184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274233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209876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3563337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83539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251073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19/02/2024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19/02/2024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19/02/2024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19/02/2024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10.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2199069" y="1561164"/>
            <a:ext cx="7793861" cy="1846659"/>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Solidarity and Peace</a:t>
            </a:r>
          </a:p>
          <a:p>
            <a:pPr algn="ctr"/>
            <a:r>
              <a:rPr lang="en-GB" sz="4800" dirty="0">
                <a:solidFill>
                  <a:schemeClr val="bg1"/>
                </a:solidFill>
                <a:latin typeface="Gill Sans MT" panose="020B0502020104020203" pitchFamily="34" charset="0"/>
              </a:rPr>
              <a:t>Collective Acts of Worship</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pic>
        <p:nvPicPr>
          <p:cNvPr id="8" name="Picture 7">
            <a:extLst>
              <a:ext uri="{FF2B5EF4-FFF2-40B4-BE49-F238E27FC236}">
                <a16:creationId xmlns:a16="http://schemas.microsoft.com/office/drawing/2014/main" id="{EA48FF58-BE3F-41D5-A16A-4F059ECB15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85" y="0"/>
            <a:ext cx="2164084" cy="2161036"/>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Book, Education, School, Literature, Knowledge, Reading">
            <a:extLst>
              <a:ext uri="{FF2B5EF4-FFF2-40B4-BE49-F238E27FC236}">
                <a16:creationId xmlns:a16="http://schemas.microsoft.com/office/drawing/2014/main" id="{EA3D3E3D-8268-49AC-8F13-0CDCBD39B6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05FE094-93EE-485A-839D-4EE958F434A7}"/>
              </a:ext>
            </a:extLst>
          </p:cNvPr>
          <p:cNvSpPr/>
          <p:nvPr/>
        </p:nvSpPr>
        <p:spPr>
          <a:xfrm>
            <a:off x="265043" y="1516269"/>
            <a:ext cx="6824760" cy="4401205"/>
          </a:xfrm>
          <a:prstGeom prst="rect">
            <a:avLst/>
          </a:prstGeom>
        </p:spPr>
        <p:txBody>
          <a:bodyPr wrap="square">
            <a:spAutoFit/>
          </a:bodyPr>
          <a:lstStyle/>
          <a:p>
            <a:pPr algn="ctr"/>
            <a:r>
              <a:rPr lang="en-GB" sz="3600" dirty="0">
                <a:latin typeface="Gill Sans MT" panose="020B0502020104020203" pitchFamily="34" charset="0"/>
              </a:rPr>
              <a:t>‘I appeal to you, sisters and brothers, by the name of our Lord Jesus Christ, that all of you agree, and that there be no divisions among you, but that you be united in the same mind and the same judgment.’</a:t>
            </a:r>
            <a:endParaRPr lang="en-GB" sz="2800" b="1" dirty="0">
              <a:solidFill>
                <a:srgbClr val="C00000"/>
              </a:solidFill>
              <a:latin typeface="Gill Sans MT" panose="020B0502020104020203" pitchFamily="34" charset="0"/>
            </a:endParaRPr>
          </a:p>
          <a:p>
            <a:pPr algn="ctr"/>
            <a:r>
              <a:rPr lang="en-GB" sz="2800" b="1" dirty="0">
                <a:solidFill>
                  <a:srgbClr val="C00000"/>
                </a:solidFill>
                <a:latin typeface="Gill Sans MT" panose="020B0502020104020203" pitchFamily="34" charset="0"/>
              </a:rPr>
              <a:t>1 Corinthians 1:10</a:t>
            </a:r>
            <a:endParaRPr lang="en-GB" sz="36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258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Book, Education, School, Literature, Knowledge, Reading">
            <a:extLst>
              <a:ext uri="{FF2B5EF4-FFF2-40B4-BE49-F238E27FC236}">
                <a16:creationId xmlns:a16="http://schemas.microsoft.com/office/drawing/2014/main" id="{97713F5B-109E-4957-95F0-FD45C1DEBB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C4F282D-3A9B-4A11-A563-3059CA91D90E}"/>
              </a:ext>
            </a:extLst>
          </p:cNvPr>
          <p:cNvSpPr/>
          <p:nvPr/>
        </p:nvSpPr>
        <p:spPr>
          <a:xfrm>
            <a:off x="265043" y="2342541"/>
            <a:ext cx="6431875" cy="2185214"/>
          </a:xfrm>
          <a:prstGeom prst="rect">
            <a:avLst/>
          </a:prstGeom>
        </p:spPr>
        <p:txBody>
          <a:bodyPr wrap="square">
            <a:spAutoFit/>
          </a:bodyPr>
          <a:lstStyle/>
          <a:p>
            <a:pPr algn="ctr"/>
            <a:r>
              <a:rPr lang="en-GB" sz="3600" dirty="0">
                <a:latin typeface="Gill Sans MT" panose="020B0502020104020203" pitchFamily="34" charset="0"/>
              </a:rPr>
              <a:t> ‘If one person suffers, all suffer together; if one member is honoured, all rejoice together.’</a:t>
            </a:r>
          </a:p>
          <a:p>
            <a:pPr algn="ctr"/>
            <a:r>
              <a:rPr lang="en-GB" sz="2800" b="1" dirty="0">
                <a:solidFill>
                  <a:srgbClr val="C00000"/>
                </a:solidFill>
                <a:latin typeface="Gill Sans MT" panose="020B0502020104020203" pitchFamily="34" charset="0"/>
              </a:rPr>
              <a:t>1 Corinthians 12:26</a:t>
            </a:r>
          </a:p>
        </p:txBody>
      </p:sp>
    </p:spTree>
    <p:extLst>
      <p:ext uri="{BB962C8B-B14F-4D97-AF65-F5344CB8AC3E}">
        <p14:creationId xmlns:p14="http://schemas.microsoft.com/office/powerpoint/2010/main" val="4289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Book, Education, School, Literature, Knowledge, Reading">
            <a:extLst>
              <a:ext uri="{FF2B5EF4-FFF2-40B4-BE49-F238E27FC236}">
                <a16:creationId xmlns:a16="http://schemas.microsoft.com/office/drawing/2014/main" id="{97713F5B-109E-4957-95F0-FD45C1DEBB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3858C6D-B99D-4EA7-919D-694A47EBAF86}"/>
              </a:ext>
            </a:extLst>
          </p:cNvPr>
          <p:cNvSpPr/>
          <p:nvPr/>
        </p:nvSpPr>
        <p:spPr>
          <a:xfrm>
            <a:off x="462100" y="1802675"/>
            <a:ext cx="6431875" cy="3785652"/>
          </a:xfrm>
          <a:prstGeom prst="rect">
            <a:avLst/>
          </a:prstGeom>
        </p:spPr>
        <p:txBody>
          <a:bodyPr wrap="square">
            <a:spAutoFit/>
          </a:bodyPr>
          <a:lstStyle/>
          <a:p>
            <a:pPr algn="ctr"/>
            <a:r>
              <a:rPr lang="en-GB" sz="3600" dirty="0">
                <a:latin typeface="Gill Sans MT" panose="020B0502020104020203" pitchFamily="34" charset="0"/>
              </a:rPr>
              <a:t>‘Bear with each other and forgive one another. Forgive as the Lord forgave you.  And over all these virtues put on love, which binds them all together in perfect unity.’</a:t>
            </a:r>
          </a:p>
          <a:p>
            <a:pPr algn="ctr"/>
            <a:r>
              <a:rPr lang="en-GB" sz="2400" b="1" dirty="0">
                <a:solidFill>
                  <a:srgbClr val="C00000"/>
                </a:solidFill>
                <a:latin typeface="Gill Sans MT" panose="020B0502020104020203" pitchFamily="34" charset="0"/>
              </a:rPr>
              <a:t>Colossians 3:13-14</a:t>
            </a:r>
            <a:endParaRPr lang="en-GB"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08360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Book, Education, School, Literature, Knowledge, Reading">
            <a:extLst>
              <a:ext uri="{FF2B5EF4-FFF2-40B4-BE49-F238E27FC236}">
                <a16:creationId xmlns:a16="http://schemas.microsoft.com/office/drawing/2014/main" id="{18D3DA92-9A30-490B-93FB-4F45F8BB24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451DDB5-1583-46F3-8D0D-30F743F33552}"/>
              </a:ext>
            </a:extLst>
          </p:cNvPr>
          <p:cNvSpPr/>
          <p:nvPr/>
        </p:nvSpPr>
        <p:spPr>
          <a:xfrm>
            <a:off x="318225" y="1802675"/>
            <a:ext cx="6719624" cy="3477875"/>
          </a:xfrm>
          <a:prstGeom prst="rect">
            <a:avLst/>
          </a:prstGeom>
        </p:spPr>
        <p:txBody>
          <a:bodyPr wrap="square">
            <a:spAutoFit/>
          </a:bodyPr>
          <a:lstStyle/>
          <a:p>
            <a:pPr algn="ctr"/>
            <a:r>
              <a:rPr lang="en-GB" sz="4400" dirty="0">
                <a:latin typeface="Gill Sans MT" panose="020B0502020104020203" pitchFamily="34" charset="0"/>
              </a:rPr>
              <a:t>What do these bible passages tell you about how we should spread peace? How do we know that God wants us to act in this way?</a:t>
            </a:r>
            <a:endParaRPr lang="en-GB" sz="160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9303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Balloons, Thought Bubbles, Thoughts, Discussion">
            <a:extLst>
              <a:ext uri="{FF2B5EF4-FFF2-40B4-BE49-F238E27FC236}">
                <a16:creationId xmlns:a16="http://schemas.microsoft.com/office/drawing/2014/main" id="{0570AD4E-9BF1-4EE9-A445-00E10AFD1B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r="53481"/>
          <a:stretch/>
        </p:blipFill>
        <p:spPr bwMode="auto">
          <a:xfrm>
            <a:off x="561575" y="1006947"/>
            <a:ext cx="4487779" cy="55214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11F9D68-5C8B-45A3-9A1B-AADBE9721FBA}"/>
              </a:ext>
            </a:extLst>
          </p:cNvPr>
          <p:cNvSpPr txBox="1"/>
          <p:nvPr/>
        </p:nvSpPr>
        <p:spPr>
          <a:xfrm>
            <a:off x="6065334" y="2154473"/>
            <a:ext cx="4968426" cy="2800767"/>
          </a:xfrm>
          <a:prstGeom prst="rect">
            <a:avLst/>
          </a:prstGeom>
          <a:noFill/>
        </p:spPr>
        <p:txBody>
          <a:bodyPr wrap="square" rtlCol="0">
            <a:spAutoFit/>
          </a:bodyPr>
          <a:lstStyle/>
          <a:p>
            <a:pPr algn="ctr"/>
            <a:r>
              <a:rPr lang="en-GB" sz="8800" dirty="0">
                <a:solidFill>
                  <a:srgbClr val="C40F0F"/>
                </a:solidFill>
                <a:latin typeface="Gill Sans MT" panose="020B0502020104020203" pitchFamily="34" charset="0"/>
              </a:rPr>
              <a:t>“I think that…”</a:t>
            </a:r>
          </a:p>
        </p:txBody>
      </p:sp>
    </p:spTree>
    <p:extLst>
      <p:ext uri="{BB962C8B-B14F-4D97-AF65-F5344CB8AC3E}">
        <p14:creationId xmlns:p14="http://schemas.microsoft.com/office/powerpoint/2010/main" val="397406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Candle - 18613 (1)">
            <a:hlinkClick r:id="" action="ppaction://media"/>
            <a:extLst>
              <a:ext uri="{FF2B5EF4-FFF2-40B4-BE49-F238E27FC236}">
                <a16:creationId xmlns:a16="http://schemas.microsoft.com/office/drawing/2014/main" id="{1B69C895-23F2-431D-AFC3-46C881A6CE9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2E408560-0B4B-4CF4-B58B-3A0D289ECA1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Let Us Pray…</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18082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16" name="Rectangle 15">
            <a:extLst>
              <a:ext uri="{FF2B5EF4-FFF2-40B4-BE49-F238E27FC236}">
                <a16:creationId xmlns:a16="http://schemas.microsoft.com/office/drawing/2014/main" id="{3388B78B-7B7E-4906-BF4F-EBC0BE17CDDC}"/>
              </a:ext>
            </a:extLst>
          </p:cNvPr>
          <p:cNvSpPr/>
          <p:nvPr/>
        </p:nvSpPr>
        <p:spPr>
          <a:xfrm>
            <a:off x="0" y="1735758"/>
            <a:ext cx="8368592" cy="4031873"/>
          </a:xfrm>
          <a:prstGeom prst="rect">
            <a:avLst/>
          </a:prstGeom>
        </p:spPr>
        <p:txBody>
          <a:bodyPr wrap="square">
            <a:spAutoFit/>
          </a:bodyPr>
          <a:lstStyle/>
          <a:p>
            <a:pPr algn="ctr"/>
            <a:r>
              <a:rPr lang="en-GB" sz="3200" dirty="0">
                <a:latin typeface="Gill Sans MT" panose="020B0502020104020203" pitchFamily="34" charset="0"/>
              </a:rPr>
              <a:t>Loving God,</a:t>
            </a:r>
          </a:p>
          <a:p>
            <a:pPr algn="ctr"/>
            <a:r>
              <a:rPr kumimoji="0" lang="en-GB" sz="3200" i="0" u="none" strike="noStrike" kern="1200" cap="none" spc="0" normalizeH="0" baseline="0" noProof="0" dirty="0">
                <a:ln>
                  <a:noFill/>
                </a:ln>
                <a:effectLst/>
                <a:uLnTx/>
                <a:uFillTx/>
                <a:latin typeface="Gill Sans MT" panose="020B0502020104020203" pitchFamily="34" charset="0"/>
              </a:rPr>
              <a:t>We come together to thank you for our human family.  You created our world so that we may </a:t>
            </a:r>
            <a:r>
              <a:rPr lang="en-GB" sz="3200" dirty="0">
                <a:latin typeface="Gill Sans MT" panose="020B0502020104020203" pitchFamily="34" charset="0"/>
              </a:rPr>
              <a:t>live in harmony with one another</a:t>
            </a:r>
            <a:r>
              <a:rPr kumimoji="0" lang="en-GB" sz="3200" i="0" u="none" strike="noStrike" kern="1200" cap="none" spc="0" normalizeH="0" baseline="0" noProof="0" dirty="0">
                <a:ln>
                  <a:noFill/>
                </a:ln>
                <a:effectLst/>
                <a:uLnTx/>
                <a:uFillTx/>
                <a:latin typeface="Gill Sans MT" panose="020B0502020104020203" pitchFamily="34" charset="0"/>
              </a:rPr>
              <a:t>.</a:t>
            </a:r>
          </a:p>
          <a:p>
            <a:pPr algn="ctr"/>
            <a:r>
              <a:rPr lang="en-GB" sz="3200" dirty="0">
                <a:latin typeface="Gill Sans MT" panose="020B0502020104020203" pitchFamily="34" charset="0"/>
              </a:rPr>
              <a:t>Help us to follow the example of Your Son, Jesus Christ, by spreading Your peace and by standing in solidarity with those who cannot speak for themselves.</a:t>
            </a:r>
            <a:endParaRPr kumimoji="0" lang="en-GB" sz="3200" i="0" u="none" strike="noStrike" kern="1200" cap="none" spc="0" normalizeH="0" baseline="0" noProof="0" dirty="0">
              <a:ln>
                <a:noFill/>
              </a:ln>
              <a:effectLst/>
              <a:uLnTx/>
              <a:uFillTx/>
              <a:latin typeface="Gill Sans MT" panose="020B0502020104020203" pitchFamily="34" charset="0"/>
            </a:endParaRPr>
          </a:p>
        </p:txBody>
      </p:sp>
      <p:pic>
        <p:nvPicPr>
          <p:cNvPr id="17" name="Picture 2" descr="St. George's Catholic Primary School - Love in Action Project">
            <a:extLst>
              <a:ext uri="{FF2B5EF4-FFF2-40B4-BE49-F238E27FC236}">
                <a16:creationId xmlns:a16="http://schemas.microsoft.com/office/drawing/2014/main" id="{CA97764D-91AD-49BE-B1A1-2FBDE93E83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8593"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07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16" name="Rectangle 15">
            <a:extLst>
              <a:ext uri="{FF2B5EF4-FFF2-40B4-BE49-F238E27FC236}">
                <a16:creationId xmlns:a16="http://schemas.microsoft.com/office/drawing/2014/main" id="{322A516E-090C-4D5E-9554-8D7FC829B89F}"/>
              </a:ext>
            </a:extLst>
          </p:cNvPr>
          <p:cNvSpPr/>
          <p:nvPr/>
        </p:nvSpPr>
        <p:spPr>
          <a:xfrm>
            <a:off x="4487779" y="2193004"/>
            <a:ext cx="7483642" cy="2862322"/>
          </a:xfrm>
          <a:prstGeom prst="rect">
            <a:avLst/>
          </a:prstGeom>
        </p:spPr>
        <p:txBody>
          <a:bodyPr wrap="square">
            <a:spAutoFit/>
          </a:bodyPr>
          <a:lstStyle/>
          <a:p>
            <a:pPr algn="ctr"/>
            <a:r>
              <a:rPr lang="en-GB" sz="3600" dirty="0">
                <a:latin typeface="Gill Sans MT" panose="020B0502020104020203" pitchFamily="34" charset="0"/>
              </a:rPr>
              <a:t>We pray for those who are unable to live lives of peace.</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stand in solidarity with them.</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7" name="Picture 2" descr="St. George's Catholic Primary School - Love in Action Project">
            <a:extLst>
              <a:ext uri="{FF2B5EF4-FFF2-40B4-BE49-F238E27FC236}">
                <a16:creationId xmlns:a16="http://schemas.microsoft.com/office/drawing/2014/main" id="{8FF6107F-8297-46E4-8F6A-CEF9A70573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32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16" name="Rectangle 15">
            <a:extLst>
              <a:ext uri="{FF2B5EF4-FFF2-40B4-BE49-F238E27FC236}">
                <a16:creationId xmlns:a16="http://schemas.microsoft.com/office/drawing/2014/main" id="{9BD4465D-313C-45ED-A921-6820E68EB3D3}"/>
              </a:ext>
            </a:extLst>
          </p:cNvPr>
          <p:cNvSpPr/>
          <p:nvPr/>
        </p:nvSpPr>
        <p:spPr>
          <a:xfrm>
            <a:off x="505983" y="1940957"/>
            <a:ext cx="7483642" cy="3416320"/>
          </a:xfrm>
          <a:prstGeom prst="rect">
            <a:avLst/>
          </a:prstGeom>
        </p:spPr>
        <p:txBody>
          <a:bodyPr wrap="square">
            <a:spAutoFit/>
          </a:bodyPr>
          <a:lstStyle/>
          <a:p>
            <a:pPr algn="ctr"/>
            <a:r>
              <a:rPr lang="en-GB" sz="3600" dirty="0">
                <a:latin typeface="Gill Sans MT" panose="020B0502020104020203" pitchFamily="34" charset="0"/>
              </a:rPr>
              <a:t>We pray for those in power, that they may make the right choices to better promote peace in our world.</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those in power to serve their people.</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7" name="Picture 2" descr="St. George's Catholic Primary School - Love in Action Project">
            <a:extLst>
              <a:ext uri="{FF2B5EF4-FFF2-40B4-BE49-F238E27FC236}">
                <a16:creationId xmlns:a16="http://schemas.microsoft.com/office/drawing/2014/main" id="{5DB24D53-8C1B-4AC7-A3B8-1DDE2BE3D7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8593"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54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16" name="Rectangle 15">
            <a:extLst>
              <a:ext uri="{FF2B5EF4-FFF2-40B4-BE49-F238E27FC236}">
                <a16:creationId xmlns:a16="http://schemas.microsoft.com/office/drawing/2014/main" id="{BF8BB6F8-486E-4E8A-A059-66A5AB8631B0}"/>
              </a:ext>
            </a:extLst>
          </p:cNvPr>
          <p:cNvSpPr/>
          <p:nvPr/>
        </p:nvSpPr>
        <p:spPr>
          <a:xfrm>
            <a:off x="4255516" y="2275351"/>
            <a:ext cx="7704221" cy="2862322"/>
          </a:xfrm>
          <a:prstGeom prst="rect">
            <a:avLst/>
          </a:prstGeom>
        </p:spPr>
        <p:txBody>
          <a:bodyPr wrap="square">
            <a:spAutoFit/>
          </a:bodyPr>
          <a:lstStyle/>
          <a:p>
            <a:pPr algn="ctr"/>
            <a:r>
              <a:rPr lang="en-GB" sz="3600" dirty="0">
                <a:latin typeface="Gill Sans MT" panose="020B0502020104020203" pitchFamily="34" charset="0"/>
              </a:rPr>
              <a:t>We pray for those who cannot speak for themselves. </a:t>
            </a:r>
          </a:p>
          <a:p>
            <a:pPr algn="ctr"/>
            <a:endParaRPr lang="en-GB" sz="3600" dirty="0">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recognise what we can do for others.</a:t>
            </a:r>
          </a:p>
        </p:txBody>
      </p:sp>
      <p:pic>
        <p:nvPicPr>
          <p:cNvPr id="17" name="Picture 2" descr="St. George's Catholic Primary School - Love in Action Project">
            <a:extLst>
              <a:ext uri="{FF2B5EF4-FFF2-40B4-BE49-F238E27FC236}">
                <a16:creationId xmlns:a16="http://schemas.microsoft.com/office/drawing/2014/main" id="{20A96E5D-9DAA-4A00-9C2D-AC9D49100A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564228"/>
            <a:ext cx="3816626" cy="529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9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8"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528157E1-7F63-4545-B9DD-528BA808A1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2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16" name="Rectangle 15">
            <a:extLst>
              <a:ext uri="{FF2B5EF4-FFF2-40B4-BE49-F238E27FC236}">
                <a16:creationId xmlns:a16="http://schemas.microsoft.com/office/drawing/2014/main" id="{A946F7E0-D3CA-44C5-AF78-A74CC6C83260}"/>
              </a:ext>
            </a:extLst>
          </p:cNvPr>
          <p:cNvSpPr/>
          <p:nvPr/>
        </p:nvSpPr>
        <p:spPr>
          <a:xfrm>
            <a:off x="400137" y="2193004"/>
            <a:ext cx="7483642" cy="2862322"/>
          </a:xfrm>
          <a:prstGeom prst="rect">
            <a:avLst/>
          </a:prstGeom>
        </p:spPr>
        <p:txBody>
          <a:bodyPr wrap="square">
            <a:spAutoFit/>
          </a:bodyPr>
          <a:lstStyle/>
          <a:p>
            <a:pPr algn="ctr"/>
            <a:r>
              <a:rPr lang="en-GB" sz="3600" dirty="0">
                <a:latin typeface="Gill Sans MT" panose="020B0502020104020203" pitchFamily="34" charset="0"/>
              </a:rPr>
              <a:t>We pray that everyone in our world may one day be able to thrive, not just survive.</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spread Your love.</a:t>
            </a:r>
          </a:p>
        </p:txBody>
      </p:sp>
      <p:pic>
        <p:nvPicPr>
          <p:cNvPr id="17" name="Picture 2" descr="St. George's Catholic Primary School - Love in Action Project">
            <a:extLst>
              <a:ext uri="{FF2B5EF4-FFF2-40B4-BE49-F238E27FC236}">
                <a16:creationId xmlns:a16="http://schemas.microsoft.com/office/drawing/2014/main" id="{6F1039ED-3C2B-47FC-9B58-AC2A1D993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8593"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87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Candle - 18613 (1)">
            <a:hlinkClick r:id="" action="ppaction://media"/>
            <a:extLst>
              <a:ext uri="{FF2B5EF4-FFF2-40B4-BE49-F238E27FC236}">
                <a16:creationId xmlns:a16="http://schemas.microsoft.com/office/drawing/2014/main" id="{DCD508D7-857D-4AE6-9E38-A14F1E391C3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1B3FBBE4-E743-4966-917B-5F4201A1CEA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Amen</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31347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Hands, Palms, Black And White">
            <a:extLst>
              <a:ext uri="{FF2B5EF4-FFF2-40B4-BE49-F238E27FC236}">
                <a16:creationId xmlns:a16="http://schemas.microsoft.com/office/drawing/2014/main" id="{26880DFD-EC93-4765-93ED-88224C61FF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17" r="7989"/>
          <a:stretch/>
        </p:blipFill>
        <p:spPr bwMode="auto">
          <a:xfrm>
            <a:off x="5924278" y="1809548"/>
            <a:ext cx="6267722" cy="32457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6618B7-E909-4FF6-99B0-BEEFBD20CE3F}"/>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rPr>
              <a:t>Your Mission</a:t>
            </a:r>
            <a:endParaRPr kumimoji="0" lang="en-GB" sz="54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40291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8000" fill="hold"/>
                                        <p:tgtEl>
                                          <p:spTgt spid="8"/>
                                        </p:tgtEl>
                                        <p:attrNameLst>
                                          <p:attrName>ppt_w</p:attrName>
                                        </p:attrNameLst>
                                      </p:cBhvr>
                                      <p:tavLst>
                                        <p:tav tm="0">
                                          <p:val>
                                            <p:fltVal val="0"/>
                                          </p:val>
                                        </p:tav>
                                        <p:tav tm="100000">
                                          <p:val>
                                            <p:strVal val="#ppt_w"/>
                                          </p:val>
                                        </p:tav>
                                      </p:tavLst>
                                    </p:anim>
                                    <p:anim calcmode="lin" valueType="num">
                                      <p:cBhvr>
                                        <p:cTn id="8" dur="8000" fill="hold"/>
                                        <p:tgtEl>
                                          <p:spTgt spid="8"/>
                                        </p:tgtEl>
                                        <p:attrNameLst>
                                          <p:attrName>ppt_h</p:attrName>
                                        </p:attrNameLst>
                                      </p:cBhvr>
                                      <p:tavLst>
                                        <p:tav tm="0">
                                          <p:val>
                                            <p:fltVal val="0"/>
                                          </p:val>
                                        </p:tav>
                                        <p:tav tm="100000">
                                          <p:val>
                                            <p:strVal val="#ppt_h"/>
                                          </p:val>
                                        </p:tav>
                                      </p:tavLst>
                                    </p:anim>
                                    <p:animEffect transition="in" filter="fade">
                                      <p:cBhvr>
                                        <p:cTn id="9"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Light, Salvation, Gospel, God, Jesus, Prayer, Church">
            <a:extLst>
              <a:ext uri="{FF2B5EF4-FFF2-40B4-BE49-F238E27FC236}">
                <a16:creationId xmlns:a16="http://schemas.microsoft.com/office/drawing/2014/main" id="{0ECB79CC-32FE-4D22-8A15-626FEEF2DA95}"/>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8403604" y="1554822"/>
            <a:ext cx="3788396" cy="5303178"/>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7DD631-D29E-4FD7-903B-6DD38A1D494F}"/>
              </a:ext>
            </a:extLst>
          </p:cNvPr>
          <p:cNvSpPr txBox="1"/>
          <p:nvPr/>
        </p:nvSpPr>
        <p:spPr>
          <a:xfrm>
            <a:off x="352946" y="1996164"/>
            <a:ext cx="7877734" cy="3416320"/>
          </a:xfrm>
          <a:prstGeom prst="rect">
            <a:avLst/>
          </a:prstGeom>
          <a:noFill/>
        </p:spPr>
        <p:txBody>
          <a:bodyPr wrap="square">
            <a:spAutoFit/>
          </a:bodyPr>
          <a:lstStyle/>
          <a:p>
            <a:pPr lvl="0" algn="ctr"/>
            <a:r>
              <a:rPr lang="en-GB" sz="3600" dirty="0">
                <a:solidFill>
                  <a:prstClr val="black"/>
                </a:solidFill>
                <a:latin typeface="Gill Sans MT" panose="020B0502020104020203" pitchFamily="34" charset="0"/>
                <a:ea typeface="Calibri" panose="020F0502020204030204" pitchFamily="34" charset="0"/>
              </a:rPr>
              <a:t>Find out more about St John Paul II and his calls for World Peace.</a:t>
            </a:r>
          </a:p>
          <a:p>
            <a:pPr lvl="0" algn="ctr"/>
            <a:r>
              <a:rPr lang="en-GB" sz="3600" dirty="0">
                <a:solidFill>
                  <a:srgbClr val="C00000"/>
                </a:solidFill>
                <a:latin typeface="Gill Sans MT" panose="020B0502020104020203" pitchFamily="34" charset="0"/>
                <a:ea typeface="Calibri" panose="020F0502020204030204" pitchFamily="34" charset="0"/>
              </a:rPr>
              <a:t>Research:</a:t>
            </a:r>
          </a:p>
          <a:p>
            <a:pPr lvl="0" algn="ctr"/>
            <a:r>
              <a:rPr lang="en-GB" sz="3600" dirty="0">
                <a:solidFill>
                  <a:srgbClr val="C00000"/>
                </a:solidFill>
                <a:latin typeface="Gill Sans MT" panose="020B0502020104020203" pitchFamily="34" charset="0"/>
              </a:rPr>
              <a:t>World Day of Peace (1st January) International Day of Human Fraternity (4th February)</a:t>
            </a:r>
          </a:p>
        </p:txBody>
      </p:sp>
    </p:spTree>
    <p:extLst>
      <p:ext uri="{BB962C8B-B14F-4D97-AF65-F5344CB8AC3E}">
        <p14:creationId xmlns:p14="http://schemas.microsoft.com/office/powerpoint/2010/main" val="4249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19879732-1E9E-4272-9F4B-15DB696D9F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2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0022" y="5700713"/>
            <a:ext cx="11547259" cy="1128576"/>
          </a:xfrm>
          <a:prstGeom prst="rect">
            <a:avLst/>
          </a:prstGeom>
        </p:spPr>
      </p:pic>
      <p:pic>
        <p:nvPicPr>
          <p:cNvPr id="24" name="Picture 23">
            <a:extLst>
              <a:ext uri="{FF2B5EF4-FFF2-40B4-BE49-F238E27FC236}">
                <a16:creationId xmlns:a16="http://schemas.microsoft.com/office/drawing/2014/main" id="{39CBA033-C9E8-4FED-A635-304D077C63F0}"/>
              </a:ext>
            </a:extLst>
          </p:cNvPr>
          <p:cNvPicPr>
            <a:picLocks noChangeAspect="1"/>
          </p:cNvPicPr>
          <p:nvPr/>
        </p:nvPicPr>
        <p:blipFill rotWithShape="1">
          <a:blip r:embed="rId4"/>
          <a:srcRect l="108" t="12102" r="356"/>
          <a:stretch/>
        </p:blipFill>
        <p:spPr>
          <a:xfrm>
            <a:off x="0" y="0"/>
            <a:ext cx="12176206" cy="1802675"/>
          </a:xfrm>
          <a:prstGeom prst="rect">
            <a:avLst/>
          </a:prstGeom>
        </p:spPr>
      </p:pic>
      <p:pic>
        <p:nvPicPr>
          <p:cNvPr id="50" name="Picture 49">
            <a:extLst>
              <a:ext uri="{FF2B5EF4-FFF2-40B4-BE49-F238E27FC236}">
                <a16:creationId xmlns:a16="http://schemas.microsoft.com/office/drawing/2014/main" id="{3CF11229-A2CD-43E5-8DD7-4D8F9B8C08F5}"/>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rcRect l="5672" r="4772"/>
          <a:stretch/>
        </p:blipFill>
        <p:spPr>
          <a:xfrm>
            <a:off x="-138224" y="-85031"/>
            <a:ext cx="2045267" cy="6070336"/>
          </a:xfrm>
          <a:prstGeom prst="rect">
            <a:avLst/>
          </a:prstGeom>
        </p:spPr>
      </p:pic>
      <p:pic>
        <p:nvPicPr>
          <p:cNvPr id="51" name="Picture 50">
            <a:extLst>
              <a:ext uri="{FF2B5EF4-FFF2-40B4-BE49-F238E27FC236}">
                <a16:creationId xmlns:a16="http://schemas.microsoft.com/office/drawing/2014/main" id="{F323B445-2583-4695-B7BA-08BD8F61F531}"/>
              </a:ext>
            </a:extLst>
          </p:cNvPr>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0"/>
                    </a14:imgEffect>
                  </a14:imgLayer>
                </a14:imgProps>
              </a:ext>
            </a:extLst>
          </a:blip>
          <a:srcRect b="786"/>
          <a:stretch/>
        </p:blipFill>
        <p:spPr>
          <a:xfrm>
            <a:off x="7943853" y="-94915"/>
            <a:ext cx="2204045" cy="6089483"/>
          </a:xfrm>
          <a:prstGeom prst="rect">
            <a:avLst/>
          </a:prstGeom>
        </p:spPr>
      </p:pic>
      <p:pic>
        <p:nvPicPr>
          <p:cNvPr id="52" name="Picture 51">
            <a:extLst>
              <a:ext uri="{FF2B5EF4-FFF2-40B4-BE49-F238E27FC236}">
                <a16:creationId xmlns:a16="http://schemas.microsoft.com/office/drawing/2014/main" id="{E30AA01F-7D98-4B7F-8497-B52AA12EA7BE}"/>
              </a:ext>
            </a:extLst>
          </p:cNvPr>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l="4141" t="929" r="4169" b="265"/>
          <a:stretch/>
        </p:blipFill>
        <p:spPr>
          <a:xfrm>
            <a:off x="3753602" y="-85030"/>
            <a:ext cx="2186319" cy="6070335"/>
          </a:xfrm>
          <a:prstGeom prst="rect">
            <a:avLst/>
          </a:prstGeom>
        </p:spPr>
      </p:pic>
      <p:pic>
        <p:nvPicPr>
          <p:cNvPr id="53" name="Picture 52">
            <a:extLst>
              <a:ext uri="{FF2B5EF4-FFF2-40B4-BE49-F238E27FC236}">
                <a16:creationId xmlns:a16="http://schemas.microsoft.com/office/drawing/2014/main" id="{3AEE0DD8-BC42-4470-BCE9-AD8125067812}"/>
              </a:ext>
            </a:extLst>
          </p:cNvPr>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Effect>
                      <a14:saturation sat="0"/>
                    </a14:imgEffect>
                  </a14:imgLayer>
                </a14:imgProps>
              </a:ext>
            </a:extLst>
          </a:blip>
          <a:srcRect l="3113" t="862" r="3347"/>
          <a:stretch/>
        </p:blipFill>
        <p:spPr>
          <a:xfrm>
            <a:off x="1801859" y="-85030"/>
            <a:ext cx="2073477" cy="6070335"/>
          </a:xfrm>
          <a:prstGeom prst="rect">
            <a:avLst/>
          </a:prstGeom>
        </p:spPr>
      </p:pic>
      <p:pic>
        <p:nvPicPr>
          <p:cNvPr id="54" name="Picture 53">
            <a:extLst>
              <a:ext uri="{FF2B5EF4-FFF2-40B4-BE49-F238E27FC236}">
                <a16:creationId xmlns:a16="http://schemas.microsoft.com/office/drawing/2014/main" id="{2D6AB114-18DF-42F3-BF9A-727AA3827477}"/>
              </a:ext>
            </a:extLst>
          </p:cNvPr>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colorTemperature colorTemp="4700"/>
                    </a14:imgEffect>
                    <a14:imgEffect>
                      <a14:saturation sat="0"/>
                    </a14:imgEffect>
                  </a14:imgLayer>
                </a14:imgProps>
              </a:ext>
            </a:extLst>
          </a:blip>
          <a:srcRect l="5495" r="6759"/>
          <a:stretch/>
        </p:blipFill>
        <p:spPr>
          <a:xfrm>
            <a:off x="10056288" y="-85403"/>
            <a:ext cx="2235133" cy="6081780"/>
          </a:xfrm>
          <a:prstGeom prst="rect">
            <a:avLst/>
          </a:prstGeom>
        </p:spPr>
      </p:pic>
      <p:pic>
        <p:nvPicPr>
          <p:cNvPr id="55" name="Picture 54">
            <a:extLst>
              <a:ext uri="{FF2B5EF4-FFF2-40B4-BE49-F238E27FC236}">
                <a16:creationId xmlns:a16="http://schemas.microsoft.com/office/drawing/2014/main" id="{F3AB8C9B-8229-4A4B-B364-A72F3B5A90CA}"/>
              </a:ext>
            </a:extLst>
          </p:cNvPr>
          <p:cNvPicPr>
            <a:picLocks noChangeAspect="1"/>
          </p:cNvPicPr>
          <p:nvPr/>
        </p:nvPicPr>
        <p:blipFill rotWithShape="1">
          <a:blip r:embed="rId15"/>
          <a:srcRect t="1149"/>
          <a:stretch/>
        </p:blipFill>
        <p:spPr>
          <a:xfrm>
            <a:off x="5827552" y="-85030"/>
            <a:ext cx="2225814" cy="6070335"/>
          </a:xfrm>
          <a:prstGeom prst="rect">
            <a:avLst/>
          </a:prstGeom>
        </p:spPr>
      </p:pic>
    </p:spTree>
    <p:extLst>
      <p:ext uri="{BB962C8B-B14F-4D97-AF65-F5344CB8AC3E}">
        <p14:creationId xmlns:p14="http://schemas.microsoft.com/office/powerpoint/2010/main" val="362479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21" name="Rectangle 20">
            <a:extLst>
              <a:ext uri="{FF2B5EF4-FFF2-40B4-BE49-F238E27FC236}">
                <a16:creationId xmlns:a16="http://schemas.microsoft.com/office/drawing/2014/main" id="{DF515817-E6D6-4551-B403-8EE20EF27B3F}"/>
              </a:ext>
            </a:extLst>
          </p:cNvPr>
          <p:cNvSpPr/>
          <p:nvPr/>
        </p:nvSpPr>
        <p:spPr>
          <a:xfrm>
            <a:off x="575396" y="1913430"/>
            <a:ext cx="7483642" cy="3539430"/>
          </a:xfrm>
          <a:prstGeom prst="rect">
            <a:avLst/>
          </a:prstGeom>
        </p:spPr>
        <p:txBody>
          <a:bodyPr wrap="square">
            <a:spAutoFit/>
          </a:bodyPr>
          <a:lstStyle/>
          <a:p>
            <a:pPr algn="ctr"/>
            <a:r>
              <a:rPr lang="en-GB" sz="3200" dirty="0">
                <a:latin typeface="Gill Sans MT" panose="020B0502020104020203" pitchFamily="34" charset="0"/>
              </a:rPr>
              <a:t>God has created us to live peacefully with one another. Sadly, this is often not the case and many people live lives that are not peaceful, due to the actions of others.</a:t>
            </a:r>
          </a:p>
          <a:p>
            <a:pPr algn="ctr"/>
            <a:r>
              <a:rPr lang="en-GB" sz="3200" dirty="0">
                <a:latin typeface="Gill Sans MT" panose="020B0502020104020203" pitchFamily="34" charset="0"/>
              </a:rPr>
              <a:t>God calls us to be </a:t>
            </a:r>
            <a:r>
              <a:rPr lang="en-GB" sz="3200" b="1" dirty="0">
                <a:latin typeface="Gill Sans MT" panose="020B0502020104020203" pitchFamily="34" charset="0"/>
              </a:rPr>
              <a:t>peacemakers</a:t>
            </a:r>
            <a:r>
              <a:rPr lang="en-GB" sz="3200" dirty="0">
                <a:latin typeface="Gill Sans MT" panose="020B0502020104020203" pitchFamily="34" charset="0"/>
              </a:rPr>
              <a:t> in the world – to stand in </a:t>
            </a:r>
            <a:r>
              <a:rPr lang="en-GB" sz="3200" b="1" dirty="0">
                <a:latin typeface="Gill Sans MT" panose="020B0502020104020203" pitchFamily="34" charset="0"/>
              </a:rPr>
              <a:t>solidarity</a:t>
            </a:r>
            <a:r>
              <a:rPr lang="en-GB" sz="3200" dirty="0">
                <a:latin typeface="Gill Sans MT" panose="020B0502020104020203" pitchFamily="34" charset="0"/>
              </a:rPr>
              <a:t> with those in need.</a:t>
            </a:r>
          </a:p>
        </p:txBody>
      </p:sp>
      <p:pic>
        <p:nvPicPr>
          <p:cNvPr id="22" name="Picture 2" descr="St. George's Catholic Primary School - Love in Action Project">
            <a:extLst>
              <a:ext uri="{FF2B5EF4-FFF2-40B4-BE49-F238E27FC236}">
                <a16:creationId xmlns:a16="http://schemas.microsoft.com/office/drawing/2014/main" id="{B82E2156-B11B-4EB5-9F4D-40307B05F7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8593"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5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8" name="Picture 2" descr="General Audience with Pope Francis | © Mazur/catholicnews.or… | Flickr">
            <a:extLst>
              <a:ext uri="{FF2B5EF4-FFF2-40B4-BE49-F238E27FC236}">
                <a16:creationId xmlns:a16="http://schemas.microsoft.com/office/drawing/2014/main" id="{FF54677E-D70D-45AB-B8DA-3A8A5DBEA7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273" r="10101"/>
          <a:stretch/>
        </p:blipFill>
        <p:spPr bwMode="auto">
          <a:xfrm>
            <a:off x="8323206" y="1595930"/>
            <a:ext cx="3832045" cy="5232201"/>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C9A0163-7D57-4BE4-90EF-ABDF90B05547}"/>
              </a:ext>
            </a:extLst>
          </p:cNvPr>
          <p:cNvSpPr/>
          <p:nvPr/>
        </p:nvSpPr>
        <p:spPr>
          <a:xfrm>
            <a:off x="520193" y="1595930"/>
            <a:ext cx="7483642" cy="4216539"/>
          </a:xfrm>
          <a:prstGeom prst="rect">
            <a:avLst/>
          </a:prstGeom>
        </p:spPr>
        <p:txBody>
          <a:bodyPr wrap="square">
            <a:spAutoFit/>
          </a:bodyPr>
          <a:lstStyle/>
          <a:p>
            <a:pPr algn="ctr"/>
            <a:r>
              <a:rPr lang="en-GB" sz="4000" dirty="0">
                <a:latin typeface="Gill Sans MT" panose="020B0502020104020203" pitchFamily="34" charset="0"/>
              </a:rPr>
              <a:t>‘The paths of peace are paths of solidarity, for no one can be saved alone. We live in a world so interconnected that, in the end, the actions of each person affect everyone.’</a:t>
            </a:r>
          </a:p>
          <a:p>
            <a:pPr algn="ctr"/>
            <a:r>
              <a:rPr lang="en-GB" sz="2800" b="1" dirty="0">
                <a:solidFill>
                  <a:srgbClr val="C00000"/>
                </a:solidFill>
                <a:latin typeface="Gill Sans MT" panose="020B0502020104020203" pitchFamily="34" charset="0"/>
              </a:rPr>
              <a:t>Pope Francis</a:t>
            </a:r>
          </a:p>
        </p:txBody>
      </p:sp>
    </p:spTree>
    <p:extLst>
      <p:ext uri="{BB962C8B-B14F-4D97-AF65-F5344CB8AC3E}">
        <p14:creationId xmlns:p14="http://schemas.microsoft.com/office/powerpoint/2010/main" val="60244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16" name="Rectangle 15">
            <a:extLst>
              <a:ext uri="{FF2B5EF4-FFF2-40B4-BE49-F238E27FC236}">
                <a16:creationId xmlns:a16="http://schemas.microsoft.com/office/drawing/2014/main" id="{5F3F2B99-4AA4-4807-8953-7C9573D1EEA1}"/>
              </a:ext>
            </a:extLst>
          </p:cNvPr>
          <p:cNvSpPr/>
          <p:nvPr/>
        </p:nvSpPr>
        <p:spPr>
          <a:xfrm>
            <a:off x="557709" y="2146952"/>
            <a:ext cx="7483642" cy="2862322"/>
          </a:xfrm>
          <a:prstGeom prst="rect">
            <a:avLst/>
          </a:prstGeom>
        </p:spPr>
        <p:txBody>
          <a:bodyPr wrap="square">
            <a:spAutoFit/>
          </a:bodyPr>
          <a:lstStyle/>
          <a:p>
            <a:pPr algn="ctr"/>
            <a:r>
              <a:rPr lang="en-GB" sz="3600" b="1" dirty="0">
                <a:solidFill>
                  <a:srgbClr val="C00000"/>
                </a:solidFill>
                <a:latin typeface="Gill Sans MT" panose="020B0502020104020203" pitchFamily="34" charset="0"/>
              </a:rPr>
              <a:t>Think of a time when someone helped you feel at peace.</a:t>
            </a:r>
          </a:p>
          <a:p>
            <a:pPr algn="ctr"/>
            <a:r>
              <a:rPr kumimoji="0" lang="en-GB" sz="3600" b="1" i="0" u="none" strike="noStrike" kern="1200" cap="none" spc="0" normalizeH="0" baseline="0" noProof="0" dirty="0">
                <a:ln>
                  <a:noFill/>
                </a:ln>
                <a:solidFill>
                  <a:srgbClr val="C00000"/>
                </a:solidFill>
                <a:effectLst/>
                <a:uLnTx/>
                <a:uFillTx/>
                <a:latin typeface="Gill Sans MT" panose="020B0502020104020203" pitchFamily="34" charset="0"/>
              </a:rPr>
              <a:t>How did that feel?</a:t>
            </a:r>
            <a:endParaRPr lang="en-GB" sz="3600" b="1" dirty="0">
              <a:solidFill>
                <a:srgbClr val="C00000"/>
              </a:solidFill>
              <a:latin typeface="Gill Sans MT" panose="020B0502020104020203" pitchFamily="34" charset="0"/>
            </a:endParaRPr>
          </a:p>
          <a:p>
            <a:pPr algn="ctr"/>
            <a:r>
              <a:rPr kumimoji="0" lang="en-GB" sz="3600" b="1" i="0" u="none" strike="noStrike" kern="1200" cap="none" spc="0" normalizeH="0" baseline="0" noProof="0" dirty="0">
                <a:ln>
                  <a:noFill/>
                </a:ln>
                <a:solidFill>
                  <a:srgbClr val="C00000"/>
                </a:solidFill>
                <a:effectLst/>
                <a:uLnTx/>
                <a:uFillTx/>
                <a:latin typeface="Gill Sans MT" panose="020B0502020104020203" pitchFamily="34" charset="0"/>
              </a:rPr>
              <a:t>What could you do to promote peace in your school?</a:t>
            </a:r>
          </a:p>
        </p:txBody>
      </p:sp>
      <p:pic>
        <p:nvPicPr>
          <p:cNvPr id="17" name="Picture 2" descr="St. George's Catholic Primary School - Love in Action Project">
            <a:extLst>
              <a:ext uri="{FF2B5EF4-FFF2-40B4-BE49-F238E27FC236}">
                <a16:creationId xmlns:a16="http://schemas.microsoft.com/office/drawing/2014/main" id="{E0017F6E-084E-4CF2-8CAC-6452297378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0967"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81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5" name="Title 1">
            <a:extLst>
              <a:ext uri="{FF2B5EF4-FFF2-40B4-BE49-F238E27FC236}">
                <a16:creationId xmlns:a16="http://schemas.microsoft.com/office/drawing/2014/main" id="{303E3BCD-9614-4FE2-B2D0-524686D53990}"/>
              </a:ext>
            </a:extLst>
          </p:cNvPr>
          <p:cNvSpPr txBox="1">
            <a:spLocks/>
          </p:cNvSpPr>
          <p:nvPr/>
        </p:nvSpPr>
        <p:spPr>
          <a:xfrm>
            <a:off x="1158240" y="3036216"/>
            <a:ext cx="5836465" cy="785568"/>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effectLst/>
                <a:uLnTx/>
                <a:uFillTx/>
                <a:latin typeface="Gill Sans MT" panose="020B0502020104020203" pitchFamily="34" charset="0"/>
              </a:rPr>
              <a:t>Let us now listen to the Word of God.</a:t>
            </a:r>
            <a:endParaRPr kumimoji="0" lang="en-GB" sz="2400" b="0" i="0" u="none" strike="noStrike" kern="1200" cap="none" spc="0" normalizeH="0" baseline="0" noProof="0" dirty="0">
              <a:ln>
                <a:noFill/>
              </a:ln>
              <a:effectLst/>
              <a:uLnTx/>
              <a:uFillTx/>
              <a:latin typeface="Gill Sans MT" panose="020B0502020104020203" pitchFamily="34" charset="0"/>
            </a:endParaRPr>
          </a:p>
        </p:txBody>
      </p:sp>
      <p:pic>
        <p:nvPicPr>
          <p:cNvPr id="8" name="Picture 2" descr="Book, Education, School, Literature, Knowledge, Reading">
            <a:extLst>
              <a:ext uri="{FF2B5EF4-FFF2-40B4-BE49-F238E27FC236}">
                <a16:creationId xmlns:a16="http://schemas.microsoft.com/office/drawing/2014/main" id="{DF397AD9-6AA9-4939-ADB0-9FC39688CF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4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5" name="Rectangle 4">
            <a:extLst>
              <a:ext uri="{FF2B5EF4-FFF2-40B4-BE49-F238E27FC236}">
                <a16:creationId xmlns:a16="http://schemas.microsoft.com/office/drawing/2014/main" id="{86F8ECD5-C955-4220-8294-D0512C80F856}"/>
              </a:ext>
            </a:extLst>
          </p:cNvPr>
          <p:cNvSpPr/>
          <p:nvPr/>
        </p:nvSpPr>
        <p:spPr>
          <a:xfrm>
            <a:off x="127482" y="1692590"/>
            <a:ext cx="7101110" cy="3539430"/>
          </a:xfrm>
          <a:prstGeom prst="rect">
            <a:avLst/>
          </a:prstGeom>
        </p:spPr>
        <p:txBody>
          <a:bodyPr wrap="square">
            <a:spAutoFit/>
          </a:bodyPr>
          <a:lstStyle/>
          <a:p>
            <a:pPr lvl="0" algn="ctr" fontAlgn="base">
              <a:defRPr/>
            </a:pPr>
            <a:r>
              <a:rPr lang="en-GB" sz="3600" dirty="0">
                <a:solidFill>
                  <a:srgbClr val="000000"/>
                </a:solidFill>
                <a:latin typeface="Gill Sans MT" panose="020B0502020104020203" pitchFamily="34" charset="0"/>
              </a:rPr>
              <a:t>Read through one of more of the bible passages on the next few slides.</a:t>
            </a:r>
          </a:p>
          <a:p>
            <a:pPr lvl="0" algn="ctr" fontAlgn="base">
              <a:defRPr/>
            </a:pPr>
            <a:r>
              <a:rPr lang="en-GB" sz="3600" dirty="0">
                <a:solidFill>
                  <a:srgbClr val="000000"/>
                </a:solidFill>
                <a:latin typeface="Gill Sans MT" panose="020B0502020104020203" pitchFamily="34" charset="0"/>
              </a:rPr>
              <a:t>As a class, think about and discuss the meaning of each.</a:t>
            </a:r>
            <a:r>
              <a:rPr lang="en-GB" sz="2400" dirty="0">
                <a:solidFill>
                  <a:srgbClr val="000000"/>
                </a:solidFill>
                <a:latin typeface="Candara" panose="020E0502030303020204" pitchFamily="34" charset="0"/>
              </a:rPr>
              <a:t>​</a:t>
            </a:r>
          </a:p>
          <a:p>
            <a:pPr lvl="0" algn="ctr" fontAlgn="base">
              <a:defRPr/>
            </a:pPr>
            <a:r>
              <a:rPr lang="en-GB" sz="4000" b="1" dirty="0">
                <a:solidFill>
                  <a:srgbClr val="C00000"/>
                </a:solidFill>
                <a:latin typeface="Gill Sans MT" panose="020B0502020104020203" pitchFamily="34" charset="0"/>
              </a:rPr>
              <a:t>How do the passages relate to Solidarity and Peace?</a:t>
            </a:r>
          </a:p>
        </p:txBody>
      </p:sp>
      <p:pic>
        <p:nvPicPr>
          <p:cNvPr id="8" name="Picture 2" descr="Book, Education, School, Literature, Knowledge, Reading">
            <a:extLst>
              <a:ext uri="{FF2B5EF4-FFF2-40B4-BE49-F238E27FC236}">
                <a16:creationId xmlns:a16="http://schemas.microsoft.com/office/drawing/2014/main" id="{16E368A6-B5B2-4110-8C7E-34B781936C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4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Book, Education, School, Literature, Knowledge, Reading">
            <a:extLst>
              <a:ext uri="{FF2B5EF4-FFF2-40B4-BE49-F238E27FC236}">
                <a16:creationId xmlns:a16="http://schemas.microsoft.com/office/drawing/2014/main" id="{6E2196CD-F6D8-4A7B-B6F3-9D64CB3041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260EA3A-FAF0-43BB-9779-49BDBD1F4543}"/>
              </a:ext>
            </a:extLst>
          </p:cNvPr>
          <p:cNvSpPr/>
          <p:nvPr/>
        </p:nvSpPr>
        <p:spPr>
          <a:xfrm>
            <a:off x="462100" y="2342541"/>
            <a:ext cx="6431875" cy="2185214"/>
          </a:xfrm>
          <a:prstGeom prst="rect">
            <a:avLst/>
          </a:prstGeom>
        </p:spPr>
        <p:txBody>
          <a:bodyPr wrap="square">
            <a:spAutoFit/>
          </a:bodyPr>
          <a:lstStyle/>
          <a:p>
            <a:pPr algn="ctr"/>
            <a:r>
              <a:rPr lang="en-GB" sz="3600" dirty="0">
                <a:latin typeface="Gill Sans MT" panose="020B0502020104020203" pitchFamily="34" charset="0"/>
              </a:rPr>
              <a:t>‘Live in harmony with one another. Do not be proud, but associate with those in need.’</a:t>
            </a:r>
          </a:p>
          <a:p>
            <a:pPr algn="ctr"/>
            <a:r>
              <a:rPr lang="en-GB" sz="2800" b="1" dirty="0">
                <a:solidFill>
                  <a:srgbClr val="C00000"/>
                </a:solidFill>
                <a:latin typeface="Gill Sans MT" panose="020B0502020104020203" pitchFamily="34" charset="0"/>
              </a:rPr>
              <a:t>Romans 12:16</a:t>
            </a:r>
          </a:p>
        </p:txBody>
      </p:sp>
    </p:spTree>
    <p:extLst>
      <p:ext uri="{BB962C8B-B14F-4D97-AF65-F5344CB8AC3E}">
        <p14:creationId xmlns:p14="http://schemas.microsoft.com/office/powerpoint/2010/main" val="35306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10145</TotalTime>
  <Words>679</Words>
  <Application>Microsoft Office PowerPoint</Application>
  <PresentationFormat>Widescreen</PresentationFormat>
  <Paragraphs>92</Paragraphs>
  <Slides>24</Slides>
  <Notes>24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Candara</vt:lpstr>
      <vt:lpstr>Century Gothic</vt:lpstr>
      <vt:lpstr>Gill Sans MT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Silvana Dallanegra</cp:lastModifiedBy>
  <cp:revision>142</cp:revision>
  <dcterms:created xsi:type="dcterms:W3CDTF">2018-05-21T15:55:21Z</dcterms:created>
  <dcterms:modified xsi:type="dcterms:W3CDTF">2024-02-19T17:00:27Z</dcterms:modified>
</cp:coreProperties>
</file>