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Bauhaus 93" panose="04030905020B02020C02" pitchFamily="8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ill Sans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3yh2czC+63ykl06e/mQ30iiC6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0b2fefc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2e0b2fefcf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e0b2fefcf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dirty="0"/>
              <a:t>What do you see? Hear? Notice? (Encourage the children to see the spectacle of the show)</a:t>
            </a: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07" name="Google Shape;1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Children to use mini whiteboards to make a note of what the band are committing to. Then they populate the other column with the issues that this solution is trying to combat e.g. electric vehicles &gt; air pollution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hZDJjSHHGok&amp;t=5s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sustainability.coldplay.com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23788" r="337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l="17588" t="61504" r="21023"/>
          <a:stretch/>
        </p:blipFill>
        <p:spPr>
          <a:xfrm>
            <a:off x="736166" y="4968986"/>
            <a:ext cx="3739487" cy="132874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469409" y="955342"/>
            <a:ext cx="9471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GB" sz="6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Year 5</a:t>
            </a:r>
            <a:endParaRPr sz="80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l="54104" t="11588" r="10359" b="19840"/>
          <a:stretch/>
        </p:blipFill>
        <p:spPr>
          <a:xfrm>
            <a:off x="8686800" y="3705331"/>
            <a:ext cx="2328400" cy="252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12"/>
            <a:ext cx="2164084" cy="2161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2e0b2fefcf8_0_0"/>
          <p:cNvPicPr preferRelativeResize="0"/>
          <p:nvPr/>
        </p:nvPicPr>
        <p:blipFill rotWithShape="1">
          <a:blip r:embed="rId3">
            <a:alphaModFix/>
          </a:blip>
          <a:srcRect l="109" t="12103" r="34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e0b2fefcf8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e0b2fefcf8_0_0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e0b2fefcf8_0_0"/>
          <p:cNvSpPr/>
          <p:nvPr/>
        </p:nvSpPr>
        <p:spPr>
          <a:xfrm>
            <a:off x="805067" y="1957296"/>
            <a:ext cx="77571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‘All is not lost. Human beings… are also capable of rising above themselves, choosing again what is good, and making a new start.’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Pope Francis, </a:t>
            </a:r>
            <a:r>
              <a:rPr lang="en-GB" sz="2400" b="1" i="1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Laudato Si’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Are the people working on this tour ‘rising above themselves’?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g2e0b2fefcf8_0_0"/>
          <p:cNvPicPr preferRelativeResize="0"/>
          <p:nvPr/>
        </p:nvPicPr>
        <p:blipFill rotWithShape="1">
          <a:blip r:embed="rId5">
            <a:alphaModFix/>
          </a:blip>
          <a:srcRect l="3811" t="11450" r="57608" b="6231"/>
          <a:stretch/>
        </p:blipFill>
        <p:spPr>
          <a:xfrm>
            <a:off x="9049017" y="1840906"/>
            <a:ext cx="2678266" cy="3214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2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2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2" title="Caring for our Earth: a prayer for children | CAFO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509" y="1554822"/>
            <a:ext cx="9418982" cy="529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3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3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3" title="Catholic Social Teaching - Stewardship of cre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7320" y="1554822"/>
            <a:ext cx="9357360" cy="5263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5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Main Activity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5"/>
          <p:cNvSpPr txBox="1"/>
          <p:nvPr/>
        </p:nvSpPr>
        <p:spPr>
          <a:xfrm>
            <a:off x="3387544" y="1668840"/>
            <a:ext cx="85170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Write a speech to your favourite artist/band encouraging them to make their next tour as sustainable as possible.</a:t>
            </a:r>
            <a:b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400" b="1" i="0" u="none" strike="noStrike" cap="none">
                <a:solidFill>
                  <a:srgbClr val="CF2631"/>
                </a:solidFill>
                <a:latin typeface="Gill Sans"/>
                <a:ea typeface="Gill Sans"/>
                <a:cs typeface="Gill Sans"/>
                <a:sym typeface="Gill Sans"/>
              </a:rPr>
              <a:t>Include: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488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2631"/>
              </a:buClr>
              <a:buSzPts val="2400"/>
              <a:buFont typeface="Calibri"/>
              <a:buAutoNum type="arabicPeriod"/>
            </a:pPr>
            <a:r>
              <a:rPr lang="en-GB" sz="2400" b="1">
                <a:solidFill>
                  <a:srgbClr val="CF2631"/>
                </a:solidFill>
                <a:latin typeface="Gill Sans"/>
                <a:ea typeface="Gill Sans"/>
                <a:cs typeface="Gill Sans"/>
                <a:sym typeface="Gill Sans"/>
              </a:rPr>
              <a:t>What stewardship means</a:t>
            </a:r>
            <a:endParaRPr sz="2400" b="1">
              <a:solidFill>
                <a:srgbClr val="CF263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514350" marR="0" lvl="0" indent="-488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2631"/>
              </a:buClr>
              <a:buSzPts val="2400"/>
              <a:buFont typeface="Gill Sans"/>
              <a:buAutoNum type="arabicPeriod"/>
            </a:pPr>
            <a:r>
              <a:rPr lang="en-GB" sz="2400" b="1">
                <a:solidFill>
                  <a:srgbClr val="CF2631"/>
                </a:solidFill>
                <a:latin typeface="Gill Sans"/>
                <a:ea typeface="Gill Sans"/>
                <a:cs typeface="Gill Sans"/>
                <a:sym typeface="Gill Sans"/>
              </a:rPr>
              <a:t>Scripture references to show where the idea of stewardship comes from</a:t>
            </a:r>
            <a:endParaRPr sz="2400" b="1">
              <a:solidFill>
                <a:srgbClr val="CF263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514350" marR="0" lvl="0" indent="-488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2631"/>
              </a:buClr>
              <a:buSzPts val="2400"/>
              <a:buFont typeface="Gill Sans"/>
              <a:buAutoNum type="arabicPeriod"/>
            </a:pPr>
            <a:r>
              <a:rPr lang="en-GB" sz="2400" b="1">
                <a:solidFill>
                  <a:srgbClr val="CF2631"/>
                </a:solidFill>
                <a:latin typeface="Gill Sans"/>
                <a:ea typeface="Gill Sans"/>
                <a:cs typeface="Gill Sans"/>
                <a:sym typeface="Gill Sans"/>
              </a:rPr>
              <a:t>References to ‘Laudato Si’ to bring stewardship into a modern day context</a:t>
            </a:r>
            <a:endParaRPr sz="2400" b="1">
              <a:solidFill>
                <a:srgbClr val="CF263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4" name="Google Shape;224;p15"/>
          <p:cNvPicPr preferRelativeResize="0"/>
          <p:nvPr/>
        </p:nvPicPr>
        <p:blipFill rotWithShape="1">
          <a:blip r:embed="rId5">
            <a:alphaModFix/>
          </a:blip>
          <a:srcRect l="5979" t="10147" r="57278" b="19642"/>
          <a:stretch/>
        </p:blipFill>
        <p:spPr>
          <a:xfrm>
            <a:off x="370390" y="1812079"/>
            <a:ext cx="3017154" cy="3243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158240" y="785381"/>
            <a:ext cx="987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 l="6145" t="11984" r="56616" b="18181"/>
          <a:stretch/>
        </p:blipFill>
        <p:spPr>
          <a:xfrm>
            <a:off x="8781553" y="1963661"/>
            <a:ext cx="2778211" cy="2930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6DC142-38B6-4EE8-B178-C1AA3723274D}"/>
              </a:ext>
            </a:extLst>
          </p:cNvPr>
          <p:cNvGrpSpPr/>
          <p:nvPr/>
        </p:nvGrpSpPr>
        <p:grpSpPr>
          <a:xfrm>
            <a:off x="999619" y="1673472"/>
            <a:ext cx="6578082" cy="3902100"/>
            <a:chOff x="999619" y="1673472"/>
            <a:chExt cx="6578082" cy="3902100"/>
          </a:xfrm>
        </p:grpSpPr>
        <p:pic>
          <p:nvPicPr>
            <p:cNvPr id="3" name="Picture 2">
              <a:hlinkClick r:id="rId6"/>
              <a:extLst>
                <a:ext uri="{FF2B5EF4-FFF2-40B4-BE49-F238E27FC236}">
                  <a16:creationId xmlns:a16="http://schemas.microsoft.com/office/drawing/2014/main" id="{5664B6B1-13E6-4088-BDDD-B97738415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5510"/>
            <a:stretch/>
          </p:blipFill>
          <p:spPr>
            <a:xfrm>
              <a:off x="999619" y="1673472"/>
              <a:ext cx="6578082" cy="3902100"/>
            </a:xfrm>
            <a:prstGeom prst="rect">
              <a:avLst/>
            </a:prstGeom>
          </p:spPr>
        </p:pic>
        <p:sp>
          <p:nvSpPr>
            <p:cNvPr id="2" name="TextBox 1">
              <a:hlinkClick r:id="rId6"/>
              <a:extLst>
                <a:ext uri="{FF2B5EF4-FFF2-40B4-BE49-F238E27FC236}">
                  <a16:creationId xmlns:a16="http://schemas.microsoft.com/office/drawing/2014/main" id="{2478753E-35DE-4524-89AB-A6054EB55E9E}"/>
                </a:ext>
              </a:extLst>
            </p:cNvPr>
            <p:cNvSpPr txBox="1"/>
            <p:nvPr/>
          </p:nvSpPr>
          <p:spPr>
            <a:xfrm>
              <a:off x="1158240" y="2446005"/>
              <a:ext cx="626084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Bauhaus 93" panose="04030905020B02020C02" pitchFamily="82" charset="0"/>
                </a:rPr>
                <a:t>MUSIC of the SPHERES</a:t>
              </a:r>
            </a:p>
            <a:p>
              <a:pPr algn="ctr"/>
              <a:r>
                <a:rPr lang="en-GB" sz="4000" dirty="0">
                  <a:solidFill>
                    <a:schemeClr val="bg1"/>
                  </a:solidFill>
                  <a:latin typeface="Bauhaus 93" panose="04030905020B02020C02" pitchFamily="82" charset="0"/>
                </a:rPr>
                <a:t>(World tour)</a:t>
              </a:r>
            </a:p>
            <a:p>
              <a:pPr algn="ctr"/>
              <a:endParaRPr lang="en-GB" sz="4000" dirty="0">
                <a:solidFill>
                  <a:schemeClr val="bg1"/>
                </a:solidFill>
                <a:latin typeface="Bauhaus 93" panose="04030905020B02020C02" pitchFamily="82" charset="0"/>
              </a:endParaRPr>
            </a:p>
            <a:p>
              <a:pPr algn="ctr"/>
              <a:r>
                <a:rPr lang="en-GB" sz="4000" dirty="0">
                  <a:solidFill>
                    <a:schemeClr val="bg1"/>
                  </a:solidFill>
                  <a:latin typeface="Bauhaus 93" panose="04030905020B02020C02" pitchFamily="82" charset="0"/>
                </a:rPr>
                <a:t>COLDPLAY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0"/>
            <a:ext cx="12176206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0" y="5723649"/>
            <a:ext cx="11547259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5">
            <a:alphaModFix/>
          </a:blip>
          <a:srcRect l="5671" r="4772"/>
          <a:stretch/>
        </p:blipFill>
        <p:spPr>
          <a:xfrm>
            <a:off x="-71883" y="0"/>
            <a:ext cx="1978926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6">
            <a:alphaModFix/>
          </a:blip>
          <a:srcRect b="786"/>
          <a:stretch/>
        </p:blipFill>
        <p:spPr>
          <a:xfrm>
            <a:off x="8015344" y="-12200"/>
            <a:ext cx="2132554" cy="589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7">
            <a:alphaModFix/>
          </a:blip>
          <a:srcRect l="4140" t="929" r="4168" b="262"/>
          <a:stretch/>
        </p:blipFill>
        <p:spPr>
          <a:xfrm>
            <a:off x="3824518" y="0"/>
            <a:ext cx="2115403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/>
          </a:blip>
          <a:srcRect l="3112" t="861" r="3347"/>
          <a:stretch/>
        </p:blipFill>
        <p:spPr>
          <a:xfrm>
            <a:off x="1869115" y="0"/>
            <a:ext cx="2006221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9">
            <a:alphaModFix/>
          </a:blip>
          <a:srcRect l="5493" r="6758"/>
          <a:stretch/>
        </p:blipFill>
        <p:spPr>
          <a:xfrm>
            <a:off x="10128788" y="0"/>
            <a:ext cx="2162633" cy="588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10">
            <a:alphaModFix/>
          </a:blip>
          <a:srcRect t="1149"/>
          <a:stretch/>
        </p:blipFill>
        <p:spPr>
          <a:xfrm>
            <a:off x="5899748" y="0"/>
            <a:ext cx="2153617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851852" y="5321614"/>
            <a:ext cx="439569" cy="5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36715" y="5683014"/>
            <a:ext cx="681176" cy="19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2955841" y="5997419"/>
            <a:ext cx="80218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Catholic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0"/>
            <a:ext cx="12176206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0" y="5723649"/>
            <a:ext cx="11547259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5">
            <a:alphaModFix/>
          </a:blip>
          <a:srcRect l="5671" r="4772"/>
          <a:stretch/>
        </p:blipFill>
        <p:spPr>
          <a:xfrm>
            <a:off x="-71883" y="0"/>
            <a:ext cx="1978926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6">
            <a:alphaModFix/>
          </a:blip>
          <a:srcRect b="786"/>
          <a:stretch/>
        </p:blipFill>
        <p:spPr>
          <a:xfrm>
            <a:off x="8015344" y="-9264"/>
            <a:ext cx="2132554" cy="589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7">
            <a:alphaModFix/>
          </a:blip>
          <a:srcRect l="3112" t="861" r="3347"/>
          <a:stretch/>
        </p:blipFill>
        <p:spPr>
          <a:xfrm>
            <a:off x="1869115" y="0"/>
            <a:ext cx="2006221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8">
            <a:alphaModFix/>
          </a:blip>
          <a:srcRect l="5493" r="6758"/>
          <a:stretch/>
        </p:blipFill>
        <p:spPr>
          <a:xfrm>
            <a:off x="10128788" y="0"/>
            <a:ext cx="2162633" cy="588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9">
            <a:alphaModFix/>
          </a:blip>
          <a:srcRect t="1149"/>
          <a:stretch/>
        </p:blipFill>
        <p:spPr>
          <a:xfrm>
            <a:off x="5899748" y="0"/>
            <a:ext cx="2153617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851852" y="5321614"/>
            <a:ext cx="439569" cy="5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36715" y="5683014"/>
            <a:ext cx="681176" cy="19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2955841" y="5997419"/>
            <a:ext cx="80218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Catholic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24325" y="-10423"/>
            <a:ext cx="2115495" cy="5870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6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1040295" y="2069093"/>
            <a:ext cx="678180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are created by God with </a:t>
            </a:r>
            <a:r>
              <a:rPr lang="en-GB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dignity</a:t>
            </a: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we live in a </a:t>
            </a:r>
            <a:r>
              <a:rPr lang="en-GB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community</a:t>
            </a: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together.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God did not just create us but the whole of the world, and we must live in harmony with the whole of his </a:t>
            </a:r>
            <a:r>
              <a:rPr lang="en-GB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creation</a:t>
            </a: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5">
            <a:alphaModFix/>
          </a:blip>
          <a:srcRect l="6429" t="11111" r="57232" b="19204"/>
          <a:stretch/>
        </p:blipFill>
        <p:spPr>
          <a:xfrm>
            <a:off x="8587668" y="2129849"/>
            <a:ext cx="2712229" cy="292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7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Paired Task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3833710" y="1889662"/>
            <a:ext cx="7433700" cy="3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What are Coldplay committing to?</a:t>
            </a: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u="sng">
                <a:solidFill>
                  <a:srgbClr val="1155CC"/>
                </a:solidFill>
                <a:latin typeface="Gill Sans"/>
                <a:ea typeface="Gill Sans"/>
                <a:cs typeface="Gill Sans"/>
                <a:sym typeface="Gill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https://sustainability.coldplay.com/</a:t>
            </a:r>
            <a:r>
              <a:rPr lang="en-GB" sz="29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9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Sustainable Solutions</a:t>
            </a:r>
            <a:endParaRPr sz="29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6">
            <a:alphaModFix/>
          </a:blip>
          <a:srcRect l="6429" t="11111" r="57232" b="19204"/>
          <a:stretch/>
        </p:blipFill>
        <p:spPr>
          <a:xfrm>
            <a:off x="666181" y="2067022"/>
            <a:ext cx="2712229" cy="292547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7853400" y="3319975"/>
            <a:ext cx="433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Issues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" name="Google Shape;157;p7"/>
          <p:cNvCxnSpPr>
            <a:endCxn id="154" idx="2"/>
          </p:cNvCxnSpPr>
          <p:nvPr/>
        </p:nvCxnSpPr>
        <p:spPr>
          <a:xfrm>
            <a:off x="7517860" y="3158962"/>
            <a:ext cx="32700" cy="245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7"/>
          <p:cNvCxnSpPr/>
          <p:nvPr/>
        </p:nvCxnSpPr>
        <p:spPr>
          <a:xfrm>
            <a:off x="3833700" y="3935575"/>
            <a:ext cx="7842900" cy="2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571830" y="1728474"/>
            <a:ext cx="8291032" cy="38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‘In the beginning, God created the Heavens and the Earth… God saw everything that He had made, and indeed, it was very good.’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Genesis 1:1-4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‘The Lord God put humans in the Garden of Eden to work it and take care of it.’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Genesis 2:15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5">
            <a:alphaModFix/>
          </a:blip>
          <a:srcRect l="9728" t="7703" r="53125" b="17083"/>
          <a:stretch/>
        </p:blipFill>
        <p:spPr>
          <a:xfrm>
            <a:off x="8862862" y="1838709"/>
            <a:ext cx="2863526" cy="326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9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4104859" y="2515081"/>
            <a:ext cx="775705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‘Creation is a gift, it is a wonderful gift that God has given us, so that we care for it and we use it for the benefit of all.’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Pope Francis, </a:t>
            </a:r>
            <a:r>
              <a:rPr lang="en-GB" sz="2400" b="1" i="1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Laudato Si’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9"/>
          <p:cNvPicPr preferRelativeResize="0"/>
          <p:nvPr/>
        </p:nvPicPr>
        <p:blipFill rotWithShape="1">
          <a:blip r:embed="rId5">
            <a:alphaModFix/>
          </a:blip>
          <a:srcRect l="3811" t="11452" r="57609" b="6232"/>
          <a:stretch/>
        </p:blipFill>
        <p:spPr>
          <a:xfrm>
            <a:off x="889884" y="2065584"/>
            <a:ext cx="2678264" cy="3214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0"/>
          <p:cNvPicPr preferRelativeResize="0"/>
          <p:nvPr/>
        </p:nvPicPr>
        <p:blipFill rotWithShape="1">
          <a:blip r:embed="rId3">
            <a:alphaModFix/>
          </a:blip>
          <a:srcRect l="108" t="12102" r="353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0"/>
          <p:cNvSpPr/>
          <p:nvPr/>
        </p:nvSpPr>
        <p:spPr>
          <a:xfrm>
            <a:off x="805067" y="1957296"/>
            <a:ext cx="7757051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‘All is not lost. Human beings… are also capable of rising above themselves, choosing again what is good, and making a new start.’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Pope Francis, </a:t>
            </a:r>
            <a:r>
              <a:rPr lang="en-GB" sz="2400" b="1" i="1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Laudato Si’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What do you think Pope Francis means by humans ‘rising above themselves’?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 rotWithShape="1">
          <a:blip r:embed="rId5">
            <a:alphaModFix/>
          </a:blip>
          <a:srcRect l="3811" t="11452" r="57609" b="6232"/>
          <a:stretch/>
        </p:blipFill>
        <p:spPr>
          <a:xfrm>
            <a:off x="9049017" y="1840906"/>
            <a:ext cx="2678264" cy="3214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421</Words>
  <Application>Microsoft Office PowerPoint</Application>
  <PresentationFormat>Widescreen</PresentationFormat>
  <Paragraphs>59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Bauhaus 93</vt:lpstr>
      <vt:lpstr>Gill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Verity Sykes</dc:creator>
  <cp:lastModifiedBy>Callum Mitchell</cp:lastModifiedBy>
  <cp:revision>1</cp:revision>
  <dcterms:created xsi:type="dcterms:W3CDTF">2018-05-21T15:55:21Z</dcterms:created>
  <dcterms:modified xsi:type="dcterms:W3CDTF">2024-09-03T14:55:16Z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0x0101004C925567B298CE42B4AEE50097DA31FC</vt:lpwstr>
  </property>
</Properties>
</file>