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Candara" panose="020E0502030303020204" pitchFamily="34" charset="0"/>
      <p:regular r:id="rId20"/>
      <p:bold r:id="rId21"/>
      <p:italic r:id="rId22"/>
      <p:boldItalic r:id="rId23"/>
    </p:embeddedFont>
    <p:embeddedFont>
      <p:font typeface="Century Gothic" panose="020B0502020202020204" pitchFamily="34" charset="0"/>
      <p:regular r:id="rId24"/>
      <p:bold r:id="rId25"/>
      <p:italic r:id="rId26"/>
      <p:boldItalic r:id="rId27"/>
    </p:embeddedFont>
    <p:embeddedFont>
      <p:font typeface="Gill Sans" panose="020B0604020202020204" charset="0"/>
      <p:regular r:id="rId28"/>
      <p:bold r:id="rId29"/>
    </p:embeddedFont>
    <p:embeddedFont>
      <p:font typeface="Quattrocento Sans" panose="020B0604020202020204" charset="0"/>
      <p:regular r:id="rId30"/>
      <p:bold r:id="rId31"/>
      <p:italic r:id="rId32"/>
      <p:boldItalic r:id="rId33"/>
    </p:embeddedFont>
    <p:embeddedFont>
      <p:font typeface="Rockwell Extra Bold" panose="02060903040505020403" pitchFamily="18" charset="0"/>
      <p:bold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hHuuSra3MdpeJCs5iPB1PwQJ/b6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tableStyles" Target="tableStyles.xml"/><Relationship Id="rId21" Type="http://schemas.openxmlformats.org/officeDocument/2006/relationships/font" Target="fonts/font6.fntdata"/><Relationship Id="rId34" Type="http://schemas.openxmlformats.org/officeDocument/2006/relationships/font" Target="fonts/font1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187" name="Google Shape;18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GB" sz="1200">
                <a:latin typeface="Century Gothic"/>
                <a:ea typeface="Century Gothic"/>
                <a:cs typeface="Century Gothic"/>
                <a:sym typeface="Century Gothic"/>
              </a:rPr>
              <a:t>Using the Prayer Toolkit model, the mission ‘tasks’ on the following slide can be amended or supplemented as required.</a:t>
            </a:r>
            <a:endParaRPr/>
          </a:p>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197" name="Google Shape;19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07" name="Google Shape;207;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17" name="Google Shape;217;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ee6d98c36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g2ee6d98c36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r>
              <a:rPr lang="en-GB"/>
              <a:t>Assess children’s understanding of earth; what it is and who created it. Explain that because God created it, we have to look after it. How do children think we could/do look after the world?</a:t>
            </a:r>
            <a:endParaRPr sz="1200">
              <a:solidFill>
                <a:schemeClr val="dk1"/>
              </a:solidFill>
              <a:latin typeface="Calibri"/>
              <a:ea typeface="Calibri"/>
              <a:cs typeface="Calibri"/>
              <a:sym typeface="Calibri"/>
            </a:endParaRPr>
          </a:p>
        </p:txBody>
      </p:sp>
      <p:sp>
        <p:nvSpPr>
          <p:cNvPr id="122" name="Google Shape;122;g2ee6d98c36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GB" dirty="0"/>
              <a:t>Share this clip of creation story. Remind children that God created the world and so we have to look it.</a:t>
            </a:r>
            <a:br>
              <a:rPr lang="en-GB" dirty="0"/>
            </a:br>
            <a:r>
              <a:rPr lang="en-GB" dirty="0"/>
              <a:t>How might we look after the world? Get some ideas from children.</a:t>
            </a:r>
            <a:endParaRPr dirty="0"/>
          </a:p>
        </p:txBody>
      </p:sp>
      <p:sp>
        <p:nvSpPr>
          <p:cNvPr id="131" name="Google Shape;13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ede570a009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2ede570a009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r>
              <a:rPr lang="en-GB"/>
              <a:t>Explain that humans don’t always look after the world as they should. Explain what’s happening in each image or ask the children to say what they think is happening.</a:t>
            </a:r>
            <a:endParaRPr sz="1200">
              <a:solidFill>
                <a:schemeClr val="dk1"/>
              </a:solidFill>
              <a:latin typeface="Calibri"/>
              <a:ea typeface="Calibri"/>
              <a:cs typeface="Calibri"/>
              <a:sym typeface="Calibri"/>
            </a:endParaRPr>
          </a:p>
        </p:txBody>
      </p:sp>
      <p:sp>
        <p:nvSpPr>
          <p:cNvPr id="141" name="Google Shape;141;g2ede570a009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r>
              <a:rPr lang="en-GB" dirty="0"/>
              <a:t>Explain that we, as Christians need to make sure we’ll always doing our bit to protect the earth. Start giving examples of what children can do e.g. turn off lights, taps, recycle, don’t litter, walk to school etc. Can children think of any on their own?</a:t>
            </a:r>
            <a:endParaRPr sz="1200" dirty="0">
              <a:solidFill>
                <a:schemeClr val="dk1"/>
              </a:solidFill>
              <a:latin typeface="Calibri"/>
              <a:ea typeface="Calibri"/>
              <a:cs typeface="Calibri"/>
              <a:sym typeface="Calibri"/>
            </a:endParaRPr>
          </a:p>
        </p:txBody>
      </p:sp>
      <p:sp>
        <p:nvSpPr>
          <p:cNvPr id="153" name="Google Shape;153;p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166" name="Google Shape;16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176" name="Google Shape;17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4"/>
          <p:cNvSpPr>
            <a:spLocks noGrp="1"/>
          </p:cNvSpPr>
          <p:nvPr>
            <p:ph type="pic" idx="2"/>
          </p:nvPr>
        </p:nvSpPr>
        <p:spPr>
          <a:xfrm>
            <a:off x="5183188" y="987425"/>
            <a:ext cx="6172200" cy="4873625"/>
          </a:xfrm>
          <a:prstGeom prst="rect">
            <a:avLst/>
          </a:prstGeom>
          <a:noFill/>
          <a:ln>
            <a:noFill/>
          </a:ln>
        </p:spPr>
      </p:sp>
      <p:sp>
        <p:nvSpPr>
          <p:cNvPr id="68" name="Google Shape;68;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www.youtube.com/watch?v=teu7BCZTgDs" TargetMode="Externa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l="23788" r="33782"/>
          <a:stretch/>
        </p:blipFill>
        <p:spPr>
          <a:xfrm>
            <a:off x="0" y="0"/>
            <a:ext cx="12192000" cy="6858000"/>
          </a:xfrm>
          <a:prstGeom prst="rect">
            <a:avLst/>
          </a:prstGeom>
          <a:noFill/>
          <a:ln>
            <a:noFill/>
          </a:ln>
        </p:spPr>
      </p:pic>
      <p:pic>
        <p:nvPicPr>
          <p:cNvPr id="90" name="Google Shape;90;p1"/>
          <p:cNvPicPr preferRelativeResize="0"/>
          <p:nvPr/>
        </p:nvPicPr>
        <p:blipFill rotWithShape="1">
          <a:blip r:embed="rId4">
            <a:alphaModFix/>
          </a:blip>
          <a:srcRect l="17588" t="61504" r="21023"/>
          <a:stretch/>
        </p:blipFill>
        <p:spPr>
          <a:xfrm>
            <a:off x="736166" y="4320224"/>
            <a:ext cx="3739487" cy="1328740"/>
          </a:xfrm>
          <a:prstGeom prst="rect">
            <a:avLst/>
          </a:prstGeom>
          <a:noFill/>
          <a:ln>
            <a:noFill/>
          </a:ln>
        </p:spPr>
      </p:pic>
      <p:sp>
        <p:nvSpPr>
          <p:cNvPr id="91" name="Google Shape;91;p1"/>
          <p:cNvSpPr txBox="1"/>
          <p:nvPr/>
        </p:nvSpPr>
        <p:spPr>
          <a:xfrm>
            <a:off x="1469409" y="955342"/>
            <a:ext cx="9471600" cy="1847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GB" sz="66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800"/>
              <a:buFont typeface="Arial"/>
              <a:buNone/>
            </a:pPr>
            <a:r>
              <a:rPr lang="en-GB" sz="4800">
                <a:solidFill>
                  <a:schemeClr val="lt1"/>
                </a:solidFill>
                <a:latin typeface="Gill Sans"/>
                <a:ea typeface="Gill Sans"/>
                <a:cs typeface="Gill Sans"/>
                <a:sym typeface="Gill Sans"/>
              </a:rPr>
              <a:t>EYFS</a:t>
            </a:r>
            <a:endParaRPr sz="8000" b="0" i="0" u="none" strike="noStrike" cap="none">
              <a:solidFill>
                <a:schemeClr val="lt1"/>
              </a:solidFill>
              <a:latin typeface="Gill Sans"/>
              <a:ea typeface="Gill Sans"/>
              <a:cs typeface="Gill Sans"/>
              <a:sym typeface="Gill Sans"/>
            </a:endParaRPr>
          </a:p>
        </p:txBody>
      </p:sp>
      <p:pic>
        <p:nvPicPr>
          <p:cNvPr id="92" name="Google Shape;92;p1"/>
          <p:cNvPicPr preferRelativeResize="0"/>
          <p:nvPr/>
        </p:nvPicPr>
        <p:blipFill rotWithShape="1">
          <a:blip r:embed="rId5">
            <a:alphaModFix/>
          </a:blip>
          <a:srcRect l="54104" t="11588" r="10359" b="19840"/>
          <a:stretch/>
        </p:blipFill>
        <p:spPr>
          <a:xfrm>
            <a:off x="8507624" y="3566345"/>
            <a:ext cx="2328400" cy="2527310"/>
          </a:xfrm>
          <a:prstGeom prst="rect">
            <a:avLst/>
          </a:prstGeom>
          <a:noFill/>
          <a:ln>
            <a:noFill/>
          </a:ln>
        </p:spPr>
      </p:pic>
      <p:pic>
        <p:nvPicPr>
          <p:cNvPr id="93" name="Google Shape;93;p1"/>
          <p:cNvPicPr preferRelativeResize="0"/>
          <p:nvPr/>
        </p:nvPicPr>
        <p:blipFill rotWithShape="1">
          <a:blip r:embed="rId6">
            <a:alphaModFix/>
          </a:blip>
          <a:srcRect/>
          <a:stretch/>
        </p:blipFill>
        <p:spPr>
          <a:xfrm>
            <a:off x="0" y="98511"/>
            <a:ext cx="2064509" cy="20616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21"/>
          <p:cNvPicPr preferRelativeResize="0"/>
          <p:nvPr/>
        </p:nvPicPr>
        <p:blipFill rotWithShape="1">
          <a:blip r:embed="rId3">
            <a:alphaModFix/>
          </a:blip>
          <a:srcRect l="108" t="12102" r="353"/>
          <a:stretch/>
        </p:blipFill>
        <p:spPr>
          <a:xfrm>
            <a:off x="0" y="-2338"/>
            <a:ext cx="12192000" cy="1805013"/>
          </a:xfrm>
          <a:prstGeom prst="rect">
            <a:avLst/>
          </a:prstGeom>
          <a:noFill/>
          <a:ln>
            <a:noFill/>
          </a:ln>
        </p:spPr>
      </p:pic>
      <p:pic>
        <p:nvPicPr>
          <p:cNvPr id="190" name="Google Shape;190;p21"/>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91" name="Google Shape;191;p21"/>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pic>
        <p:nvPicPr>
          <p:cNvPr id="192" name="Google Shape;192;p21"/>
          <p:cNvPicPr preferRelativeResize="0"/>
          <p:nvPr/>
        </p:nvPicPr>
        <p:blipFill rotWithShape="1">
          <a:blip r:embed="rId5">
            <a:alphaModFix/>
          </a:blip>
          <a:srcRect l="15163" t="19275" r="28911"/>
          <a:stretch/>
        </p:blipFill>
        <p:spPr>
          <a:xfrm>
            <a:off x="6690569" y="1554822"/>
            <a:ext cx="5295041" cy="4299326"/>
          </a:xfrm>
          <a:prstGeom prst="rect">
            <a:avLst/>
          </a:prstGeom>
          <a:noFill/>
          <a:ln>
            <a:noFill/>
          </a:ln>
        </p:spPr>
      </p:pic>
      <p:sp>
        <p:nvSpPr>
          <p:cNvPr id="193" name="Google Shape;193;p21"/>
          <p:cNvSpPr txBox="1"/>
          <p:nvPr/>
        </p:nvSpPr>
        <p:spPr>
          <a:xfrm>
            <a:off x="180022" y="2921168"/>
            <a:ext cx="6205592"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40F0F"/>
              </a:buClr>
              <a:buSzPts val="6000"/>
              <a:buFont typeface="Gill Sans"/>
              <a:buNone/>
            </a:pPr>
            <a:r>
              <a:rPr lang="en-GB" sz="6000" b="0" i="0" u="none" strike="noStrike" cap="none">
                <a:solidFill>
                  <a:srgbClr val="C40F0F"/>
                </a:solidFill>
                <a:latin typeface="Gill Sans"/>
                <a:ea typeface="Gill Sans"/>
                <a:cs typeface="Gill Sans"/>
                <a:sym typeface="Gill Sans"/>
              </a:rPr>
              <a:t>Amen</a:t>
            </a:r>
            <a:endParaRPr sz="5400" b="0" i="0" u="none" strike="noStrike" cap="none">
              <a:solidFill>
                <a:srgbClr val="C40F0F"/>
              </a:solidFill>
              <a:latin typeface="Gill Sans"/>
              <a:ea typeface="Gill Sans"/>
              <a:cs typeface="Gill Sans"/>
              <a:sym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5000"/>
                                        <p:tgtEl>
                                          <p:spTgt spid="192"/>
                                        </p:tgtEl>
                                      </p:cBhvr>
                                    </p:animEffect>
                                  </p:childTnLst>
                                </p:cTn>
                              </p:par>
                              <p:par>
                                <p:cTn id="8" presetID="23" presetClass="entr" presetSubtype="16" fill="hold" nodeType="withEffect">
                                  <p:stCondLst>
                                    <p:cond delay="0"/>
                                  </p:stCondLst>
                                  <p:childTnLst>
                                    <p:set>
                                      <p:cBhvr>
                                        <p:cTn id="9" dur="1" fill="hold">
                                          <p:stCondLst>
                                            <p:cond delay="0"/>
                                          </p:stCondLst>
                                        </p:cTn>
                                        <p:tgtEl>
                                          <p:spTgt spid="193"/>
                                        </p:tgtEl>
                                        <p:attrNameLst>
                                          <p:attrName>style.visibility</p:attrName>
                                        </p:attrNameLst>
                                      </p:cBhvr>
                                      <p:to>
                                        <p:strVal val="visible"/>
                                      </p:to>
                                    </p:set>
                                    <p:anim calcmode="lin" valueType="num">
                                      <p:cBhvr additive="base">
                                        <p:cTn id="10" dur="5000"/>
                                        <p:tgtEl>
                                          <p:spTgt spid="193"/>
                                        </p:tgtEl>
                                        <p:attrNameLst>
                                          <p:attrName>ppt_w</p:attrName>
                                        </p:attrNameLst>
                                      </p:cBhvr>
                                      <p:tavLst>
                                        <p:tav tm="0">
                                          <p:val>
                                            <p:strVal val="0"/>
                                          </p:val>
                                        </p:tav>
                                        <p:tav tm="100000">
                                          <p:val>
                                            <p:strVal val="#ppt_w"/>
                                          </p:val>
                                        </p:tav>
                                      </p:tavLst>
                                    </p:anim>
                                    <p:anim calcmode="lin" valueType="num">
                                      <p:cBhvr additive="base">
                                        <p:cTn id="11" dur="5000"/>
                                        <p:tgtEl>
                                          <p:spTgt spid="19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22"/>
          <p:cNvPicPr preferRelativeResize="0"/>
          <p:nvPr/>
        </p:nvPicPr>
        <p:blipFill rotWithShape="1">
          <a:blip r:embed="rId3">
            <a:alphaModFix/>
          </a:blip>
          <a:srcRect l="108" t="12102" r="353"/>
          <a:stretch/>
        </p:blipFill>
        <p:spPr>
          <a:xfrm>
            <a:off x="0" y="-2338"/>
            <a:ext cx="12192000" cy="1805013"/>
          </a:xfrm>
          <a:prstGeom prst="rect">
            <a:avLst/>
          </a:prstGeom>
          <a:noFill/>
          <a:ln>
            <a:noFill/>
          </a:ln>
        </p:spPr>
      </p:pic>
      <p:pic>
        <p:nvPicPr>
          <p:cNvPr id="200" name="Google Shape;200;p22"/>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01" name="Google Shape;201;p22"/>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pic>
        <p:nvPicPr>
          <p:cNvPr id="202" name="Google Shape;202;p22" descr="Hands, Palms, Black And White"/>
          <p:cNvPicPr preferRelativeResize="0"/>
          <p:nvPr/>
        </p:nvPicPr>
        <p:blipFill rotWithShape="1">
          <a:blip r:embed="rId5">
            <a:alphaModFix/>
          </a:blip>
          <a:srcRect l="5717" r="7989"/>
          <a:stretch/>
        </p:blipFill>
        <p:spPr>
          <a:xfrm>
            <a:off x="5924278" y="1809548"/>
            <a:ext cx="6267722" cy="3245778"/>
          </a:xfrm>
          <a:prstGeom prst="rect">
            <a:avLst/>
          </a:prstGeom>
          <a:noFill/>
          <a:ln>
            <a:noFill/>
          </a:ln>
        </p:spPr>
      </p:pic>
      <p:sp>
        <p:nvSpPr>
          <p:cNvPr id="203" name="Google Shape;203;p22"/>
          <p:cNvSpPr txBox="1"/>
          <p:nvPr/>
        </p:nvSpPr>
        <p:spPr>
          <a:xfrm>
            <a:off x="180022" y="2921168"/>
            <a:ext cx="6205592"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6000"/>
              <a:buFont typeface="Gill Sans"/>
              <a:buNone/>
            </a:pPr>
            <a:r>
              <a:rPr lang="en-GB" sz="6000" b="0" i="0" u="none" strike="noStrike" cap="none">
                <a:solidFill>
                  <a:schemeClr val="dk1"/>
                </a:solidFill>
                <a:latin typeface="Gill Sans"/>
                <a:ea typeface="Gill Sans"/>
                <a:cs typeface="Gill Sans"/>
                <a:sym typeface="Gill Sans"/>
              </a:rPr>
              <a:t>Your Mission</a:t>
            </a:r>
            <a:endParaRPr sz="5400" b="0" i="0" u="none" strike="noStrike" cap="none">
              <a:solidFill>
                <a:schemeClr val="dk1"/>
              </a:solidFill>
              <a:latin typeface="Gill Sans"/>
              <a:ea typeface="Gill Sans"/>
              <a:cs typeface="Gill Sans"/>
              <a:sym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03"/>
                                        </p:tgtEl>
                                        <p:attrNameLst>
                                          <p:attrName>style.visibility</p:attrName>
                                        </p:attrNameLst>
                                      </p:cBhvr>
                                      <p:to>
                                        <p:strVal val="visible"/>
                                      </p:to>
                                    </p:set>
                                    <p:anim calcmode="lin" valueType="num">
                                      <p:cBhvr additive="base">
                                        <p:cTn id="7" dur="5000"/>
                                        <p:tgtEl>
                                          <p:spTgt spid="203"/>
                                        </p:tgtEl>
                                        <p:attrNameLst>
                                          <p:attrName>ppt_w</p:attrName>
                                        </p:attrNameLst>
                                      </p:cBhvr>
                                      <p:tavLst>
                                        <p:tav tm="0">
                                          <p:val>
                                            <p:strVal val="0"/>
                                          </p:val>
                                        </p:tav>
                                        <p:tav tm="100000">
                                          <p:val>
                                            <p:strVal val="#ppt_w"/>
                                          </p:val>
                                        </p:tav>
                                      </p:tavLst>
                                    </p:anim>
                                    <p:anim calcmode="lin" valueType="num">
                                      <p:cBhvr additive="base">
                                        <p:cTn id="8" dur="5000"/>
                                        <p:tgtEl>
                                          <p:spTgt spid="20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23"/>
          <p:cNvPicPr preferRelativeResize="0"/>
          <p:nvPr/>
        </p:nvPicPr>
        <p:blipFill rotWithShape="1">
          <a:blip r:embed="rId3">
            <a:alphaModFix/>
          </a:blip>
          <a:srcRect l="108" t="12102" r="353"/>
          <a:stretch/>
        </p:blipFill>
        <p:spPr>
          <a:xfrm>
            <a:off x="0" y="-2338"/>
            <a:ext cx="12192000" cy="1805013"/>
          </a:xfrm>
          <a:prstGeom prst="rect">
            <a:avLst/>
          </a:prstGeom>
          <a:noFill/>
          <a:ln>
            <a:noFill/>
          </a:ln>
        </p:spPr>
      </p:pic>
      <p:pic>
        <p:nvPicPr>
          <p:cNvPr id="210" name="Google Shape;210;p23"/>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11" name="Google Shape;211;p23"/>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pic>
        <p:nvPicPr>
          <p:cNvPr id="212" name="Google Shape;212;p23" descr="Light, Salvation, Gospel, God, Jesus, Prayer, Church"/>
          <p:cNvPicPr preferRelativeResize="0"/>
          <p:nvPr/>
        </p:nvPicPr>
        <p:blipFill rotWithShape="1">
          <a:blip r:embed="rId5">
            <a:alphaModFix/>
          </a:blip>
          <a:srcRect/>
          <a:stretch/>
        </p:blipFill>
        <p:spPr>
          <a:xfrm>
            <a:off x="8403604" y="1554822"/>
            <a:ext cx="3788396" cy="5303178"/>
          </a:xfrm>
          <a:prstGeom prst="rect">
            <a:avLst/>
          </a:prstGeom>
          <a:noFill/>
          <a:ln w="25400" cap="flat" cmpd="sng">
            <a:solidFill>
              <a:srgbClr val="FFFFCC"/>
            </a:solidFill>
            <a:prstDash val="solid"/>
            <a:round/>
            <a:headEnd type="none" w="sm" len="sm"/>
            <a:tailEnd type="none" w="sm" len="sm"/>
          </a:ln>
        </p:spPr>
      </p:pic>
      <p:sp>
        <p:nvSpPr>
          <p:cNvPr id="213" name="Google Shape;213;p23"/>
          <p:cNvSpPr txBox="1"/>
          <p:nvPr/>
        </p:nvSpPr>
        <p:spPr>
          <a:xfrm>
            <a:off x="571736" y="1802675"/>
            <a:ext cx="7587343" cy="39703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rgbClr val="000000"/>
                </a:solidFill>
                <a:latin typeface="Gill Sans"/>
                <a:ea typeface="Gill Sans"/>
                <a:cs typeface="Gill Sans"/>
                <a:sym typeface="Gill Sans"/>
              </a:rPr>
              <a:t>What can your school do for the Harvest Festival?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rgbClr val="C00000"/>
                </a:solidFill>
                <a:latin typeface="Gill Sans"/>
                <a:ea typeface="Gill Sans"/>
                <a:cs typeface="Gill Sans"/>
                <a:sym typeface="Gill Sans"/>
              </a:rPr>
              <a:t>Research:</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rgbClr val="C00000"/>
                </a:solidFill>
                <a:latin typeface="Gill Sans"/>
                <a:ea typeface="Gill Sans"/>
                <a:cs typeface="Gill Sans"/>
                <a:sym typeface="Gill Sans"/>
              </a:rPr>
              <a:t>World Day of Prayer for the Care of Creation (1st September)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rgbClr val="C00000"/>
                </a:solidFill>
                <a:latin typeface="Gill Sans"/>
                <a:ea typeface="Gill Sans"/>
                <a:cs typeface="Gill Sans"/>
                <a:sym typeface="Gill Sans"/>
              </a:rPr>
              <a:t>Season of Creation (1</a:t>
            </a:r>
            <a:r>
              <a:rPr lang="en-GB" sz="3600" b="0" i="0" u="none" strike="noStrike" cap="none" baseline="30000">
                <a:solidFill>
                  <a:srgbClr val="C00000"/>
                </a:solidFill>
                <a:latin typeface="Gill Sans"/>
                <a:ea typeface="Gill Sans"/>
                <a:cs typeface="Gill Sans"/>
                <a:sym typeface="Gill Sans"/>
              </a:rPr>
              <a:t>st</a:t>
            </a:r>
            <a:r>
              <a:rPr lang="en-GB" sz="3600" b="0" i="0" u="none" strike="noStrike" cap="none">
                <a:solidFill>
                  <a:srgbClr val="C00000"/>
                </a:solidFill>
                <a:latin typeface="Gill Sans"/>
                <a:ea typeface="Gill Sans"/>
                <a:cs typeface="Gill Sans"/>
                <a:sym typeface="Gill Sans"/>
              </a:rPr>
              <a:t> Sept – 4</a:t>
            </a:r>
            <a:r>
              <a:rPr lang="en-GB" sz="3600" b="0" i="0" u="none" strike="noStrike" cap="none" baseline="30000">
                <a:solidFill>
                  <a:srgbClr val="C00000"/>
                </a:solidFill>
                <a:latin typeface="Gill Sans"/>
                <a:ea typeface="Gill Sans"/>
                <a:cs typeface="Gill Sans"/>
                <a:sym typeface="Gill Sans"/>
              </a:rPr>
              <a:t>th</a:t>
            </a:r>
            <a:r>
              <a:rPr lang="en-GB" sz="3600" b="0" i="0" u="none" strike="noStrike" cap="none">
                <a:solidFill>
                  <a:srgbClr val="C00000"/>
                </a:solidFill>
                <a:latin typeface="Gill Sans"/>
                <a:ea typeface="Gill Sans"/>
                <a:cs typeface="Gill Sans"/>
                <a:sym typeface="Gill Sans"/>
              </a:rPr>
              <a:t> Oct)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rgbClr val="C00000"/>
                </a:solidFill>
                <a:latin typeface="Gill Sans"/>
                <a:ea typeface="Gill Sans"/>
                <a:cs typeface="Gill Sans"/>
                <a:sym typeface="Gill Sans"/>
              </a:rPr>
              <a:t>COP29 (begins 11th November 2024)</a:t>
            </a:r>
            <a:endParaRPr sz="3600" b="0" i="0" u="none" strike="noStrike" cap="none">
              <a:solidFill>
                <a:srgbClr val="C00000"/>
              </a:solidFill>
              <a:latin typeface="Gill Sans"/>
              <a:ea typeface="Gill Sans"/>
              <a:cs typeface="Gill Sans"/>
              <a:sym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13"/>
                                        </p:tgtEl>
                                        <p:attrNameLst>
                                          <p:attrName>style.visibility</p:attrName>
                                        </p:attrNameLst>
                                      </p:cBhvr>
                                      <p:to>
                                        <p:strVal val="visible"/>
                                      </p:to>
                                    </p:set>
                                    <p:anim calcmode="lin" valueType="num">
                                      <p:cBhvr additive="base">
                                        <p:cTn id="7" dur="2000"/>
                                        <p:tgtEl>
                                          <p:spTgt spid="213"/>
                                        </p:tgtEl>
                                        <p:attrNameLst>
                                          <p:attrName>ppt_w</p:attrName>
                                        </p:attrNameLst>
                                      </p:cBhvr>
                                      <p:tavLst>
                                        <p:tav tm="0">
                                          <p:val>
                                            <p:strVal val="0"/>
                                          </p:val>
                                        </p:tav>
                                        <p:tav tm="100000">
                                          <p:val>
                                            <p:strVal val="#ppt_w"/>
                                          </p:val>
                                        </p:tav>
                                      </p:tavLst>
                                    </p:anim>
                                    <p:anim calcmode="lin" valueType="num">
                                      <p:cBhvr additive="base">
                                        <p:cTn id="8" dur="2000"/>
                                        <p:tgtEl>
                                          <p:spTgt spid="21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24"/>
          <p:cNvPicPr preferRelativeResize="0"/>
          <p:nvPr/>
        </p:nvPicPr>
        <p:blipFill rotWithShape="1">
          <a:blip r:embed="rId3">
            <a:alphaModFix/>
          </a:blip>
          <a:srcRect l="108" t="12102" r="353"/>
          <a:stretch/>
        </p:blipFill>
        <p:spPr>
          <a:xfrm>
            <a:off x="0" y="-2338"/>
            <a:ext cx="12192000" cy="1805013"/>
          </a:xfrm>
          <a:prstGeom prst="rect">
            <a:avLst/>
          </a:prstGeom>
          <a:noFill/>
          <a:ln>
            <a:noFill/>
          </a:ln>
        </p:spPr>
      </p:pic>
      <p:pic>
        <p:nvPicPr>
          <p:cNvPr id="220" name="Google Shape;220;p24"/>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21" name="Google Shape;221;p24"/>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pic>
        <p:nvPicPr>
          <p:cNvPr id="222" name="Google Shape;222;p24" descr="Caritas Westminster on Twitter: &amp;quot;The six principles of CST we have chosen  for #loveinaction.How can we use them in our daily lives?… &amp;quot;"/>
          <p:cNvPicPr preferRelativeResize="0"/>
          <p:nvPr/>
        </p:nvPicPr>
        <p:blipFill rotWithShape="1">
          <a:blip r:embed="rId5">
            <a:alphaModFix/>
          </a:blip>
          <a:srcRect l="2371" t="700" r="1665" b="899"/>
          <a:stretch/>
        </p:blipFill>
        <p:spPr>
          <a:xfrm>
            <a:off x="0" y="-50931"/>
            <a:ext cx="12225929" cy="600332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
          <p:cNvPicPr preferRelativeResize="0"/>
          <p:nvPr/>
        </p:nvPicPr>
        <p:blipFill rotWithShape="1">
          <a:blip r:embed="rId3">
            <a:alphaModFix/>
          </a:blip>
          <a:srcRect l="108" t="12102" r="353"/>
          <a:stretch/>
        </p:blipFill>
        <p:spPr>
          <a:xfrm>
            <a:off x="0" y="-2338"/>
            <a:ext cx="12192000" cy="1805013"/>
          </a:xfrm>
          <a:prstGeom prst="rect">
            <a:avLst/>
          </a:prstGeom>
          <a:noFill/>
          <a:ln>
            <a:noFill/>
          </a:ln>
        </p:spPr>
      </p:pic>
      <p:pic>
        <p:nvPicPr>
          <p:cNvPr id="100" name="Google Shape;100;p2"/>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01" name="Google Shape;101;p2"/>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Starter</a:t>
            </a:r>
            <a:endParaRPr sz="1400" b="0" i="0" u="none" strike="noStrike" cap="none">
              <a:solidFill>
                <a:srgbClr val="000000"/>
              </a:solidFill>
              <a:latin typeface="Arial"/>
              <a:ea typeface="Arial"/>
              <a:cs typeface="Arial"/>
              <a:sym typeface="Arial"/>
            </a:endParaRPr>
          </a:p>
        </p:txBody>
      </p:sp>
      <p:pic>
        <p:nvPicPr>
          <p:cNvPr id="102" name="Google Shape;102;p2" descr="Caritas Westminster on Twitter: &amp;quot;The six principles of CST we have chosen  for #loveinaction.How can we use them in our daily lives?… &amp;quot;"/>
          <p:cNvPicPr preferRelativeResize="0"/>
          <p:nvPr/>
        </p:nvPicPr>
        <p:blipFill rotWithShape="1">
          <a:blip r:embed="rId5">
            <a:alphaModFix/>
          </a:blip>
          <a:srcRect l="2371" t="700" r="1665" b="899"/>
          <a:stretch/>
        </p:blipFill>
        <p:spPr>
          <a:xfrm>
            <a:off x="0" y="-50931"/>
            <a:ext cx="12225929" cy="600332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3"/>
          <p:cNvPicPr preferRelativeResize="0"/>
          <p:nvPr/>
        </p:nvPicPr>
        <p:blipFill rotWithShape="1">
          <a:blip r:embed="rId3">
            <a:alphaModFix/>
          </a:blip>
          <a:srcRect l="108" t="12102" r="353"/>
          <a:stretch/>
        </p:blipFill>
        <p:spPr>
          <a:xfrm>
            <a:off x="0" y="-2338"/>
            <a:ext cx="12192000" cy="1805013"/>
          </a:xfrm>
          <a:prstGeom prst="rect">
            <a:avLst/>
          </a:prstGeom>
          <a:noFill/>
          <a:ln>
            <a:noFill/>
          </a:ln>
        </p:spPr>
      </p:pic>
      <p:pic>
        <p:nvPicPr>
          <p:cNvPr id="109" name="Google Shape;109;p3"/>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10" name="Google Shape;110;p3"/>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Starter</a:t>
            </a:r>
            <a:endParaRPr sz="1400" b="0" i="0" u="none" strike="noStrike" cap="none">
              <a:solidFill>
                <a:srgbClr val="000000"/>
              </a:solidFill>
              <a:latin typeface="Arial"/>
              <a:ea typeface="Arial"/>
              <a:cs typeface="Arial"/>
              <a:sym typeface="Arial"/>
            </a:endParaRPr>
          </a:p>
        </p:txBody>
      </p:sp>
      <p:pic>
        <p:nvPicPr>
          <p:cNvPr id="111" name="Google Shape;111;p3" descr="Caritas Westminster on Twitter: &amp;quot;The six principles of CST we have chosen  for #loveinaction.How can we use them in our daily lives?… &amp;quot;"/>
          <p:cNvPicPr preferRelativeResize="0"/>
          <p:nvPr/>
        </p:nvPicPr>
        <p:blipFill rotWithShape="1">
          <a:blip r:embed="rId5">
            <a:alphaModFix/>
          </a:blip>
          <a:srcRect l="2371" t="700" r="1665" b="899"/>
          <a:stretch/>
        </p:blipFill>
        <p:spPr>
          <a:xfrm>
            <a:off x="0" y="-50931"/>
            <a:ext cx="12225929" cy="6003323"/>
          </a:xfrm>
          <a:prstGeom prst="rect">
            <a:avLst/>
          </a:prstGeom>
          <a:noFill/>
          <a:ln>
            <a:noFill/>
          </a:ln>
        </p:spPr>
      </p:pic>
      <p:sp>
        <p:nvSpPr>
          <p:cNvPr id="112" name="Google Shape;112;p3"/>
          <p:cNvSpPr txBox="1"/>
          <p:nvPr/>
        </p:nvSpPr>
        <p:spPr>
          <a:xfrm>
            <a:off x="-138224" y="392338"/>
            <a:ext cx="12207531" cy="78556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6600"/>
              <a:buFont typeface="Century Gothic"/>
              <a:buNone/>
            </a:pPr>
            <a:r>
              <a:rPr lang="en-GB" sz="6600" b="0" i="0" u="none" strike="noStrike" cap="none">
                <a:solidFill>
                  <a:srgbClr val="FFFFFF"/>
                </a:solidFill>
                <a:latin typeface="Century Gothic"/>
                <a:ea typeface="Century Gothic"/>
                <a:cs typeface="Century Gothic"/>
                <a:sym typeface="Century Gothic"/>
              </a:rPr>
              <a:t>Catholic Social Teaching</a:t>
            </a:r>
            <a:endParaRPr sz="1400" b="0" i="0" u="none" strike="noStrike" cap="none">
              <a:solidFill>
                <a:srgbClr val="000000"/>
              </a:solidFill>
              <a:latin typeface="Arial"/>
              <a:ea typeface="Arial"/>
              <a:cs typeface="Arial"/>
              <a:sym typeface="Arial"/>
            </a:endParaRPr>
          </a:p>
        </p:txBody>
      </p:sp>
      <p:pic>
        <p:nvPicPr>
          <p:cNvPr id="113" name="Google Shape;113;p3"/>
          <p:cNvPicPr preferRelativeResize="0"/>
          <p:nvPr/>
        </p:nvPicPr>
        <p:blipFill rotWithShape="1">
          <a:blip r:embed="rId6">
            <a:alphaModFix/>
          </a:blip>
          <a:srcRect l="5671" r="4772"/>
          <a:stretch/>
        </p:blipFill>
        <p:spPr>
          <a:xfrm>
            <a:off x="-138224" y="-65894"/>
            <a:ext cx="2045267" cy="6070336"/>
          </a:xfrm>
          <a:prstGeom prst="rect">
            <a:avLst/>
          </a:prstGeom>
          <a:noFill/>
          <a:ln>
            <a:noFill/>
          </a:ln>
        </p:spPr>
      </p:pic>
      <p:pic>
        <p:nvPicPr>
          <p:cNvPr id="114" name="Google Shape;114;p3"/>
          <p:cNvPicPr preferRelativeResize="0"/>
          <p:nvPr/>
        </p:nvPicPr>
        <p:blipFill rotWithShape="1">
          <a:blip r:embed="rId7">
            <a:alphaModFix/>
          </a:blip>
          <a:srcRect b="786"/>
          <a:stretch/>
        </p:blipFill>
        <p:spPr>
          <a:xfrm>
            <a:off x="7943853" y="-75778"/>
            <a:ext cx="2204045" cy="6089483"/>
          </a:xfrm>
          <a:prstGeom prst="rect">
            <a:avLst/>
          </a:prstGeom>
          <a:noFill/>
          <a:ln>
            <a:noFill/>
          </a:ln>
        </p:spPr>
      </p:pic>
      <p:pic>
        <p:nvPicPr>
          <p:cNvPr id="115" name="Google Shape;115;p3"/>
          <p:cNvPicPr preferRelativeResize="0"/>
          <p:nvPr/>
        </p:nvPicPr>
        <p:blipFill rotWithShape="1">
          <a:blip r:embed="rId8">
            <a:alphaModFix/>
          </a:blip>
          <a:srcRect l="3112" t="861" r="3347"/>
          <a:stretch/>
        </p:blipFill>
        <p:spPr>
          <a:xfrm>
            <a:off x="1801859" y="-65893"/>
            <a:ext cx="2073477" cy="6070335"/>
          </a:xfrm>
          <a:prstGeom prst="rect">
            <a:avLst/>
          </a:prstGeom>
          <a:noFill/>
          <a:ln>
            <a:noFill/>
          </a:ln>
        </p:spPr>
      </p:pic>
      <p:pic>
        <p:nvPicPr>
          <p:cNvPr id="116" name="Google Shape;116;p3"/>
          <p:cNvPicPr preferRelativeResize="0"/>
          <p:nvPr/>
        </p:nvPicPr>
        <p:blipFill rotWithShape="1">
          <a:blip r:embed="rId9">
            <a:alphaModFix/>
          </a:blip>
          <a:srcRect l="5493" r="6758"/>
          <a:stretch/>
        </p:blipFill>
        <p:spPr>
          <a:xfrm>
            <a:off x="10056288" y="-66266"/>
            <a:ext cx="2235133" cy="6081780"/>
          </a:xfrm>
          <a:prstGeom prst="rect">
            <a:avLst/>
          </a:prstGeom>
          <a:noFill/>
          <a:ln>
            <a:noFill/>
          </a:ln>
        </p:spPr>
      </p:pic>
      <p:pic>
        <p:nvPicPr>
          <p:cNvPr id="117" name="Google Shape;117;p3"/>
          <p:cNvPicPr preferRelativeResize="0"/>
          <p:nvPr/>
        </p:nvPicPr>
        <p:blipFill rotWithShape="1">
          <a:blip r:embed="rId10">
            <a:alphaModFix/>
          </a:blip>
          <a:srcRect t="1149"/>
          <a:stretch/>
        </p:blipFill>
        <p:spPr>
          <a:xfrm>
            <a:off x="5827552" y="-65893"/>
            <a:ext cx="2225814" cy="6070335"/>
          </a:xfrm>
          <a:prstGeom prst="rect">
            <a:avLst/>
          </a:prstGeom>
          <a:noFill/>
          <a:ln>
            <a:noFill/>
          </a:ln>
        </p:spPr>
      </p:pic>
      <p:pic>
        <p:nvPicPr>
          <p:cNvPr id="118" name="Google Shape;118;p3"/>
          <p:cNvPicPr preferRelativeResize="0"/>
          <p:nvPr/>
        </p:nvPicPr>
        <p:blipFill rotWithShape="1">
          <a:blip r:embed="rId11">
            <a:alphaModFix/>
          </a:blip>
          <a:srcRect/>
          <a:stretch/>
        </p:blipFill>
        <p:spPr>
          <a:xfrm>
            <a:off x="3753407" y="-76233"/>
            <a:ext cx="2186414" cy="606777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g2ee6d98c36c_0_0"/>
          <p:cNvPicPr preferRelativeResize="0"/>
          <p:nvPr/>
        </p:nvPicPr>
        <p:blipFill rotWithShape="1">
          <a:blip r:embed="rId3">
            <a:alphaModFix/>
          </a:blip>
          <a:srcRect l="108" t="12103" r="347"/>
          <a:stretch/>
        </p:blipFill>
        <p:spPr>
          <a:xfrm>
            <a:off x="0" y="-2338"/>
            <a:ext cx="12192000" cy="1805013"/>
          </a:xfrm>
          <a:prstGeom prst="rect">
            <a:avLst/>
          </a:prstGeom>
          <a:noFill/>
          <a:ln>
            <a:noFill/>
          </a:ln>
        </p:spPr>
      </p:pic>
      <p:pic>
        <p:nvPicPr>
          <p:cNvPr id="125" name="Google Shape;125;g2ee6d98c36c_0_0"/>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126" name="Google Shape;126;g2ee6d98c36c_0_0"/>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pic>
        <p:nvPicPr>
          <p:cNvPr id="127" name="Google Shape;127;g2ee6d98c36c_0_0"/>
          <p:cNvPicPr preferRelativeResize="0"/>
          <p:nvPr/>
        </p:nvPicPr>
        <p:blipFill rotWithShape="1">
          <a:blip r:embed="rId5">
            <a:alphaModFix/>
          </a:blip>
          <a:srcRect/>
          <a:stretch/>
        </p:blipFill>
        <p:spPr>
          <a:xfrm>
            <a:off x="4189125" y="1720925"/>
            <a:ext cx="3813761" cy="381376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4"/>
          <p:cNvPicPr preferRelativeResize="0"/>
          <p:nvPr/>
        </p:nvPicPr>
        <p:blipFill rotWithShape="1">
          <a:blip r:embed="rId3">
            <a:alphaModFix/>
          </a:blip>
          <a:srcRect l="108" t="12102" r="353"/>
          <a:stretch/>
        </p:blipFill>
        <p:spPr>
          <a:xfrm>
            <a:off x="0" y="-2338"/>
            <a:ext cx="12192000" cy="1805013"/>
          </a:xfrm>
          <a:prstGeom prst="rect">
            <a:avLst/>
          </a:prstGeom>
          <a:noFill/>
          <a:ln>
            <a:noFill/>
          </a:ln>
        </p:spPr>
      </p:pic>
      <p:pic>
        <p:nvPicPr>
          <p:cNvPr id="134" name="Google Shape;134;p4"/>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35" name="Google Shape;135;p4"/>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Genesis 1</a:t>
            </a:r>
            <a:endParaRPr sz="1400" b="0" i="0" u="none" strike="noStrike" cap="none">
              <a:solidFill>
                <a:srgbClr val="000000"/>
              </a:solidFill>
              <a:latin typeface="Arial"/>
              <a:ea typeface="Arial"/>
              <a:cs typeface="Arial"/>
              <a:sym typeface="Arial"/>
            </a:endParaRPr>
          </a:p>
        </p:txBody>
      </p:sp>
      <p:sp>
        <p:nvSpPr>
          <p:cNvPr id="136" name="Google Shape;136;p4"/>
          <p:cNvSpPr/>
          <p:nvPr/>
        </p:nvSpPr>
        <p:spPr>
          <a:xfrm>
            <a:off x="205450" y="1802675"/>
            <a:ext cx="7912200" cy="397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endParaRPr sz="2400" b="0" i="0" u="none" strike="noStrike" cap="none">
              <a:solidFill>
                <a:srgbClr val="000000"/>
              </a:solidFill>
              <a:latin typeface="Quattrocento Sans"/>
              <a:ea typeface="Quattrocento Sans"/>
              <a:cs typeface="Quattrocento Sans"/>
              <a:sym typeface="Quattrocento Sans"/>
            </a:endParaRPr>
          </a:p>
        </p:txBody>
      </p:sp>
      <p:sp>
        <p:nvSpPr>
          <p:cNvPr id="2" name="Rectangle 1">
            <a:extLst>
              <a:ext uri="{FF2B5EF4-FFF2-40B4-BE49-F238E27FC236}">
                <a16:creationId xmlns:a16="http://schemas.microsoft.com/office/drawing/2014/main" id="{CE28C031-1716-42C1-A409-8F0A1D26C378}"/>
              </a:ext>
            </a:extLst>
          </p:cNvPr>
          <p:cNvSpPr/>
          <p:nvPr/>
        </p:nvSpPr>
        <p:spPr>
          <a:xfrm>
            <a:off x="1589798" y="4699624"/>
            <a:ext cx="9012404" cy="584775"/>
          </a:xfrm>
          <a:prstGeom prst="rect">
            <a:avLst/>
          </a:prstGeom>
        </p:spPr>
        <p:txBody>
          <a:bodyPr wrap="none">
            <a:spAutoFit/>
          </a:bodyPr>
          <a:lstStyle/>
          <a:p>
            <a:r>
              <a:rPr lang="en-GB" sz="3200" dirty="0">
                <a:hlinkClick r:id="rId5"/>
              </a:rPr>
              <a:t>http://www.youtube.com/watch?v=teu7BCZTgDs</a:t>
            </a:r>
            <a:endParaRPr lang="en-GB" sz="3200" dirty="0"/>
          </a:p>
        </p:txBody>
      </p:sp>
      <p:sp>
        <p:nvSpPr>
          <p:cNvPr id="3" name="TextBox 2">
            <a:extLst>
              <a:ext uri="{FF2B5EF4-FFF2-40B4-BE49-F238E27FC236}">
                <a16:creationId xmlns:a16="http://schemas.microsoft.com/office/drawing/2014/main" id="{7CC67C8D-9B87-474B-9598-4A1A8B5F2BD6}"/>
              </a:ext>
            </a:extLst>
          </p:cNvPr>
          <p:cNvSpPr txBox="1"/>
          <p:nvPr/>
        </p:nvSpPr>
        <p:spPr>
          <a:xfrm>
            <a:off x="3760236" y="2679779"/>
            <a:ext cx="4851919" cy="1107996"/>
          </a:xfrm>
          <a:prstGeom prst="rect">
            <a:avLst/>
          </a:prstGeom>
          <a:noFill/>
        </p:spPr>
        <p:txBody>
          <a:bodyPr wrap="square" rtlCol="0">
            <a:spAutoFit/>
          </a:bodyPr>
          <a:lstStyle/>
          <a:p>
            <a:r>
              <a:rPr lang="en-GB" sz="6600" b="1" dirty="0">
                <a:latin typeface="Rockwell Extra Bold" panose="02060903040505020403" pitchFamily="18" charset="0"/>
              </a:rPr>
              <a:t>Creation</a:t>
            </a:r>
            <a:endParaRPr lang="en-GB" b="1" dirty="0">
              <a:latin typeface="Rockwell Extra Bold" panose="02060903040505020403"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g2ede570a009_0_10"/>
          <p:cNvPicPr preferRelativeResize="0"/>
          <p:nvPr/>
        </p:nvPicPr>
        <p:blipFill rotWithShape="1">
          <a:blip r:embed="rId3">
            <a:alphaModFix/>
          </a:blip>
          <a:srcRect l="108" t="12103" r="356"/>
          <a:stretch/>
        </p:blipFill>
        <p:spPr>
          <a:xfrm>
            <a:off x="0" y="-2338"/>
            <a:ext cx="12192000" cy="1805013"/>
          </a:xfrm>
          <a:prstGeom prst="rect">
            <a:avLst/>
          </a:prstGeom>
          <a:noFill/>
          <a:ln>
            <a:noFill/>
          </a:ln>
        </p:spPr>
      </p:pic>
      <p:pic>
        <p:nvPicPr>
          <p:cNvPr id="144" name="Google Shape;144;g2ede570a009_0_10"/>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145" name="Google Shape;145;g2ede570a009_0_10"/>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sp>
        <p:nvSpPr>
          <p:cNvPr id="146" name="Google Shape;146;g2ede570a009_0_10"/>
          <p:cNvSpPr/>
          <p:nvPr/>
        </p:nvSpPr>
        <p:spPr>
          <a:xfrm>
            <a:off x="464719" y="1802675"/>
            <a:ext cx="7755000" cy="4062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38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chemeClr val="dk1"/>
              </a:buClr>
              <a:buSzPts val="1800"/>
              <a:buFont typeface="Calibri"/>
              <a:buNone/>
            </a:pPr>
            <a:endParaRPr sz="1500" b="0" i="0" u="none" strike="noStrike" cap="none">
              <a:solidFill>
                <a:srgbClr val="000000"/>
              </a:solidFill>
              <a:latin typeface="Candara"/>
              <a:ea typeface="Candara"/>
              <a:cs typeface="Candara"/>
              <a:sym typeface="Candara"/>
            </a:endParaRPr>
          </a:p>
          <a:p>
            <a:pPr marL="0" marR="0" lvl="0" indent="0" algn="l" rtl="0">
              <a:lnSpc>
                <a:spcPct val="100000"/>
              </a:lnSpc>
              <a:spcBef>
                <a:spcPts val="0"/>
              </a:spcBef>
              <a:spcAft>
                <a:spcPts val="0"/>
              </a:spcAft>
              <a:buClr>
                <a:srgbClr val="000000"/>
              </a:buClr>
              <a:buSzPts val="1600"/>
              <a:buFont typeface="Candara"/>
              <a:buNone/>
            </a:pPr>
            <a:r>
              <a:rPr lang="en-GB" sz="1600" b="0" i="0" u="none" strike="noStrike" cap="none">
                <a:solidFill>
                  <a:srgbClr val="000000"/>
                </a:solidFill>
                <a:latin typeface="Candara"/>
                <a:ea typeface="Candara"/>
                <a:cs typeface="Candara"/>
                <a:sym typeface="Candara"/>
              </a:rPr>
              <a:t>​</a:t>
            </a:r>
            <a:endParaRPr sz="1600" b="0" i="0" u="none" strike="noStrike" cap="none">
              <a:solidFill>
                <a:srgbClr val="000000"/>
              </a:solidFill>
              <a:latin typeface="Quattrocento Sans"/>
              <a:ea typeface="Quattrocento Sans"/>
              <a:cs typeface="Quattrocento Sans"/>
              <a:sym typeface="Quattrocento Sans"/>
            </a:endParaRPr>
          </a:p>
        </p:txBody>
      </p:sp>
      <p:pic>
        <p:nvPicPr>
          <p:cNvPr id="147" name="Google Shape;147;g2ede570a009_0_10"/>
          <p:cNvPicPr preferRelativeResize="0"/>
          <p:nvPr/>
        </p:nvPicPr>
        <p:blipFill rotWithShape="1">
          <a:blip r:embed="rId5">
            <a:alphaModFix/>
          </a:blip>
          <a:srcRect t="14777" r="27682"/>
          <a:stretch/>
        </p:blipFill>
        <p:spPr>
          <a:xfrm>
            <a:off x="180025" y="1789163"/>
            <a:ext cx="3390633" cy="2653374"/>
          </a:xfrm>
          <a:prstGeom prst="rect">
            <a:avLst/>
          </a:prstGeom>
          <a:noFill/>
          <a:ln>
            <a:noFill/>
          </a:ln>
        </p:spPr>
      </p:pic>
      <p:pic>
        <p:nvPicPr>
          <p:cNvPr id="148" name="Google Shape;148;g2ede570a009_0_10"/>
          <p:cNvPicPr preferRelativeResize="0"/>
          <p:nvPr/>
        </p:nvPicPr>
        <p:blipFill rotWithShape="1">
          <a:blip r:embed="rId6">
            <a:alphaModFix/>
          </a:blip>
          <a:srcRect/>
          <a:stretch/>
        </p:blipFill>
        <p:spPr>
          <a:xfrm>
            <a:off x="8219725" y="1789163"/>
            <a:ext cx="3972275" cy="2653373"/>
          </a:xfrm>
          <a:prstGeom prst="rect">
            <a:avLst/>
          </a:prstGeom>
          <a:noFill/>
          <a:ln>
            <a:noFill/>
          </a:ln>
        </p:spPr>
      </p:pic>
      <p:pic>
        <p:nvPicPr>
          <p:cNvPr id="149" name="Google Shape;149;g2ede570a009_0_10"/>
          <p:cNvPicPr preferRelativeResize="0"/>
          <p:nvPr/>
        </p:nvPicPr>
        <p:blipFill>
          <a:blip r:embed="rId7">
            <a:alphaModFix/>
          </a:blip>
          <a:stretch>
            <a:fillRect/>
          </a:stretch>
        </p:blipFill>
        <p:spPr>
          <a:xfrm>
            <a:off x="4680700" y="1802663"/>
            <a:ext cx="2545901" cy="38188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12"/>
          <p:cNvPicPr preferRelativeResize="0"/>
          <p:nvPr/>
        </p:nvPicPr>
        <p:blipFill rotWithShape="1">
          <a:blip r:embed="rId3">
            <a:alphaModFix/>
          </a:blip>
          <a:srcRect l="108" t="12103" r="356"/>
          <a:stretch/>
        </p:blipFill>
        <p:spPr>
          <a:xfrm>
            <a:off x="0" y="-2338"/>
            <a:ext cx="12192000" cy="1805013"/>
          </a:xfrm>
          <a:prstGeom prst="rect">
            <a:avLst/>
          </a:prstGeom>
          <a:noFill/>
          <a:ln>
            <a:noFill/>
          </a:ln>
        </p:spPr>
      </p:pic>
      <p:pic>
        <p:nvPicPr>
          <p:cNvPr id="156" name="Google Shape;156;p12"/>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157" name="Google Shape;157;p12"/>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pic>
        <p:nvPicPr>
          <p:cNvPr id="158" name="Google Shape;158;p12"/>
          <p:cNvPicPr preferRelativeResize="0"/>
          <p:nvPr/>
        </p:nvPicPr>
        <p:blipFill>
          <a:blip r:embed="rId5">
            <a:alphaModFix/>
          </a:blip>
          <a:stretch>
            <a:fillRect/>
          </a:stretch>
        </p:blipFill>
        <p:spPr>
          <a:xfrm>
            <a:off x="4291200" y="2274050"/>
            <a:ext cx="4062826" cy="2707501"/>
          </a:xfrm>
          <a:prstGeom prst="rect">
            <a:avLst/>
          </a:prstGeom>
          <a:noFill/>
          <a:ln>
            <a:noFill/>
          </a:ln>
        </p:spPr>
      </p:pic>
      <p:pic>
        <p:nvPicPr>
          <p:cNvPr id="159" name="Google Shape;159;p12"/>
          <p:cNvPicPr preferRelativeResize="0"/>
          <p:nvPr/>
        </p:nvPicPr>
        <p:blipFill>
          <a:blip r:embed="rId6">
            <a:alphaModFix/>
          </a:blip>
          <a:stretch>
            <a:fillRect/>
          </a:stretch>
        </p:blipFill>
        <p:spPr>
          <a:xfrm>
            <a:off x="792200" y="1831175"/>
            <a:ext cx="2186925" cy="1455674"/>
          </a:xfrm>
          <a:prstGeom prst="rect">
            <a:avLst/>
          </a:prstGeom>
          <a:noFill/>
          <a:ln>
            <a:noFill/>
          </a:ln>
        </p:spPr>
      </p:pic>
      <p:pic>
        <p:nvPicPr>
          <p:cNvPr id="160" name="Google Shape;160;p12"/>
          <p:cNvPicPr preferRelativeResize="0"/>
          <p:nvPr/>
        </p:nvPicPr>
        <p:blipFill>
          <a:blip r:embed="rId7">
            <a:alphaModFix/>
          </a:blip>
          <a:stretch>
            <a:fillRect/>
          </a:stretch>
        </p:blipFill>
        <p:spPr>
          <a:xfrm>
            <a:off x="616200" y="3619400"/>
            <a:ext cx="2538928" cy="1805026"/>
          </a:xfrm>
          <a:prstGeom prst="rect">
            <a:avLst/>
          </a:prstGeom>
          <a:noFill/>
          <a:ln>
            <a:noFill/>
          </a:ln>
        </p:spPr>
      </p:pic>
      <p:pic>
        <p:nvPicPr>
          <p:cNvPr id="161" name="Google Shape;161;p12"/>
          <p:cNvPicPr preferRelativeResize="0"/>
          <p:nvPr/>
        </p:nvPicPr>
        <p:blipFill>
          <a:blip r:embed="rId8">
            <a:alphaModFix/>
          </a:blip>
          <a:stretch>
            <a:fillRect/>
          </a:stretch>
        </p:blipFill>
        <p:spPr>
          <a:xfrm>
            <a:off x="9666096" y="1749475"/>
            <a:ext cx="1727599" cy="2163725"/>
          </a:xfrm>
          <a:prstGeom prst="rect">
            <a:avLst/>
          </a:prstGeom>
          <a:noFill/>
          <a:ln>
            <a:noFill/>
          </a:ln>
        </p:spPr>
      </p:pic>
      <p:pic>
        <p:nvPicPr>
          <p:cNvPr id="162" name="Google Shape;162;p12"/>
          <p:cNvPicPr preferRelativeResize="0"/>
          <p:nvPr/>
        </p:nvPicPr>
        <p:blipFill>
          <a:blip r:embed="rId9">
            <a:alphaModFix/>
          </a:blip>
          <a:stretch>
            <a:fillRect/>
          </a:stretch>
        </p:blipFill>
        <p:spPr>
          <a:xfrm>
            <a:off x="9334736" y="4107800"/>
            <a:ext cx="2390326" cy="159292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15"/>
          <p:cNvPicPr preferRelativeResize="0"/>
          <p:nvPr/>
        </p:nvPicPr>
        <p:blipFill rotWithShape="1">
          <a:blip r:embed="rId3">
            <a:alphaModFix/>
          </a:blip>
          <a:srcRect l="108" t="12102" r="353"/>
          <a:stretch/>
        </p:blipFill>
        <p:spPr>
          <a:xfrm>
            <a:off x="0" y="-2338"/>
            <a:ext cx="12192000" cy="1805013"/>
          </a:xfrm>
          <a:prstGeom prst="rect">
            <a:avLst/>
          </a:prstGeom>
          <a:noFill/>
          <a:ln>
            <a:noFill/>
          </a:ln>
        </p:spPr>
      </p:pic>
      <p:pic>
        <p:nvPicPr>
          <p:cNvPr id="169" name="Google Shape;169;p15"/>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70" name="Google Shape;170;p15"/>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pic>
        <p:nvPicPr>
          <p:cNvPr id="171" name="Google Shape;171;p15"/>
          <p:cNvPicPr preferRelativeResize="0"/>
          <p:nvPr/>
        </p:nvPicPr>
        <p:blipFill rotWithShape="1">
          <a:blip r:embed="rId5">
            <a:alphaModFix/>
          </a:blip>
          <a:srcRect l="15163" t="19275" r="28911"/>
          <a:stretch/>
        </p:blipFill>
        <p:spPr>
          <a:xfrm>
            <a:off x="6690569" y="1554822"/>
            <a:ext cx="5295041" cy="4299326"/>
          </a:xfrm>
          <a:prstGeom prst="rect">
            <a:avLst/>
          </a:prstGeom>
          <a:noFill/>
          <a:ln>
            <a:noFill/>
          </a:ln>
        </p:spPr>
      </p:pic>
      <p:sp>
        <p:nvSpPr>
          <p:cNvPr id="172" name="Google Shape;172;p15"/>
          <p:cNvSpPr txBox="1"/>
          <p:nvPr/>
        </p:nvSpPr>
        <p:spPr>
          <a:xfrm>
            <a:off x="180022" y="2921168"/>
            <a:ext cx="6205592"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40F0F"/>
              </a:buClr>
              <a:buSzPts val="6000"/>
              <a:buFont typeface="Gill Sans"/>
              <a:buNone/>
            </a:pPr>
            <a:r>
              <a:rPr lang="en-GB" sz="6000" b="0" i="0" u="none" strike="noStrike" cap="none">
                <a:solidFill>
                  <a:srgbClr val="C40F0F"/>
                </a:solidFill>
                <a:latin typeface="Gill Sans"/>
                <a:ea typeface="Gill Sans"/>
                <a:cs typeface="Gill Sans"/>
                <a:sym typeface="Gill Sans"/>
              </a:rPr>
              <a:t>Let Us Pray…</a:t>
            </a:r>
            <a:endParaRPr sz="5400" b="0" i="0" u="none" strike="noStrike" cap="none">
              <a:solidFill>
                <a:srgbClr val="C40F0F"/>
              </a:solidFill>
              <a:latin typeface="Gill Sans"/>
              <a:ea typeface="Gill Sans"/>
              <a:cs typeface="Gill Sans"/>
              <a:sym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5000"/>
                                        <p:tgtEl>
                                          <p:spTgt spid="171"/>
                                        </p:tgtEl>
                                      </p:cBhvr>
                                    </p:animEffect>
                                  </p:childTnLst>
                                </p:cTn>
                              </p:par>
                              <p:par>
                                <p:cTn id="8" presetID="23" presetClass="entr" presetSubtype="16" fill="hold" nodeType="withEffect">
                                  <p:stCondLst>
                                    <p:cond delay="0"/>
                                  </p:stCondLst>
                                  <p:childTnLst>
                                    <p:set>
                                      <p:cBhvr>
                                        <p:cTn id="9" dur="1" fill="hold">
                                          <p:stCondLst>
                                            <p:cond delay="0"/>
                                          </p:stCondLst>
                                        </p:cTn>
                                        <p:tgtEl>
                                          <p:spTgt spid="172"/>
                                        </p:tgtEl>
                                        <p:attrNameLst>
                                          <p:attrName>style.visibility</p:attrName>
                                        </p:attrNameLst>
                                      </p:cBhvr>
                                      <p:to>
                                        <p:strVal val="visible"/>
                                      </p:to>
                                    </p:set>
                                    <p:anim calcmode="lin" valueType="num">
                                      <p:cBhvr additive="base">
                                        <p:cTn id="10" dur="5000"/>
                                        <p:tgtEl>
                                          <p:spTgt spid="172"/>
                                        </p:tgtEl>
                                        <p:attrNameLst>
                                          <p:attrName>ppt_w</p:attrName>
                                        </p:attrNameLst>
                                      </p:cBhvr>
                                      <p:tavLst>
                                        <p:tav tm="0">
                                          <p:val>
                                            <p:strVal val="0"/>
                                          </p:val>
                                        </p:tav>
                                        <p:tav tm="100000">
                                          <p:val>
                                            <p:strVal val="#ppt_w"/>
                                          </p:val>
                                        </p:tav>
                                      </p:tavLst>
                                    </p:anim>
                                    <p:anim calcmode="lin" valueType="num">
                                      <p:cBhvr additive="base">
                                        <p:cTn id="11" dur="5000"/>
                                        <p:tgtEl>
                                          <p:spTgt spid="17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16"/>
          <p:cNvPicPr preferRelativeResize="0"/>
          <p:nvPr/>
        </p:nvPicPr>
        <p:blipFill rotWithShape="1">
          <a:blip r:embed="rId3">
            <a:alphaModFix/>
          </a:blip>
          <a:srcRect l="108" t="12102" r="353"/>
          <a:stretch/>
        </p:blipFill>
        <p:spPr>
          <a:xfrm>
            <a:off x="0" y="-2338"/>
            <a:ext cx="12192000" cy="1805013"/>
          </a:xfrm>
          <a:prstGeom prst="rect">
            <a:avLst/>
          </a:prstGeom>
          <a:noFill/>
          <a:ln>
            <a:noFill/>
          </a:ln>
        </p:spPr>
      </p:pic>
      <p:pic>
        <p:nvPicPr>
          <p:cNvPr id="179" name="Google Shape;179;p16"/>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80" name="Google Shape;180;p16"/>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sp>
        <p:nvSpPr>
          <p:cNvPr id="181" name="Google Shape;181;p16"/>
          <p:cNvSpPr/>
          <p:nvPr/>
        </p:nvSpPr>
        <p:spPr>
          <a:xfrm>
            <a:off x="265025" y="1902650"/>
            <a:ext cx="3693900" cy="24366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en-GB" sz="2050">
                <a:solidFill>
                  <a:srgbClr val="404040"/>
                </a:solidFill>
                <a:highlight>
                  <a:srgbClr val="FFFFFF"/>
                </a:highlight>
              </a:rPr>
              <a:t>Loving Father we praise you:</a:t>
            </a:r>
            <a:endParaRPr sz="2050">
              <a:solidFill>
                <a:srgbClr val="404040"/>
              </a:solidFill>
              <a:highlight>
                <a:srgbClr val="FFFFFF"/>
              </a:highlight>
            </a:endParaRPr>
          </a:p>
          <a:p>
            <a:pPr marL="0" lvl="0" indent="0" algn="l" rtl="0">
              <a:lnSpc>
                <a:spcPct val="115000"/>
              </a:lnSpc>
              <a:spcBef>
                <a:spcPts val="1600"/>
              </a:spcBef>
              <a:spcAft>
                <a:spcPts val="0"/>
              </a:spcAft>
              <a:buClr>
                <a:schemeClr val="dk1"/>
              </a:buClr>
              <a:buSzPts val="1100"/>
              <a:buFont typeface="Arial"/>
              <a:buNone/>
            </a:pPr>
            <a:r>
              <a:rPr lang="en-GB" sz="2050">
                <a:solidFill>
                  <a:srgbClr val="404040"/>
                </a:solidFill>
                <a:highlight>
                  <a:srgbClr val="FFFFFF"/>
                </a:highlight>
              </a:rPr>
              <a:t>For the beautiful sun,</a:t>
            </a:r>
            <a:endParaRPr sz="2050">
              <a:solidFill>
                <a:srgbClr val="404040"/>
              </a:solidFill>
              <a:highlight>
                <a:srgbClr val="FFFFFF"/>
              </a:highlight>
            </a:endParaRPr>
          </a:p>
          <a:p>
            <a:pPr marL="0" lvl="0" indent="0" algn="l" rtl="0">
              <a:lnSpc>
                <a:spcPct val="115000"/>
              </a:lnSpc>
              <a:spcBef>
                <a:spcPts val="1600"/>
              </a:spcBef>
              <a:spcAft>
                <a:spcPts val="0"/>
              </a:spcAft>
              <a:buClr>
                <a:schemeClr val="dk1"/>
              </a:buClr>
              <a:buSzPts val="1100"/>
              <a:buFont typeface="Arial"/>
              <a:buNone/>
            </a:pPr>
            <a:r>
              <a:rPr lang="en-GB" sz="2050">
                <a:solidFill>
                  <a:srgbClr val="404040"/>
                </a:solidFill>
                <a:highlight>
                  <a:srgbClr val="FFFFFF"/>
                </a:highlight>
              </a:rPr>
              <a:t>For the rain which makes things grow,</a:t>
            </a:r>
            <a:endParaRPr sz="2050">
              <a:solidFill>
                <a:srgbClr val="404040"/>
              </a:solidFill>
              <a:highlight>
                <a:srgbClr val="FFFFFF"/>
              </a:highlight>
            </a:endParaRPr>
          </a:p>
          <a:p>
            <a:pPr marL="0" lvl="0" indent="0" algn="l" rtl="0">
              <a:lnSpc>
                <a:spcPct val="115000"/>
              </a:lnSpc>
              <a:spcBef>
                <a:spcPts val="1600"/>
              </a:spcBef>
              <a:spcAft>
                <a:spcPts val="0"/>
              </a:spcAft>
              <a:buClr>
                <a:schemeClr val="dk1"/>
              </a:buClr>
              <a:buSzPts val="1100"/>
              <a:buFont typeface="Arial"/>
              <a:buNone/>
            </a:pPr>
            <a:r>
              <a:rPr lang="en-GB" sz="2050">
                <a:solidFill>
                  <a:srgbClr val="404040"/>
                </a:solidFill>
                <a:highlight>
                  <a:srgbClr val="FFFFFF"/>
                </a:highlight>
              </a:rPr>
              <a:t>For the bush and the paddocks,</a:t>
            </a:r>
            <a:endParaRPr sz="2050">
              <a:solidFill>
                <a:srgbClr val="404040"/>
              </a:solidFill>
              <a:highlight>
                <a:srgbClr val="FFFFFF"/>
              </a:highlight>
            </a:endParaRPr>
          </a:p>
          <a:p>
            <a:pPr marL="0" lvl="0" indent="0" algn="l" rtl="0">
              <a:lnSpc>
                <a:spcPct val="115000"/>
              </a:lnSpc>
              <a:spcBef>
                <a:spcPts val="1600"/>
              </a:spcBef>
              <a:spcAft>
                <a:spcPts val="0"/>
              </a:spcAft>
              <a:buClr>
                <a:schemeClr val="dk1"/>
              </a:buClr>
              <a:buSzPts val="1100"/>
              <a:buFont typeface="Arial"/>
              <a:buNone/>
            </a:pPr>
            <a:r>
              <a:rPr lang="en-GB" sz="2050">
                <a:solidFill>
                  <a:srgbClr val="404040"/>
                </a:solidFill>
                <a:highlight>
                  <a:srgbClr val="FFFFFF"/>
                </a:highlight>
              </a:rPr>
              <a:t>For the sea and the sky,</a:t>
            </a:r>
            <a:endParaRPr sz="2050">
              <a:solidFill>
                <a:srgbClr val="404040"/>
              </a:solidFill>
              <a:highlight>
                <a:srgbClr val="FFFFFF"/>
              </a:highlight>
            </a:endParaRPr>
          </a:p>
          <a:p>
            <a:pPr marL="0" marR="0" lvl="0" indent="0" algn="ctr" rtl="0">
              <a:lnSpc>
                <a:spcPct val="100000"/>
              </a:lnSpc>
              <a:spcBef>
                <a:spcPts val="1600"/>
              </a:spcBef>
              <a:spcAft>
                <a:spcPts val="0"/>
              </a:spcAft>
              <a:buClr>
                <a:srgbClr val="000000"/>
              </a:buClr>
              <a:buSzPts val="2800"/>
              <a:buFont typeface="Arial"/>
              <a:buNone/>
            </a:pPr>
            <a:endParaRPr sz="2800">
              <a:solidFill>
                <a:schemeClr val="dk1"/>
              </a:solidFill>
              <a:latin typeface="Gill Sans"/>
              <a:ea typeface="Gill Sans"/>
              <a:cs typeface="Gill Sans"/>
              <a:sym typeface="Gill Sans"/>
            </a:endParaRPr>
          </a:p>
        </p:txBody>
      </p:sp>
      <p:pic>
        <p:nvPicPr>
          <p:cNvPr id="182" name="Google Shape;182;p16" descr="St. George's Catholic Primary School - Love in Action Project"/>
          <p:cNvPicPr preferRelativeResize="0"/>
          <p:nvPr/>
        </p:nvPicPr>
        <p:blipFill rotWithShape="1">
          <a:blip r:embed="rId5">
            <a:alphaModFix/>
          </a:blip>
          <a:srcRect/>
          <a:stretch/>
        </p:blipFill>
        <p:spPr>
          <a:xfrm>
            <a:off x="8393515" y="1554822"/>
            <a:ext cx="3828752" cy="5303178"/>
          </a:xfrm>
          <a:prstGeom prst="rect">
            <a:avLst/>
          </a:prstGeom>
          <a:noFill/>
          <a:ln>
            <a:noFill/>
          </a:ln>
        </p:spPr>
      </p:pic>
      <p:sp>
        <p:nvSpPr>
          <p:cNvPr id="183" name="Google Shape;183;p16"/>
          <p:cNvSpPr txBox="1"/>
          <p:nvPr/>
        </p:nvSpPr>
        <p:spPr>
          <a:xfrm>
            <a:off x="4554575" y="1802675"/>
            <a:ext cx="3978900" cy="3507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GB" sz="1950">
                <a:solidFill>
                  <a:srgbClr val="404040"/>
                </a:solidFill>
                <a:highlight>
                  <a:srgbClr val="FFFFFF"/>
                </a:highlight>
              </a:rPr>
              <a:t>For the flowers and the birds,</a:t>
            </a:r>
            <a:endParaRPr sz="1950">
              <a:solidFill>
                <a:srgbClr val="404040"/>
              </a:solidFill>
              <a:highlight>
                <a:srgbClr val="FFFFFF"/>
              </a:highlight>
            </a:endParaRPr>
          </a:p>
          <a:p>
            <a:pPr marL="0" lvl="0" indent="0" algn="l" rtl="0">
              <a:lnSpc>
                <a:spcPct val="115000"/>
              </a:lnSpc>
              <a:spcBef>
                <a:spcPts val="1600"/>
              </a:spcBef>
              <a:spcAft>
                <a:spcPts val="0"/>
              </a:spcAft>
              <a:buClr>
                <a:schemeClr val="dk1"/>
              </a:buClr>
              <a:buSzPts val="1100"/>
              <a:buFont typeface="Arial"/>
              <a:buNone/>
            </a:pPr>
            <a:r>
              <a:rPr lang="en-GB" sz="1950">
                <a:solidFill>
                  <a:srgbClr val="404040"/>
                </a:solidFill>
                <a:highlight>
                  <a:srgbClr val="FFFFFF"/>
                </a:highlight>
              </a:rPr>
              <a:t>And for your gifts to us.</a:t>
            </a:r>
            <a:endParaRPr sz="1950">
              <a:solidFill>
                <a:srgbClr val="404040"/>
              </a:solidFill>
              <a:highlight>
                <a:srgbClr val="FFFFFF"/>
              </a:highlight>
            </a:endParaRPr>
          </a:p>
          <a:p>
            <a:pPr marL="0" lvl="0" indent="0" algn="l" rtl="0">
              <a:lnSpc>
                <a:spcPct val="115000"/>
              </a:lnSpc>
              <a:spcBef>
                <a:spcPts val="1600"/>
              </a:spcBef>
              <a:spcAft>
                <a:spcPts val="0"/>
              </a:spcAft>
              <a:buClr>
                <a:schemeClr val="dk1"/>
              </a:buClr>
              <a:buSzPts val="1100"/>
              <a:buFont typeface="Arial"/>
              <a:buNone/>
            </a:pPr>
            <a:r>
              <a:rPr lang="en-GB" sz="1950">
                <a:solidFill>
                  <a:srgbClr val="404040"/>
                </a:solidFill>
                <a:highlight>
                  <a:srgbClr val="FFFFFF"/>
                </a:highlight>
              </a:rPr>
              <a:t>Everything around us sings with joy.</a:t>
            </a:r>
            <a:endParaRPr sz="2050">
              <a:solidFill>
                <a:srgbClr val="404040"/>
              </a:solidFill>
              <a:highlight>
                <a:srgbClr val="FFFFFF"/>
              </a:highlight>
            </a:endParaRPr>
          </a:p>
          <a:p>
            <a:pPr marL="0" lvl="0" indent="0" algn="l" rtl="0">
              <a:lnSpc>
                <a:spcPct val="115000"/>
              </a:lnSpc>
              <a:spcBef>
                <a:spcPts val="1600"/>
              </a:spcBef>
              <a:spcAft>
                <a:spcPts val="0"/>
              </a:spcAft>
              <a:buClr>
                <a:schemeClr val="dk1"/>
              </a:buClr>
              <a:buSzPts val="1100"/>
              <a:buFont typeface="Arial"/>
              <a:buNone/>
            </a:pPr>
            <a:r>
              <a:rPr lang="en-GB" sz="1950">
                <a:solidFill>
                  <a:srgbClr val="404040"/>
                </a:solidFill>
                <a:highlight>
                  <a:srgbClr val="FFFFFF"/>
                </a:highlight>
              </a:rPr>
              <a:t>With all you made we sing for joy too!</a:t>
            </a:r>
            <a:endParaRPr sz="1950">
              <a:solidFill>
                <a:srgbClr val="404040"/>
              </a:solidFill>
              <a:highlight>
                <a:srgbClr val="FFFFFF"/>
              </a:highlight>
            </a:endParaRPr>
          </a:p>
          <a:p>
            <a:pPr marL="0" lvl="0" indent="0" algn="l" rtl="0">
              <a:spcBef>
                <a:spcPts val="1600"/>
              </a:spcBef>
              <a:spcAft>
                <a:spcPts val="0"/>
              </a:spcAft>
              <a:buNone/>
            </a:pPr>
            <a:endParaRPr sz="2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TotalTime>
  <Words>368</Words>
  <Application>Microsoft Office PowerPoint</Application>
  <PresentationFormat>Widescreen</PresentationFormat>
  <Paragraphs>55</Paragraphs>
  <Slides>13</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Rockwell Extra Bold</vt:lpstr>
      <vt:lpstr>Century Gothic</vt:lpstr>
      <vt:lpstr>Candara</vt:lpstr>
      <vt:lpstr>Quattrocento Sans</vt:lpstr>
      <vt:lpstr>Gill Sans</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Verity Sykes</dc:creator>
  <cp:lastModifiedBy>Callum Mitchell</cp:lastModifiedBy>
  <cp:revision>1</cp:revision>
  <dcterms:created xsi:type="dcterms:W3CDTF">2018-05-21T15:55:21Z</dcterms:created>
  <dcterms:modified xsi:type="dcterms:W3CDTF">2024-09-03T14:55:32Z</dcterms:modified>
</cp:coreProperties>
</file>