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Gill Sans"/>
      <p:regular r:id="rId19"/>
      <p:bold r:id="rId20"/>
    </p:embeddedFont>
    <p:embeddedFont>
      <p:font typeface="Century Gothic"/>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isGMxtcFSKhtQWcJgZwQDWI1Kx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GillSans-bold.fntdata"/><Relationship Id="rId22" Type="http://schemas.openxmlformats.org/officeDocument/2006/relationships/font" Target="fonts/CenturyGothic-bold.fntdata"/><Relationship Id="rId21" Type="http://schemas.openxmlformats.org/officeDocument/2006/relationships/font" Target="fonts/CenturyGothic-regular.fntdata"/><Relationship Id="rId24" Type="http://schemas.openxmlformats.org/officeDocument/2006/relationships/font" Target="fonts/CenturyGothic-boldItalic.fntdata"/><Relationship Id="rId23"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GillSans-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cdow.org.uk/jubilee-2025/"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Play/sing God’s Spirit is in my Heart (Go Tell Everyone) as children enter and leave the assembly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e9d58e716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ee9d58e716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u="sng">
                <a:solidFill>
                  <a:schemeClr val="hlink"/>
                </a:solidFill>
                <a:hlinkClick r:id="rId2"/>
              </a:rPr>
              <a:t>https://rcdow.org.uk/jubilee-2025/</a:t>
            </a:r>
            <a:br>
              <a:rPr lang="en-GB"/>
            </a:br>
            <a:r>
              <a:rPr lang="en-GB"/>
              <a:t>Tell children that Pope Francis has called for 2025 to be a Jubilee year where we should pray for and give hope to everyone.</a:t>
            </a:r>
            <a:endParaRPr sz="1200">
              <a:solidFill>
                <a:schemeClr val="dk1"/>
              </a:solidFill>
              <a:latin typeface="Calibri"/>
              <a:ea typeface="Calibri"/>
              <a:cs typeface="Calibri"/>
              <a:sym typeface="Calibri"/>
            </a:endParaRPr>
          </a:p>
        </p:txBody>
      </p:sp>
      <p:sp>
        <p:nvSpPr>
          <p:cNvPr id="187" name="Google Shape;187;g2ee9d58e716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96" name="Google Shape;19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07" name="Google Shape;2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b="0" i="0" lang="en-GB" sz="1200">
                <a:solidFill>
                  <a:schemeClr val="dk1"/>
                </a:solidFill>
                <a:latin typeface="Calibri"/>
                <a:ea typeface="Calibri"/>
                <a:cs typeface="Calibri"/>
                <a:sym typeface="Calibri"/>
              </a:rPr>
              <a:t>The World Day of the Poor is a Roman Catholic observance, set up by Pope Francis in 2017. It is celebrated on the 33rd Sunday of Ordinary Time, which is the Sunday before Christ the King.</a:t>
            </a:r>
            <a:endParaRPr sz="1200">
              <a:solidFill>
                <a:schemeClr val="dk1"/>
              </a:solidFill>
              <a:latin typeface="Calibri"/>
              <a:ea typeface="Calibri"/>
              <a:cs typeface="Calibri"/>
              <a:sym typeface="Calibri"/>
            </a:endParaRPr>
          </a:p>
        </p:txBody>
      </p:sp>
      <p:sp>
        <p:nvSpPr>
          <p:cNvPr id="217" name="Google Shape;21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27" name="Google Shape;22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rPr lang="en-GB"/>
              <a:t>Introduce this half term’s CST theme. What do the children think ‘preferential option’ means? Can you think of a scenario that shows someone giving a preferential option to a poor person?</a:t>
            </a:r>
            <a:endParaRPr sz="1200">
              <a:solidFill>
                <a:schemeClr val="dk1"/>
              </a:solidFill>
              <a:latin typeface="Calibri"/>
              <a:ea typeface="Calibri"/>
              <a:cs typeface="Calibri"/>
              <a:sym typeface="Calibri"/>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a:t>Can you think of a time when you needed help and someone reached out to you with kindness? How did you feel?</a:t>
            </a:r>
            <a:br>
              <a:rPr lang="en-GB"/>
            </a:br>
            <a:r>
              <a:rPr lang="en-GB"/>
              <a:t>Do they feel able to do anything when they come across someone in need? Encourage children to share anecdotes of helping or perhaps not feeling able to. Encourage children to talk to the adults in their life about ways they can make a difference to the life of someone in need e.g. donating pocket money/clothes/food etc.</a:t>
            </a:r>
            <a:endParaRPr sz="1200">
              <a:solidFill>
                <a:schemeClr val="dk1"/>
              </a:solidFill>
              <a:latin typeface="Calibri"/>
              <a:ea typeface="Calibri"/>
              <a:cs typeface="Calibri"/>
              <a:sym typeface="Calibri"/>
            </a:endParaRPr>
          </a:p>
        </p:txBody>
      </p:sp>
      <p:sp>
        <p:nvSpPr>
          <p:cNvPr id="123" name="Google Shape;12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e843c935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ee843c935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a:t>Can children think of any organisations set up to help those in need? Introduce the concept of a charity; what it does and how it does it (how it gets money). Is there a charity children know of? Do they know people who work for; donate to specific charities?</a:t>
            </a:r>
            <a:endParaRPr sz="1200">
              <a:solidFill>
                <a:schemeClr val="dk1"/>
              </a:solidFill>
              <a:latin typeface="Calibri"/>
              <a:ea typeface="Calibri"/>
              <a:cs typeface="Calibri"/>
              <a:sym typeface="Calibri"/>
            </a:endParaRPr>
          </a:p>
        </p:txBody>
      </p:sp>
      <p:sp>
        <p:nvSpPr>
          <p:cNvPr id="132" name="Google Shape;132;g2ee843c935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a:t>Why is Jesus encouraging you not to invite your friends, relative, rich neighbours? Encourage children to see that helping those in need must be done selflessly, not looking for anything back, because it’s our duty as Christians.</a:t>
            </a:r>
            <a:endParaRPr sz="1200">
              <a:solidFill>
                <a:schemeClr val="dk1"/>
              </a:solidFill>
              <a:latin typeface="Calibri"/>
              <a:ea typeface="Calibri"/>
              <a:cs typeface="Calibri"/>
              <a:sym typeface="Calibri"/>
            </a:endParaRPr>
          </a:p>
        </p:txBody>
      </p:sp>
      <p:sp>
        <p:nvSpPr>
          <p:cNvPr id="157" name="Google Shape;15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67" name="Google Shape;16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77" name="Google Shape;17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3"/>
          <p:cNvSpPr/>
          <p:nvPr>
            <p:ph idx="2" type="pic"/>
          </p:nvPr>
        </p:nvSpPr>
        <p:spPr>
          <a:xfrm>
            <a:off x="5183188" y="987425"/>
            <a:ext cx="6172200" cy="4873625"/>
          </a:xfrm>
          <a:prstGeom prst="rect">
            <a:avLst/>
          </a:prstGeom>
          <a:noFill/>
          <a:ln>
            <a:noFill/>
          </a:ln>
        </p:spPr>
      </p:sp>
      <p:sp>
        <p:nvSpPr>
          <p:cNvPr id="68" name="Google Shape;68;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hyperlink" Target="https://youtu.be/TEUgyi4FT7I?si=ED85d__iR3a46cK_" TargetMode="External"/><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 Id="rId11" Type="http://schemas.openxmlformats.org/officeDocument/2006/relationships/image" Target="../media/image16.png"/><Relationship Id="rId10" Type="http://schemas.openxmlformats.org/officeDocument/2006/relationships/image" Target="../media/image5.png"/><Relationship Id="rId9" Type="http://schemas.openxmlformats.org/officeDocument/2006/relationships/image" Target="../media/image22.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1.png"/><Relationship Id="rId11" Type="http://schemas.openxmlformats.org/officeDocument/2006/relationships/image" Target="../media/image35.png"/><Relationship Id="rId10" Type="http://schemas.openxmlformats.org/officeDocument/2006/relationships/image" Target="../media/image19.png"/><Relationship Id="rId9"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14.png"/><Relationship Id="rId7" Type="http://schemas.openxmlformats.org/officeDocument/2006/relationships/image" Target="../media/image25.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23788" r="33782" t="0"/>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b="0" l="17588" r="21023" t="61504"/>
          <a:stretch/>
        </p:blipFill>
        <p:spPr>
          <a:xfrm>
            <a:off x="736166" y="4968986"/>
            <a:ext cx="3739487" cy="1328740"/>
          </a:xfrm>
          <a:prstGeom prst="rect">
            <a:avLst/>
          </a:prstGeom>
          <a:noFill/>
          <a:ln>
            <a:noFill/>
          </a:ln>
        </p:spPr>
      </p:pic>
      <p:sp>
        <p:nvSpPr>
          <p:cNvPr id="91" name="Google Shape;91;p1"/>
          <p:cNvSpPr txBox="1"/>
          <p:nvPr/>
        </p:nvSpPr>
        <p:spPr>
          <a:xfrm>
            <a:off x="2057139" y="935463"/>
            <a:ext cx="77940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GB" sz="66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lang="en-GB" sz="4800">
                <a:solidFill>
                  <a:schemeClr val="lt1"/>
                </a:solidFill>
                <a:latin typeface="Gill Sans"/>
                <a:ea typeface="Gill Sans"/>
                <a:cs typeface="Gill Sans"/>
                <a:sym typeface="Gill Sans"/>
              </a:rPr>
              <a:t>EYFS</a:t>
            </a:r>
            <a:r>
              <a:rPr b="0" i="0" lang="en-GB" sz="4800" u="none" cap="none" strike="noStrike">
                <a:solidFill>
                  <a:schemeClr val="lt1"/>
                </a:solidFill>
                <a:latin typeface="Gill Sans"/>
                <a:ea typeface="Gill Sans"/>
                <a:cs typeface="Gill Sans"/>
                <a:sym typeface="Gill Sans"/>
              </a:rPr>
              <a:t> Assembly</a:t>
            </a:r>
            <a:endParaRPr b="0" i="0" sz="8000" u="none" cap="none" strike="noStrik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b="19840" l="54104" r="10359" t="11588"/>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b="0" l="0" r="0" t="0"/>
          <a:stretch/>
        </p:blipFill>
        <p:spPr>
          <a:xfrm>
            <a:off x="0" y="0"/>
            <a:ext cx="2164084" cy="2161036"/>
          </a:xfrm>
          <a:prstGeom prst="rect">
            <a:avLst/>
          </a:prstGeom>
          <a:noFill/>
          <a:ln>
            <a:noFill/>
          </a:ln>
        </p:spPr>
      </p:pic>
      <p:pic>
        <p:nvPicPr>
          <p:cNvPr id="94" name="Google Shape;94;p1">
            <a:hlinkClick r:id="rId7"/>
          </p:cNvPr>
          <p:cNvPicPr preferRelativeResize="0"/>
          <p:nvPr/>
        </p:nvPicPr>
        <p:blipFill>
          <a:blip r:embed="rId8">
            <a:alphaModFix/>
          </a:blip>
          <a:stretch>
            <a:fillRect/>
          </a:stretch>
        </p:blipFill>
        <p:spPr>
          <a:xfrm>
            <a:off x="5450080" y="3938850"/>
            <a:ext cx="1684478" cy="2527324"/>
          </a:xfrm>
          <a:prstGeom prst="rect">
            <a:avLst/>
          </a:prstGeom>
          <a:noFill/>
          <a:ln>
            <a:noFill/>
          </a:ln>
        </p:spPr>
      </p:pic>
      <p:sp>
        <p:nvSpPr>
          <p:cNvPr id="95" name="Google Shape;95;p1"/>
          <p:cNvSpPr/>
          <p:nvPr/>
        </p:nvSpPr>
        <p:spPr>
          <a:xfrm rot="5400000">
            <a:off x="6138225" y="4378275"/>
            <a:ext cx="596700" cy="5847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g2ee9d58e716_0_4"/>
          <p:cNvPicPr preferRelativeResize="0"/>
          <p:nvPr/>
        </p:nvPicPr>
        <p:blipFill rotWithShape="1">
          <a:blip r:embed="rId3">
            <a:alphaModFix/>
          </a:blip>
          <a:srcRect b="0" l="108" r="355" t="12103"/>
          <a:stretch/>
        </p:blipFill>
        <p:spPr>
          <a:xfrm>
            <a:off x="0" y="-2338"/>
            <a:ext cx="12192000" cy="1805013"/>
          </a:xfrm>
          <a:prstGeom prst="rect">
            <a:avLst/>
          </a:prstGeom>
          <a:noFill/>
          <a:ln>
            <a:noFill/>
          </a:ln>
        </p:spPr>
      </p:pic>
      <p:pic>
        <p:nvPicPr>
          <p:cNvPr id="190" name="Google Shape;190;g2ee9d58e716_0_4"/>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91" name="Google Shape;191;g2ee9d58e716_0_4"/>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The Year of Jubilee 2025</a:t>
            </a:r>
            <a:endParaRPr b="0" i="0" sz="1400" u="none" cap="none" strike="noStrike">
              <a:solidFill>
                <a:srgbClr val="000000"/>
              </a:solidFill>
              <a:latin typeface="Arial"/>
              <a:ea typeface="Arial"/>
              <a:cs typeface="Arial"/>
              <a:sym typeface="Arial"/>
            </a:endParaRPr>
          </a:p>
        </p:txBody>
      </p:sp>
      <p:pic>
        <p:nvPicPr>
          <p:cNvPr id="192" name="Google Shape;192;g2ee9d58e716_0_4"/>
          <p:cNvPicPr preferRelativeResize="0"/>
          <p:nvPr/>
        </p:nvPicPr>
        <p:blipFill rotWithShape="1">
          <a:blip r:embed="rId5">
            <a:alphaModFix/>
          </a:blip>
          <a:srcRect b="-3669" l="0" r="0" t="0"/>
          <a:stretch/>
        </p:blipFill>
        <p:spPr>
          <a:xfrm>
            <a:off x="2670035" y="1766312"/>
            <a:ext cx="6851925" cy="3722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0"/>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99" name="Google Shape;199;p20"/>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00" name="Google Shape;200;p20"/>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Our Open Hands</a:t>
            </a:r>
            <a:endParaRPr b="0" i="0" sz="1400" u="none" cap="none" strike="noStrike">
              <a:solidFill>
                <a:srgbClr val="000000"/>
              </a:solidFill>
              <a:latin typeface="Arial"/>
              <a:ea typeface="Arial"/>
              <a:cs typeface="Arial"/>
              <a:sym typeface="Arial"/>
            </a:endParaRPr>
          </a:p>
        </p:txBody>
      </p:sp>
      <p:pic>
        <p:nvPicPr>
          <p:cNvPr id="201" name="Google Shape;201;p20"/>
          <p:cNvPicPr preferRelativeResize="0"/>
          <p:nvPr/>
        </p:nvPicPr>
        <p:blipFill rotWithShape="1">
          <a:blip r:embed="rId5">
            <a:alphaModFix/>
          </a:blip>
          <a:srcRect b="0" l="0" r="0" t="0"/>
          <a:stretch/>
        </p:blipFill>
        <p:spPr>
          <a:xfrm>
            <a:off x="6800839" y="1955087"/>
            <a:ext cx="5391171" cy="3593236"/>
          </a:xfrm>
          <a:prstGeom prst="rect">
            <a:avLst/>
          </a:prstGeom>
          <a:noFill/>
          <a:ln>
            <a:noFill/>
          </a:ln>
        </p:spPr>
      </p:pic>
      <p:sp>
        <p:nvSpPr>
          <p:cNvPr id="202" name="Google Shape;202;p20"/>
          <p:cNvSpPr txBox="1"/>
          <p:nvPr/>
        </p:nvSpPr>
        <p:spPr>
          <a:xfrm>
            <a:off x="180025" y="1792225"/>
            <a:ext cx="3000000" cy="4221300"/>
          </a:xfrm>
          <a:prstGeom prst="rect">
            <a:avLst/>
          </a:prstGeom>
          <a:noFill/>
          <a:ln>
            <a:noFill/>
          </a:ln>
        </p:spPr>
        <p:txBody>
          <a:bodyPr anchorCtr="0" anchor="t" bIns="91425" lIns="91425" spcFirstLastPara="1" rIns="91425" wrap="square" tIns="91425">
            <a:spAutoFit/>
          </a:bodyPr>
          <a:lstStyle/>
          <a:p>
            <a:pPr indent="0" lvl="0" marL="0" marR="0" rtl="0" algn="l">
              <a:lnSpc>
                <a:spcPct val="162500"/>
              </a:lnSpc>
              <a:spcBef>
                <a:spcPts val="600"/>
              </a:spcBef>
              <a:spcAft>
                <a:spcPts val="600"/>
              </a:spcAft>
              <a:buClr>
                <a:srgbClr val="000000"/>
              </a:buClr>
              <a:buSzPts val="1400"/>
              <a:buFont typeface="Arial"/>
              <a:buNone/>
            </a:pPr>
            <a:r>
              <a:rPr b="0" i="1" lang="en-GB" sz="1400" u="none" cap="none" strike="noStrike">
                <a:solidFill>
                  <a:srgbClr val="333333"/>
                </a:solidFill>
                <a:highlight>
                  <a:srgbClr val="FFFFFF"/>
                </a:highlight>
                <a:latin typeface="Gill Sans"/>
                <a:ea typeface="Gill Sans"/>
                <a:cs typeface="Gill Sans"/>
                <a:sym typeface="Gill Sans"/>
              </a:rPr>
              <a:t>Our open hands give confidence.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They choose to value life.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Our open hands share with the poor and the oppressed.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They care for those who are hurt and in need.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Our open hands invite conversation and understanding.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They take responsibility for creation.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Our open hands are a gesture of love and friendship. </a:t>
            </a:r>
            <a:br>
              <a:rPr b="0" i="1" lang="en-GB" sz="1200" u="none" cap="none" strike="noStrike">
                <a:solidFill>
                  <a:srgbClr val="333333"/>
                </a:solidFill>
                <a:highlight>
                  <a:srgbClr val="FFFFFF"/>
                </a:highlight>
                <a:latin typeface="Arial"/>
                <a:ea typeface="Arial"/>
                <a:cs typeface="Arial"/>
                <a:sym typeface="Arial"/>
              </a:rPr>
            </a:br>
            <a:endParaRPr b="0" i="1" sz="1200" u="none" cap="none" strike="noStrike">
              <a:solidFill>
                <a:srgbClr val="333333"/>
              </a:solidFill>
              <a:highlight>
                <a:srgbClr val="FFFFFF"/>
              </a:highlight>
              <a:latin typeface="Arial"/>
              <a:ea typeface="Arial"/>
              <a:cs typeface="Arial"/>
              <a:sym typeface="Arial"/>
            </a:endParaRPr>
          </a:p>
        </p:txBody>
      </p:sp>
      <p:sp>
        <p:nvSpPr>
          <p:cNvPr id="203" name="Google Shape;203;p20"/>
          <p:cNvSpPr txBox="1"/>
          <p:nvPr/>
        </p:nvSpPr>
        <p:spPr>
          <a:xfrm>
            <a:off x="3618925" y="1625613"/>
            <a:ext cx="3000000" cy="4252200"/>
          </a:xfrm>
          <a:prstGeom prst="rect">
            <a:avLst/>
          </a:prstGeom>
          <a:noFill/>
          <a:ln>
            <a:noFill/>
          </a:ln>
        </p:spPr>
        <p:txBody>
          <a:bodyPr anchorCtr="0" anchor="t" bIns="91425" lIns="91425" spcFirstLastPara="1" rIns="91425" wrap="square" tIns="91425">
            <a:spAutoFit/>
          </a:bodyPr>
          <a:lstStyle/>
          <a:p>
            <a:pPr indent="0" lvl="0" marL="0" marR="0" rtl="0" algn="l">
              <a:lnSpc>
                <a:spcPct val="162500"/>
              </a:lnSpc>
              <a:spcBef>
                <a:spcPts val="600"/>
              </a:spcBef>
              <a:spcAft>
                <a:spcPts val="600"/>
              </a:spcAft>
              <a:buClr>
                <a:srgbClr val="000000"/>
              </a:buClr>
              <a:buSzPts val="1400"/>
              <a:buFont typeface="Arial"/>
              <a:buNone/>
            </a:pPr>
            <a:r>
              <a:rPr b="0" i="1" lang="en-GB" sz="1400" u="none" cap="none" strike="noStrike">
                <a:solidFill>
                  <a:srgbClr val="333333"/>
                </a:solidFill>
                <a:highlight>
                  <a:srgbClr val="FFFFFF"/>
                </a:highlight>
                <a:latin typeface="Gill Sans"/>
                <a:ea typeface="Gill Sans"/>
                <a:cs typeface="Gill Sans"/>
                <a:sym typeface="Gill Sans"/>
              </a:rPr>
              <a:t>They are a symbol of affection for each other.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Our open hands inspire healing and forgiveness.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They remove barriers and chase away fears.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Our open hands are raised in prayer.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They build justice and peace between God and his people.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Let us open our hands in this Jubilee Year. </a:t>
            </a:r>
            <a:br>
              <a:rPr b="0" i="1" lang="en-GB" sz="1400" u="none" cap="none" strike="noStrike">
                <a:solidFill>
                  <a:srgbClr val="333333"/>
                </a:solidFill>
                <a:highlight>
                  <a:srgbClr val="FFFFFF"/>
                </a:highlight>
                <a:latin typeface="Gill Sans"/>
                <a:ea typeface="Gill Sans"/>
                <a:cs typeface="Gill Sans"/>
                <a:sym typeface="Gill Sans"/>
              </a:rPr>
            </a:br>
            <a:r>
              <a:rPr b="0" i="1" lang="en-GB" sz="1400" u="none" cap="none" strike="noStrike">
                <a:solidFill>
                  <a:srgbClr val="333333"/>
                </a:solidFill>
                <a:highlight>
                  <a:srgbClr val="FFFFFF"/>
                </a:highlight>
                <a:latin typeface="Gill Sans"/>
                <a:ea typeface="Gill Sans"/>
                <a:cs typeface="Gill Sans"/>
                <a:sym typeface="Gill Sans"/>
              </a:rPr>
              <a:t>Amen. </a:t>
            </a:r>
            <a:endParaRPr b="0" i="0" sz="1600" u="none" cap="none" strike="noStrike">
              <a:solidFill>
                <a:srgbClr val="000000"/>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1"/>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10" name="Google Shape;210;p21"/>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11" name="Google Shape;211;p21"/>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descr="Hands, Palms, Black And White" id="212" name="Google Shape;212;p21"/>
          <p:cNvPicPr preferRelativeResize="0"/>
          <p:nvPr/>
        </p:nvPicPr>
        <p:blipFill rotWithShape="1">
          <a:blip r:embed="rId5">
            <a:alphaModFix/>
          </a:blip>
          <a:srcRect b="0" l="5717" r="7989" t="0"/>
          <a:stretch/>
        </p:blipFill>
        <p:spPr>
          <a:xfrm>
            <a:off x="5924278" y="1809548"/>
            <a:ext cx="6267722" cy="3245778"/>
          </a:xfrm>
          <a:prstGeom prst="rect">
            <a:avLst/>
          </a:prstGeom>
          <a:noFill/>
          <a:ln>
            <a:noFill/>
          </a:ln>
        </p:spPr>
      </p:pic>
      <p:sp>
        <p:nvSpPr>
          <p:cNvPr id="213" name="Google Shape;213;p21"/>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6000"/>
              <a:buFont typeface="Gill Sans"/>
              <a:buNone/>
            </a:pPr>
            <a:r>
              <a:rPr b="0" i="0" lang="en-GB" sz="6000" u="none" cap="none" strike="noStrike">
                <a:solidFill>
                  <a:schemeClr val="dk1"/>
                </a:solidFill>
                <a:latin typeface="Gill Sans"/>
                <a:ea typeface="Gill Sans"/>
                <a:cs typeface="Gill Sans"/>
                <a:sym typeface="Gill Sans"/>
              </a:rPr>
              <a:t>Your Mission</a:t>
            </a:r>
            <a:endParaRPr b="0" i="0" sz="5400" u="none" cap="none" strike="noStrike">
              <a:solidFill>
                <a:schemeClr val="dk1"/>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5000"/>
                                        <p:tgtEl>
                                          <p:spTgt spid="213"/>
                                        </p:tgtEl>
                                        <p:attrNameLst>
                                          <p:attrName>ppt_w</p:attrName>
                                        </p:attrNameLst>
                                      </p:cBhvr>
                                      <p:tavLst>
                                        <p:tav fmla="" tm="0">
                                          <p:val>
                                            <p:strVal val="0"/>
                                          </p:val>
                                        </p:tav>
                                        <p:tav fmla="" tm="100000">
                                          <p:val>
                                            <p:strVal val="#ppt_w"/>
                                          </p:val>
                                        </p:tav>
                                      </p:tavLst>
                                    </p:anim>
                                    <p:anim calcmode="lin" valueType="num">
                                      <p:cBhvr additive="base">
                                        <p:cTn dur="5000"/>
                                        <p:tgtEl>
                                          <p:spTgt spid="21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2"/>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20" name="Google Shape;220;p2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21" name="Google Shape;221;p2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descr="Light, Salvation, Gospel, God, Jesus, Prayer, Church" id="222" name="Google Shape;222;p22"/>
          <p:cNvPicPr preferRelativeResize="0"/>
          <p:nvPr/>
        </p:nvPicPr>
        <p:blipFill rotWithShape="1">
          <a:blip r:embed="rId5">
            <a:alphaModFix/>
          </a:blip>
          <a:srcRect b="0" l="0" r="0" t="0"/>
          <a:stretch/>
        </p:blipFill>
        <p:spPr>
          <a:xfrm>
            <a:off x="8403604" y="1554822"/>
            <a:ext cx="3788396" cy="5303178"/>
          </a:xfrm>
          <a:prstGeom prst="rect">
            <a:avLst/>
          </a:prstGeom>
          <a:noFill/>
          <a:ln cap="flat" cmpd="sng" w="25400">
            <a:solidFill>
              <a:srgbClr val="FFFFCC"/>
            </a:solidFill>
            <a:prstDash val="solid"/>
            <a:round/>
            <a:headEnd len="sm" w="sm" type="none"/>
            <a:tailEnd len="sm" w="sm" type="none"/>
          </a:ln>
        </p:spPr>
      </p:pic>
      <p:sp>
        <p:nvSpPr>
          <p:cNvPr id="223" name="Google Shape;223;p22"/>
          <p:cNvSpPr txBox="1"/>
          <p:nvPr/>
        </p:nvSpPr>
        <p:spPr>
          <a:xfrm>
            <a:off x="352946" y="1996164"/>
            <a:ext cx="7877700" cy="3140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rPr b="0" i="0" lang="en-GB" sz="3400" u="none" cap="none" strike="noStrike">
                <a:solidFill>
                  <a:srgbClr val="C00000"/>
                </a:solidFill>
                <a:latin typeface="Gill Sans"/>
                <a:ea typeface="Gill Sans"/>
                <a:cs typeface="Gill Sans"/>
                <a:sym typeface="Gill Sans"/>
              </a:rPr>
              <a:t>World Day of the Poor (17th November 2024)</a:t>
            </a:r>
            <a:endParaRPr b="0" i="0" sz="3400" u="none" cap="none" strike="noStrike">
              <a:solidFill>
                <a:srgbClr val="C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3400"/>
              <a:buFont typeface="Arial"/>
              <a:buNone/>
            </a:pPr>
            <a:r>
              <a:t/>
            </a:r>
            <a:endParaRPr sz="3400">
              <a:solidFill>
                <a:srgbClr val="C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3400"/>
              <a:buFont typeface="Arial"/>
              <a:buNone/>
            </a:pPr>
            <a:r>
              <a:rPr lang="en-GB" sz="3400">
                <a:solidFill>
                  <a:srgbClr val="C00000"/>
                </a:solidFill>
                <a:latin typeface="Gill Sans"/>
                <a:ea typeface="Gill Sans"/>
                <a:cs typeface="Gill Sans"/>
                <a:sym typeface="Gill Sans"/>
              </a:rPr>
              <a:t>What can you do on this day to do something for someone in need?</a:t>
            </a:r>
            <a:endParaRPr sz="3400">
              <a:solidFill>
                <a:srgbClr val="C00000"/>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2000"/>
                                        <p:tgtEl>
                                          <p:spTgt spid="223"/>
                                        </p:tgtEl>
                                        <p:attrNameLst>
                                          <p:attrName>ppt_w</p:attrName>
                                        </p:attrNameLst>
                                      </p:cBhvr>
                                      <p:tavLst>
                                        <p:tav fmla="" tm="0">
                                          <p:val>
                                            <p:strVal val="0"/>
                                          </p:val>
                                        </p:tav>
                                        <p:tav fmla="" tm="100000">
                                          <p:val>
                                            <p:strVal val="#ppt_w"/>
                                          </p:val>
                                        </p:tav>
                                      </p:tavLst>
                                    </p:anim>
                                    <p:anim calcmode="lin" valueType="num">
                                      <p:cBhvr additive="base">
                                        <p:cTn dur="20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3"/>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30" name="Google Shape;230;p23"/>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31" name="Google Shape;231;p23"/>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Care of Creation</a:t>
            </a:r>
            <a:endParaRPr b="0" i="0" sz="1400" u="none" cap="none" strike="noStrike">
              <a:solidFill>
                <a:srgbClr val="000000"/>
              </a:solidFill>
              <a:latin typeface="Arial"/>
              <a:ea typeface="Arial"/>
              <a:cs typeface="Arial"/>
              <a:sym typeface="Arial"/>
            </a:endParaRPr>
          </a:p>
        </p:txBody>
      </p:sp>
      <p:pic>
        <p:nvPicPr>
          <p:cNvPr descr="Caritas Westminster on Twitter: &amp;quot;The six principles of CST we have chosen  for #loveinaction.How can we use them in our daily lives?… &amp;quot;" id="232" name="Google Shape;232;p23"/>
          <p:cNvPicPr preferRelativeResize="0"/>
          <p:nvPr/>
        </p:nvPicPr>
        <p:blipFill rotWithShape="1">
          <a:blip r:embed="rId5">
            <a:alphaModFix/>
          </a:blip>
          <a:srcRect b="899" l="2371" r="1665" t="700"/>
          <a:stretch/>
        </p:blipFill>
        <p:spPr>
          <a:xfrm>
            <a:off x="0" y="-50931"/>
            <a:ext cx="12225929" cy="60033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02" name="Google Shape;102;p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03" name="Google Shape;103;p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Starter</a:t>
            </a:r>
            <a:endParaRPr b="0" i="0" sz="1400" u="none" cap="none" strike="noStrike">
              <a:solidFill>
                <a:srgbClr val="000000"/>
              </a:solidFill>
              <a:latin typeface="Arial"/>
              <a:ea typeface="Arial"/>
              <a:cs typeface="Arial"/>
              <a:sym typeface="Arial"/>
            </a:endParaRPr>
          </a:p>
        </p:txBody>
      </p:sp>
      <p:pic>
        <p:nvPicPr>
          <p:cNvPr descr="Caritas Westminster on Twitter: &amp;quot;The six principles of CST we have chosen  for #loveinaction.How can we use them in our daily lives?… &amp;quot;" id="104" name="Google Shape;104;p2"/>
          <p:cNvPicPr preferRelativeResize="0"/>
          <p:nvPr/>
        </p:nvPicPr>
        <p:blipFill rotWithShape="1">
          <a:blip r:embed="rId5">
            <a:alphaModFix/>
          </a:blip>
          <a:srcRect b="899" l="2371" r="1665" t="700"/>
          <a:stretch/>
        </p:blipFill>
        <p:spPr>
          <a:xfrm>
            <a:off x="0" y="-50931"/>
            <a:ext cx="12225929" cy="600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b="0" l="0" r="0" t="0"/>
          <a:stretch/>
        </p:blipFill>
        <p:spPr>
          <a:xfrm>
            <a:off x="180022" y="5700713"/>
            <a:ext cx="11547259" cy="1128576"/>
          </a:xfrm>
          <a:prstGeom prst="rect">
            <a:avLst/>
          </a:prstGeom>
          <a:noFill/>
          <a:ln>
            <a:noFill/>
          </a:ln>
        </p:spPr>
      </p:pic>
      <p:pic>
        <p:nvPicPr>
          <p:cNvPr id="111" name="Google Shape;111;p3"/>
          <p:cNvPicPr preferRelativeResize="0"/>
          <p:nvPr/>
        </p:nvPicPr>
        <p:blipFill rotWithShape="1">
          <a:blip r:embed="rId4">
            <a:alphaModFix/>
          </a:blip>
          <a:srcRect b="0" l="108" r="353" t="12102"/>
          <a:stretch/>
        </p:blipFill>
        <p:spPr>
          <a:xfrm>
            <a:off x="0" y="0"/>
            <a:ext cx="12176206" cy="1802675"/>
          </a:xfrm>
          <a:prstGeom prst="rect">
            <a:avLst/>
          </a:prstGeom>
          <a:noFill/>
          <a:ln>
            <a:noFill/>
          </a:ln>
        </p:spPr>
      </p:pic>
      <p:pic>
        <p:nvPicPr>
          <p:cNvPr id="112" name="Google Shape;112;p3"/>
          <p:cNvPicPr preferRelativeResize="0"/>
          <p:nvPr/>
        </p:nvPicPr>
        <p:blipFill rotWithShape="1">
          <a:blip r:embed="rId5">
            <a:alphaModFix/>
          </a:blip>
          <a:srcRect b="0" l="0" r="0" t="0"/>
          <a:stretch/>
        </p:blipFill>
        <p:spPr>
          <a:xfrm>
            <a:off x="11851852" y="5321614"/>
            <a:ext cx="439569" cy="557721"/>
          </a:xfrm>
          <a:prstGeom prst="rect">
            <a:avLst/>
          </a:prstGeom>
          <a:noFill/>
          <a:ln>
            <a:noFill/>
          </a:ln>
        </p:spPr>
      </p:pic>
      <p:pic>
        <p:nvPicPr>
          <p:cNvPr id="113" name="Google Shape;113;p3"/>
          <p:cNvPicPr preferRelativeResize="0"/>
          <p:nvPr/>
        </p:nvPicPr>
        <p:blipFill rotWithShape="1">
          <a:blip r:embed="rId5">
            <a:alphaModFix/>
          </a:blip>
          <a:srcRect b="0" l="0" r="0" t="0"/>
          <a:stretch/>
        </p:blipFill>
        <p:spPr>
          <a:xfrm>
            <a:off x="11536715" y="5683014"/>
            <a:ext cx="681176" cy="196463"/>
          </a:xfrm>
          <a:prstGeom prst="rect">
            <a:avLst/>
          </a:prstGeom>
          <a:noFill/>
          <a:ln>
            <a:noFill/>
          </a:ln>
        </p:spPr>
      </p:pic>
      <p:pic>
        <p:nvPicPr>
          <p:cNvPr id="114" name="Google Shape;114;p3"/>
          <p:cNvPicPr preferRelativeResize="0"/>
          <p:nvPr/>
        </p:nvPicPr>
        <p:blipFill rotWithShape="1">
          <a:blip r:embed="rId6">
            <a:alphaModFix/>
          </a:blip>
          <a:srcRect b="0" l="5671" r="4772" t="0"/>
          <a:stretch/>
        </p:blipFill>
        <p:spPr>
          <a:xfrm>
            <a:off x="-138224" y="-50932"/>
            <a:ext cx="2045267" cy="6070336"/>
          </a:xfrm>
          <a:prstGeom prst="rect">
            <a:avLst/>
          </a:prstGeom>
          <a:noFill/>
          <a:ln>
            <a:noFill/>
          </a:ln>
        </p:spPr>
      </p:pic>
      <p:pic>
        <p:nvPicPr>
          <p:cNvPr id="115" name="Google Shape;115;p3"/>
          <p:cNvPicPr preferRelativeResize="0"/>
          <p:nvPr/>
        </p:nvPicPr>
        <p:blipFill rotWithShape="1">
          <a:blip r:embed="rId7">
            <a:alphaModFix/>
          </a:blip>
          <a:srcRect b="261" l="4140" r="4168" t="929"/>
          <a:stretch/>
        </p:blipFill>
        <p:spPr>
          <a:xfrm>
            <a:off x="3753602" y="-50931"/>
            <a:ext cx="2186319" cy="6070335"/>
          </a:xfrm>
          <a:prstGeom prst="rect">
            <a:avLst/>
          </a:prstGeom>
          <a:noFill/>
          <a:ln>
            <a:noFill/>
          </a:ln>
        </p:spPr>
      </p:pic>
      <p:pic>
        <p:nvPicPr>
          <p:cNvPr id="116" name="Google Shape;116;p3"/>
          <p:cNvPicPr preferRelativeResize="0"/>
          <p:nvPr/>
        </p:nvPicPr>
        <p:blipFill rotWithShape="1">
          <a:blip r:embed="rId8">
            <a:alphaModFix/>
          </a:blip>
          <a:srcRect b="0" l="3112" r="3347" t="861"/>
          <a:stretch/>
        </p:blipFill>
        <p:spPr>
          <a:xfrm>
            <a:off x="1801859" y="-50931"/>
            <a:ext cx="2073477" cy="6070335"/>
          </a:xfrm>
          <a:prstGeom prst="rect">
            <a:avLst/>
          </a:prstGeom>
          <a:noFill/>
          <a:ln>
            <a:noFill/>
          </a:ln>
        </p:spPr>
      </p:pic>
      <p:pic>
        <p:nvPicPr>
          <p:cNvPr id="117" name="Google Shape;117;p3"/>
          <p:cNvPicPr preferRelativeResize="0"/>
          <p:nvPr/>
        </p:nvPicPr>
        <p:blipFill rotWithShape="1">
          <a:blip r:embed="rId9">
            <a:alphaModFix/>
          </a:blip>
          <a:srcRect b="0" l="5493" r="6758" t="0"/>
          <a:stretch/>
        </p:blipFill>
        <p:spPr>
          <a:xfrm>
            <a:off x="10056288" y="-51304"/>
            <a:ext cx="2235133" cy="6081780"/>
          </a:xfrm>
          <a:prstGeom prst="rect">
            <a:avLst/>
          </a:prstGeom>
          <a:noFill/>
          <a:ln>
            <a:noFill/>
          </a:ln>
        </p:spPr>
      </p:pic>
      <p:pic>
        <p:nvPicPr>
          <p:cNvPr id="118" name="Google Shape;118;p3"/>
          <p:cNvPicPr preferRelativeResize="0"/>
          <p:nvPr/>
        </p:nvPicPr>
        <p:blipFill rotWithShape="1">
          <a:blip r:embed="rId10">
            <a:alphaModFix/>
          </a:blip>
          <a:srcRect b="0" l="0" r="0" t="1149"/>
          <a:stretch/>
        </p:blipFill>
        <p:spPr>
          <a:xfrm>
            <a:off x="5827552" y="-50931"/>
            <a:ext cx="2225814" cy="6070335"/>
          </a:xfrm>
          <a:prstGeom prst="rect">
            <a:avLst/>
          </a:prstGeom>
          <a:noFill/>
          <a:ln>
            <a:noFill/>
          </a:ln>
        </p:spPr>
      </p:pic>
      <p:pic>
        <p:nvPicPr>
          <p:cNvPr id="119" name="Google Shape;119;p3"/>
          <p:cNvPicPr preferRelativeResize="0"/>
          <p:nvPr/>
        </p:nvPicPr>
        <p:blipFill rotWithShape="1">
          <a:blip r:embed="rId11">
            <a:alphaModFix/>
          </a:blip>
          <a:srcRect b="786" l="0" r="0" t="0"/>
          <a:stretch/>
        </p:blipFill>
        <p:spPr>
          <a:xfrm>
            <a:off x="7943853" y="-63752"/>
            <a:ext cx="2204045" cy="60894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6"/>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26" name="Google Shape;126;p6"/>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27" name="Google Shape;127;p6"/>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id="128" name="Google Shape;128;p6"/>
          <p:cNvPicPr preferRelativeResize="0"/>
          <p:nvPr/>
        </p:nvPicPr>
        <p:blipFill rotWithShape="1">
          <a:blip r:embed="rId5">
            <a:alphaModFix/>
          </a:blip>
          <a:srcRect b="0" l="0" r="0" t="0"/>
          <a:stretch/>
        </p:blipFill>
        <p:spPr>
          <a:xfrm>
            <a:off x="4068225" y="1866275"/>
            <a:ext cx="3770850" cy="3770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g2ee843c935c_0_0"/>
          <p:cNvPicPr preferRelativeResize="0"/>
          <p:nvPr/>
        </p:nvPicPr>
        <p:blipFill rotWithShape="1">
          <a:blip r:embed="rId3">
            <a:alphaModFix/>
          </a:blip>
          <a:srcRect b="0" l="108" r="347" t="12103"/>
          <a:stretch/>
        </p:blipFill>
        <p:spPr>
          <a:xfrm>
            <a:off x="0" y="-2338"/>
            <a:ext cx="12192000" cy="1805013"/>
          </a:xfrm>
          <a:prstGeom prst="rect">
            <a:avLst/>
          </a:prstGeom>
          <a:noFill/>
          <a:ln>
            <a:noFill/>
          </a:ln>
        </p:spPr>
      </p:pic>
      <p:pic>
        <p:nvPicPr>
          <p:cNvPr id="135" name="Google Shape;135;g2ee843c935c_0_0"/>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36" name="Google Shape;136;g2ee843c935c_0_0"/>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id="137" name="Google Shape;137;g2ee843c935c_0_0"/>
          <p:cNvPicPr preferRelativeResize="0"/>
          <p:nvPr/>
        </p:nvPicPr>
        <p:blipFill rotWithShape="1">
          <a:blip r:embed="rId5">
            <a:alphaModFix/>
          </a:blip>
          <a:srcRect b="0" l="0" r="0" t="0"/>
          <a:stretch/>
        </p:blipFill>
        <p:spPr>
          <a:xfrm>
            <a:off x="4068225" y="1866275"/>
            <a:ext cx="3770850" cy="3770850"/>
          </a:xfrm>
          <a:prstGeom prst="rect">
            <a:avLst/>
          </a:prstGeom>
          <a:noFill/>
          <a:ln>
            <a:noFill/>
          </a:ln>
        </p:spPr>
      </p:pic>
      <p:pic>
        <p:nvPicPr>
          <p:cNvPr id="138" name="Google Shape;138;g2ee843c935c_0_0"/>
          <p:cNvPicPr preferRelativeResize="0"/>
          <p:nvPr/>
        </p:nvPicPr>
        <p:blipFill rotWithShape="1">
          <a:blip r:embed="rId6">
            <a:alphaModFix/>
          </a:blip>
          <a:srcRect b="0" l="0" r="0" t="0"/>
          <a:stretch/>
        </p:blipFill>
        <p:spPr>
          <a:xfrm>
            <a:off x="8896400" y="1659450"/>
            <a:ext cx="1731325" cy="1443925"/>
          </a:xfrm>
          <a:prstGeom prst="rect">
            <a:avLst/>
          </a:prstGeom>
          <a:noFill/>
          <a:ln>
            <a:noFill/>
          </a:ln>
        </p:spPr>
      </p:pic>
      <p:pic>
        <p:nvPicPr>
          <p:cNvPr id="139" name="Google Shape;139;g2ee843c935c_0_0"/>
          <p:cNvPicPr preferRelativeResize="0"/>
          <p:nvPr/>
        </p:nvPicPr>
        <p:blipFill rotWithShape="1">
          <a:blip r:embed="rId7">
            <a:alphaModFix/>
          </a:blip>
          <a:srcRect b="0" l="0" r="0" t="0"/>
          <a:stretch/>
        </p:blipFill>
        <p:spPr>
          <a:xfrm>
            <a:off x="917825" y="1802663"/>
            <a:ext cx="2743200" cy="1123950"/>
          </a:xfrm>
          <a:prstGeom prst="rect">
            <a:avLst/>
          </a:prstGeom>
          <a:noFill/>
          <a:ln>
            <a:noFill/>
          </a:ln>
        </p:spPr>
      </p:pic>
      <p:pic>
        <p:nvPicPr>
          <p:cNvPr id="140" name="Google Shape;140;g2ee843c935c_0_0"/>
          <p:cNvPicPr preferRelativeResize="0"/>
          <p:nvPr/>
        </p:nvPicPr>
        <p:blipFill rotWithShape="1">
          <a:blip r:embed="rId8">
            <a:alphaModFix/>
          </a:blip>
          <a:srcRect b="35107" l="0" r="0" t="0"/>
          <a:stretch/>
        </p:blipFill>
        <p:spPr>
          <a:xfrm>
            <a:off x="1292075" y="4243396"/>
            <a:ext cx="2245700" cy="1457325"/>
          </a:xfrm>
          <a:prstGeom prst="rect">
            <a:avLst/>
          </a:prstGeom>
          <a:noFill/>
          <a:ln>
            <a:noFill/>
          </a:ln>
        </p:spPr>
      </p:pic>
      <p:pic>
        <p:nvPicPr>
          <p:cNvPr id="141" name="Google Shape;141;g2ee843c935c_0_0"/>
          <p:cNvPicPr preferRelativeResize="0"/>
          <p:nvPr/>
        </p:nvPicPr>
        <p:blipFill rotWithShape="1">
          <a:blip r:embed="rId9">
            <a:alphaModFix/>
          </a:blip>
          <a:srcRect b="0" l="0" r="0" t="0"/>
          <a:stretch/>
        </p:blipFill>
        <p:spPr>
          <a:xfrm>
            <a:off x="8605200" y="4388062"/>
            <a:ext cx="2743200" cy="1440185"/>
          </a:xfrm>
          <a:prstGeom prst="rect">
            <a:avLst/>
          </a:prstGeom>
          <a:noFill/>
          <a:ln>
            <a:noFill/>
          </a:ln>
        </p:spPr>
      </p:pic>
      <p:pic>
        <p:nvPicPr>
          <p:cNvPr id="142" name="Google Shape;142;g2ee843c935c_0_0"/>
          <p:cNvPicPr preferRelativeResize="0"/>
          <p:nvPr/>
        </p:nvPicPr>
        <p:blipFill rotWithShape="1">
          <a:blip r:embed="rId10">
            <a:alphaModFix/>
          </a:blip>
          <a:srcRect b="0" l="0" r="0" t="0"/>
          <a:stretch/>
        </p:blipFill>
        <p:spPr>
          <a:xfrm>
            <a:off x="180023" y="3310225"/>
            <a:ext cx="3480994" cy="1235713"/>
          </a:xfrm>
          <a:prstGeom prst="rect">
            <a:avLst/>
          </a:prstGeom>
          <a:noFill/>
          <a:ln>
            <a:noFill/>
          </a:ln>
        </p:spPr>
      </p:pic>
      <p:pic>
        <p:nvPicPr>
          <p:cNvPr id="143" name="Google Shape;143;g2ee843c935c_0_0"/>
          <p:cNvPicPr preferRelativeResize="0"/>
          <p:nvPr/>
        </p:nvPicPr>
        <p:blipFill rotWithShape="1">
          <a:blip r:embed="rId11">
            <a:alphaModFix/>
          </a:blip>
          <a:srcRect b="0" l="0" r="0" t="0"/>
          <a:stretch/>
        </p:blipFill>
        <p:spPr>
          <a:xfrm>
            <a:off x="8681645" y="3207987"/>
            <a:ext cx="2160824" cy="1440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7"/>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50" name="Google Shape;150;p7"/>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51" name="Google Shape;151;p7"/>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sp>
        <p:nvSpPr>
          <p:cNvPr id="152" name="Google Shape;152;p7"/>
          <p:cNvSpPr txBox="1"/>
          <p:nvPr/>
        </p:nvSpPr>
        <p:spPr>
          <a:xfrm>
            <a:off x="1158240" y="3036216"/>
            <a:ext cx="5836465" cy="7855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Gill Sans"/>
              <a:buNone/>
            </a:pPr>
            <a:r>
              <a:rPr b="0" i="0" lang="en-GB" sz="4400" u="none" cap="none" strike="noStrike">
                <a:solidFill>
                  <a:schemeClr val="dk1"/>
                </a:solidFill>
                <a:latin typeface="Gill Sans"/>
                <a:ea typeface="Gill Sans"/>
                <a:cs typeface="Gill Sans"/>
                <a:sym typeface="Gill Sans"/>
              </a:rPr>
              <a:t>Let us now listen to the Word of God.</a:t>
            </a:r>
            <a:endParaRPr b="0" i="0" sz="2400" u="none" cap="none" strike="noStrike">
              <a:solidFill>
                <a:schemeClr val="dk1"/>
              </a:solidFill>
              <a:latin typeface="Gill Sans"/>
              <a:ea typeface="Gill Sans"/>
              <a:cs typeface="Gill Sans"/>
              <a:sym typeface="Gill Sans"/>
            </a:endParaRPr>
          </a:p>
        </p:txBody>
      </p:sp>
      <p:pic>
        <p:nvPicPr>
          <p:cNvPr descr="Book, Education, School, Literature, Knowledge, Reading" id="153" name="Google Shape;153;p7"/>
          <p:cNvPicPr preferRelativeResize="0"/>
          <p:nvPr/>
        </p:nvPicPr>
        <p:blipFill rotWithShape="1">
          <a:blip r:embed="rId5">
            <a:alphaModFix/>
          </a:blip>
          <a:srcRect b="7051" l="18585" r="17207" t="6517"/>
          <a:stretch/>
        </p:blipFill>
        <p:spPr>
          <a:xfrm>
            <a:off x="7176052" y="1619751"/>
            <a:ext cx="4750905" cy="42638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1"/>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60" name="Google Shape;160;p11"/>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61" name="Google Shape;161;p11"/>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descr="Book, Education, School, Literature, Knowledge, Reading" id="162" name="Google Shape;162;p11"/>
          <p:cNvPicPr preferRelativeResize="0"/>
          <p:nvPr/>
        </p:nvPicPr>
        <p:blipFill rotWithShape="1">
          <a:blip r:embed="rId5">
            <a:alphaModFix/>
          </a:blip>
          <a:srcRect b="7051" l="18585" r="17207" t="6517"/>
          <a:stretch/>
        </p:blipFill>
        <p:spPr>
          <a:xfrm>
            <a:off x="7176052" y="1619751"/>
            <a:ext cx="4750905" cy="4263887"/>
          </a:xfrm>
          <a:prstGeom prst="rect">
            <a:avLst/>
          </a:prstGeom>
          <a:noFill/>
          <a:ln>
            <a:noFill/>
          </a:ln>
        </p:spPr>
      </p:pic>
      <p:sp>
        <p:nvSpPr>
          <p:cNvPr id="163" name="Google Shape;163;p11"/>
          <p:cNvSpPr/>
          <p:nvPr/>
        </p:nvSpPr>
        <p:spPr>
          <a:xfrm>
            <a:off x="479134" y="2030906"/>
            <a:ext cx="6431875" cy="32932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GB" sz="2300" u="none" cap="none" strike="noStrike">
                <a:solidFill>
                  <a:schemeClr val="dk1"/>
                </a:solidFill>
                <a:highlight>
                  <a:srgbClr val="FFFFFF"/>
                </a:highlight>
                <a:latin typeface="Gill Sans"/>
                <a:ea typeface="Gill Sans"/>
                <a:cs typeface="Gill Sans"/>
                <a:sym typeface="Gill Sans"/>
              </a:rPr>
              <a:t>12 </a:t>
            </a:r>
            <a:r>
              <a:rPr b="0" i="0" lang="en-GB" sz="2300" u="none" cap="none" strike="noStrike">
                <a:solidFill>
                  <a:schemeClr val="dk1"/>
                </a:solidFill>
                <a:highlight>
                  <a:srgbClr val="FFFFFF"/>
                </a:highlight>
                <a:latin typeface="Gill Sans"/>
                <a:ea typeface="Gill Sans"/>
                <a:cs typeface="Gill Sans"/>
                <a:sym typeface="Gill Sans"/>
              </a:rPr>
              <a:t>Then Jesus said to his host, “When you give a luncheon or dinner, do not invite your friends, your brothers or sisters, your relatives, or your rich neighbors; if you do, they may invite you back and so you will be repaid. </a:t>
            </a:r>
            <a:r>
              <a:rPr b="1" i="0" lang="en-GB" sz="2300" u="none" cap="none" strike="noStrike">
                <a:solidFill>
                  <a:schemeClr val="dk1"/>
                </a:solidFill>
                <a:highlight>
                  <a:srgbClr val="FFFFFF"/>
                </a:highlight>
                <a:latin typeface="Gill Sans"/>
                <a:ea typeface="Gill Sans"/>
                <a:cs typeface="Gill Sans"/>
                <a:sym typeface="Gill Sans"/>
              </a:rPr>
              <a:t>13 </a:t>
            </a:r>
            <a:r>
              <a:rPr b="0" i="0" lang="en-GB" sz="2300" u="none" cap="none" strike="noStrike">
                <a:solidFill>
                  <a:schemeClr val="dk1"/>
                </a:solidFill>
                <a:highlight>
                  <a:srgbClr val="FFFFFF"/>
                </a:highlight>
                <a:latin typeface="Gill Sans"/>
                <a:ea typeface="Gill Sans"/>
                <a:cs typeface="Gill Sans"/>
                <a:sym typeface="Gill Sans"/>
              </a:rPr>
              <a:t>But when you give a banquet, invite the poor, the crippled, the lame, the blind, </a:t>
            </a:r>
            <a:r>
              <a:rPr b="1" i="0" lang="en-GB" sz="2300" u="none" cap="none" strike="noStrike">
                <a:solidFill>
                  <a:schemeClr val="dk1"/>
                </a:solidFill>
                <a:highlight>
                  <a:srgbClr val="FFFFFF"/>
                </a:highlight>
                <a:latin typeface="Gill Sans"/>
                <a:ea typeface="Gill Sans"/>
                <a:cs typeface="Gill Sans"/>
                <a:sym typeface="Gill Sans"/>
              </a:rPr>
              <a:t>14 </a:t>
            </a:r>
            <a:r>
              <a:rPr b="0" i="0" lang="en-GB" sz="2300" u="none" cap="none" strike="noStrike">
                <a:solidFill>
                  <a:schemeClr val="dk1"/>
                </a:solidFill>
                <a:highlight>
                  <a:srgbClr val="FFFFFF"/>
                </a:highlight>
                <a:latin typeface="Gill Sans"/>
                <a:ea typeface="Gill Sans"/>
                <a:cs typeface="Gill Sans"/>
                <a:sym typeface="Gill Sans"/>
              </a:rPr>
              <a:t>and you will be blessed. Although they cannot repay you, you will be repaid at the resurrection of the righteous.”</a:t>
            </a:r>
            <a:endParaRPr b="0" i="0" sz="23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2800"/>
              <a:buFont typeface="Arial"/>
              <a:buNone/>
            </a:pPr>
            <a:r>
              <a:rPr b="1" i="0" lang="en-GB" sz="2800" u="none" cap="none" strike="noStrike">
                <a:solidFill>
                  <a:srgbClr val="C00000"/>
                </a:solidFill>
                <a:latin typeface="Gill Sans"/>
                <a:ea typeface="Gill Sans"/>
                <a:cs typeface="Gill Sans"/>
                <a:sym typeface="Gill Sans"/>
              </a:rPr>
              <a:t>Luke 14: 12-14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2000"/>
                                        <p:tgtEl>
                                          <p:spTgt spid="163"/>
                                        </p:tgtEl>
                                        <p:attrNameLst>
                                          <p:attrName>ppt_w</p:attrName>
                                        </p:attrNameLst>
                                      </p:cBhvr>
                                      <p:tavLst>
                                        <p:tav fmla="" tm="0">
                                          <p:val>
                                            <p:strVal val="0"/>
                                          </p:val>
                                        </p:tav>
                                        <p:tav fmla="" tm="100000">
                                          <p:val>
                                            <p:strVal val="#ppt_w"/>
                                          </p:val>
                                        </p:tav>
                                      </p:tavLst>
                                    </p:anim>
                                    <p:anim calcmode="lin" valueType="num">
                                      <p:cBhvr additive="base">
                                        <p:cTn dur="2000"/>
                                        <p:tgtEl>
                                          <p:spTgt spid="1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4"/>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70" name="Google Shape;170;p14"/>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71" name="Google Shape;171;p14"/>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id="172" name="Google Shape;172;p14"/>
          <p:cNvPicPr preferRelativeResize="0"/>
          <p:nvPr/>
        </p:nvPicPr>
        <p:blipFill rotWithShape="1">
          <a:blip r:embed="rId5">
            <a:alphaModFix/>
          </a:blip>
          <a:srcRect b="0" l="15163" r="28911" t="19275"/>
          <a:stretch/>
        </p:blipFill>
        <p:spPr>
          <a:xfrm>
            <a:off x="6690569" y="1554822"/>
            <a:ext cx="5295041" cy="4299326"/>
          </a:xfrm>
          <a:prstGeom prst="rect">
            <a:avLst/>
          </a:prstGeom>
          <a:noFill/>
          <a:ln>
            <a:noFill/>
          </a:ln>
        </p:spPr>
      </p:pic>
      <p:sp>
        <p:nvSpPr>
          <p:cNvPr id="173" name="Google Shape;173;p14"/>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40F0F"/>
              </a:buClr>
              <a:buSzPts val="6000"/>
              <a:buFont typeface="Gill Sans"/>
              <a:buNone/>
            </a:pPr>
            <a:r>
              <a:rPr b="0" i="0" lang="en-GB" sz="6000" u="none" cap="none" strike="noStrike">
                <a:solidFill>
                  <a:srgbClr val="C40F0F"/>
                </a:solidFill>
                <a:latin typeface="Gill Sans"/>
                <a:ea typeface="Gill Sans"/>
                <a:cs typeface="Gill Sans"/>
                <a:sym typeface="Gill Sans"/>
              </a:rPr>
              <a:t>Let Us Pray…</a:t>
            </a:r>
            <a:endParaRPr b="0" i="0" sz="5400" u="none" cap="none" strike="noStrike">
              <a:solidFill>
                <a:srgbClr val="C40F0F"/>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0"/>
                                        <p:tgtEl>
                                          <p:spTgt spid="172"/>
                                        </p:tgtEl>
                                      </p:cBhvr>
                                    </p:animEffect>
                                  </p:childTnLst>
                                </p:cTn>
                              </p:par>
                              <p:par>
                                <p:cTn fill="hold" nodeType="withEffect" presetClass="entr" presetID="23" presetSubtype="16">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5000"/>
                                        <p:tgtEl>
                                          <p:spTgt spid="173"/>
                                        </p:tgtEl>
                                        <p:attrNameLst>
                                          <p:attrName>ppt_w</p:attrName>
                                        </p:attrNameLst>
                                      </p:cBhvr>
                                      <p:tavLst>
                                        <p:tav fmla="" tm="0">
                                          <p:val>
                                            <p:strVal val="0"/>
                                          </p:val>
                                        </p:tav>
                                        <p:tav fmla="" tm="100000">
                                          <p:val>
                                            <p:strVal val="#ppt_w"/>
                                          </p:val>
                                        </p:tav>
                                      </p:tavLst>
                                    </p:anim>
                                    <p:anim calcmode="lin" valueType="num">
                                      <p:cBhvr additive="base">
                                        <p:cTn dur="5000"/>
                                        <p:tgtEl>
                                          <p:spTgt spid="1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5"/>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80" name="Google Shape;180;p15"/>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81" name="Google Shape;181;p15"/>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sp>
        <p:nvSpPr>
          <p:cNvPr id="182" name="Google Shape;182;p15"/>
          <p:cNvSpPr/>
          <p:nvPr/>
        </p:nvSpPr>
        <p:spPr>
          <a:xfrm>
            <a:off x="305691" y="1802675"/>
            <a:ext cx="7969264" cy="40318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Loving God,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We come together to thank you for our world. You created our world so that everyone may have enough but there are those who do not have enough.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Help us to follow the example of Your Son, Jesus Christ, and reach out our hands to those in need.</a:t>
            </a:r>
            <a:endParaRPr b="0" i="0" sz="3200" u="none" cap="none" strike="noStrike">
              <a:solidFill>
                <a:schemeClr val="dk1"/>
              </a:solidFill>
              <a:latin typeface="Gill Sans"/>
              <a:ea typeface="Gill Sans"/>
              <a:cs typeface="Gill Sans"/>
              <a:sym typeface="Gill Sans"/>
            </a:endParaRPr>
          </a:p>
        </p:txBody>
      </p:sp>
      <p:pic>
        <p:nvPicPr>
          <p:cNvPr descr="St. George's Catholic Primary School - Love in Action Project" id="183" name="Google Shape;183;p15"/>
          <p:cNvPicPr preferRelativeResize="0"/>
          <p:nvPr/>
        </p:nvPicPr>
        <p:blipFill rotWithShape="1">
          <a:blip r:embed="rId5">
            <a:alphaModFix/>
          </a:blip>
          <a:srcRect b="0" l="0" r="0" t="0"/>
          <a:stretch/>
        </p:blipFill>
        <p:spPr>
          <a:xfrm>
            <a:off x="8400624" y="1554822"/>
            <a:ext cx="3791376" cy="53031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2018-05-21T15:55:21Z</dcterms:created>
  <dc:creator>Verity Sykes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