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andara" panose="020E0502030303020204" pitchFamily="34" charset="0"/>
      <p:regular r:id="rId25"/>
      <p:bold r:id="rId26"/>
      <p:italic r:id="rId27"/>
      <p:boldItalic r:id="rId28"/>
    </p:embeddedFont>
    <p:embeddedFont>
      <p:font typeface="Century Gothic" panose="020B0502020202020204" pitchFamily="34" charset="0"/>
      <p:regular r:id="rId29"/>
      <p:bold r:id="rId30"/>
      <p:italic r:id="rId31"/>
      <p:boldItalic r:id="rId32"/>
    </p:embeddedFont>
    <p:embeddedFont>
      <p:font typeface="Gill Sans" panose="020B0604020202020204" charset="0"/>
      <p:regular r:id="rId33"/>
      <p:bold r:id="rId34"/>
    </p:embeddedFont>
    <p:embeddedFont>
      <p:font typeface="Quattrocento Sans"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gx3HF072i7zvBdTihBGuC9RUqo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064" autoAdjust="0"/>
  </p:normalViewPr>
  <p:slideViewPr>
    <p:cSldViewPr snapToGrid="0">
      <p:cViewPr varScale="1">
        <p:scale>
          <a:sx n="72" d="100"/>
          <a:sy n="72" d="100"/>
        </p:scale>
        <p:origin x="107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customschemas.google.com/relationships/presentationmetadata" Target="meta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freebibleimages.com/Swee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83" name="Google Shape;18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93" name="Google Shape;19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03" name="Google Shape;20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13" name="Google Shape;2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23" name="Google Shape;22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33" name="Google Shape;23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GB" sz="1200">
                <a:latin typeface="Century Gothic"/>
                <a:ea typeface="Century Gothic"/>
                <a:cs typeface="Century Gothic"/>
                <a:sym typeface="Century Gothic"/>
              </a:rPr>
              <a:t>Using the Prayer Toolkit model, the mission ‘tasks’ on the following slide can be amended or supplemented as required.</a:t>
            </a:r>
            <a:endParaRPr/>
          </a:p>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43" name="Google Shape;24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53" name="Google Shape;25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63" name="Google Shape;26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ee6d98c36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2ee6d98c36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r>
              <a:rPr lang="en-GB" dirty="0"/>
              <a:t>Assess children’s understanding of earth; where it sits in the solar system; what it contains and who created it. </a:t>
            </a:r>
          </a:p>
          <a:p>
            <a:pPr marL="171450" lvl="0" indent="-95250" algn="l" rtl="0">
              <a:lnSpc>
                <a:spcPct val="100000"/>
              </a:lnSpc>
              <a:spcBef>
                <a:spcPts val="0"/>
              </a:spcBef>
              <a:spcAft>
                <a:spcPts val="0"/>
              </a:spcAft>
              <a:buClr>
                <a:schemeClr val="dk1"/>
              </a:buClr>
              <a:buSzPts val="1200"/>
              <a:buFont typeface="Arial"/>
              <a:buNone/>
            </a:pPr>
            <a:endParaRPr lang="en-GB" sz="1200" dirty="0">
              <a:solidFill>
                <a:schemeClr val="dk1"/>
              </a:solidFill>
              <a:latin typeface="Calibri"/>
              <a:ea typeface="Calibri"/>
              <a:cs typeface="Calibri"/>
              <a:sym typeface="Calibri"/>
            </a:endParaRPr>
          </a:p>
          <a:p>
            <a:pPr marL="171450" lvl="0" indent="-95250" algn="l" rtl="0">
              <a:lnSpc>
                <a:spcPct val="100000"/>
              </a:lnSpc>
              <a:spcBef>
                <a:spcPts val="0"/>
              </a:spcBef>
              <a:spcAft>
                <a:spcPts val="0"/>
              </a:spcAft>
              <a:buClr>
                <a:schemeClr val="dk1"/>
              </a:buClr>
              <a:buSzPts val="1200"/>
              <a:buFont typeface="Arial"/>
              <a:buNone/>
            </a:pPr>
            <a:r>
              <a:rPr lang="en-GB" sz="1200" dirty="0">
                <a:solidFill>
                  <a:schemeClr val="dk1"/>
                </a:solidFill>
                <a:latin typeface="Calibri"/>
                <a:ea typeface="Calibri"/>
                <a:cs typeface="Calibri"/>
                <a:sym typeface="Calibri"/>
              </a:rPr>
              <a:t>Photo: NASA and GSFC (https://www.jpl.nasa.gov/news/news.php?release=2007-064)</a:t>
            </a:r>
            <a:endParaRPr sz="1200" dirty="0">
              <a:solidFill>
                <a:schemeClr val="dk1"/>
              </a:solidFill>
              <a:latin typeface="Calibri"/>
              <a:ea typeface="Calibri"/>
              <a:cs typeface="Calibri"/>
              <a:sym typeface="Calibri"/>
            </a:endParaRPr>
          </a:p>
        </p:txBody>
      </p:sp>
      <p:sp>
        <p:nvSpPr>
          <p:cNvPr id="122" name="Google Shape;122;g2ee6d98c36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r>
              <a:rPr lang="en-GB"/>
              <a:t>Play clip or read the story of creation from Genesis (children’s bible version). It might be nice to have pupil chaplaincy team to hold up pre-made symbols as the story is read e.g. sun, moon, stars, fish etc.</a:t>
            </a:r>
            <a:endParaRPr/>
          </a:p>
          <a:p>
            <a:pPr marL="171450" lvl="0" indent="-95250" algn="l" rtl="0">
              <a:lnSpc>
                <a:spcPct val="100000"/>
              </a:lnSpc>
              <a:spcBef>
                <a:spcPts val="0"/>
              </a:spcBef>
              <a:spcAft>
                <a:spcPts val="0"/>
              </a:spcAft>
              <a:buClr>
                <a:schemeClr val="dk1"/>
              </a:buClr>
              <a:buSzPts val="1200"/>
              <a:buFont typeface="Arial"/>
              <a:buNone/>
            </a:pPr>
            <a:endParaRPr/>
          </a:p>
          <a:p>
            <a:pPr marL="171450" lvl="0" indent="-95250" algn="l" rtl="0">
              <a:lnSpc>
                <a:spcPct val="100000"/>
              </a:lnSpc>
              <a:spcBef>
                <a:spcPts val="0"/>
              </a:spcBef>
              <a:spcAft>
                <a:spcPts val="0"/>
              </a:spcAft>
              <a:buClr>
                <a:schemeClr val="dk1"/>
              </a:buClr>
              <a:buSzPts val="1200"/>
              <a:buFont typeface="Arial"/>
              <a:buNone/>
            </a:pPr>
            <a:r>
              <a:rPr lang="en-GB"/>
              <a:t>Image courtesy of </a:t>
            </a:r>
            <a:r>
              <a:rPr lang="en-GB" u="sng">
                <a:solidFill>
                  <a:schemeClr val="hlink"/>
                </a:solidFill>
                <a:hlinkClick r:id="rId3"/>
              </a:rPr>
              <a:t>Freebibleimages.com/Sweet</a:t>
            </a:r>
            <a:r>
              <a:rPr lang="en-GB"/>
              <a:t> Publishing</a:t>
            </a:r>
            <a:endParaRPr/>
          </a:p>
        </p:txBody>
      </p:sp>
      <p:sp>
        <p:nvSpPr>
          <p:cNvPr id="131" name="Google Shape;13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de570a009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2ede570a009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r>
              <a:rPr lang="en-GB" dirty="0"/>
              <a:t>Get points from children</a:t>
            </a:r>
          </a:p>
          <a:p>
            <a:pPr marL="171450" lvl="0" indent="-95250" algn="l" rtl="0">
              <a:lnSpc>
                <a:spcPct val="100000"/>
              </a:lnSpc>
              <a:spcBef>
                <a:spcPts val="0"/>
              </a:spcBef>
              <a:spcAft>
                <a:spcPts val="0"/>
              </a:spcAft>
              <a:buClr>
                <a:schemeClr val="dk1"/>
              </a:buClr>
              <a:buSzPts val="1200"/>
              <a:buFont typeface="Arial"/>
              <a:buNone/>
            </a:pPr>
            <a:endParaRPr lang="en-GB" sz="1200" dirty="0">
              <a:solidFill>
                <a:schemeClr val="dk1"/>
              </a:solidFill>
              <a:latin typeface="Calibri"/>
              <a:ea typeface="Calibri"/>
              <a:cs typeface="Calibri"/>
              <a:sym typeface="Calibri"/>
            </a:endParaRPr>
          </a:p>
          <a:p>
            <a:pPr marL="171450" lvl="0" indent="-95250" algn="l" rtl="0">
              <a:lnSpc>
                <a:spcPct val="100000"/>
              </a:lnSpc>
              <a:spcBef>
                <a:spcPts val="0"/>
              </a:spcBef>
              <a:spcAft>
                <a:spcPts val="0"/>
              </a:spcAft>
              <a:buClr>
                <a:schemeClr val="dk1"/>
              </a:buClr>
              <a:buSzPts val="1200"/>
              <a:buFont typeface="Arial"/>
              <a:buNone/>
            </a:pPr>
            <a:r>
              <a:rPr lang="en-GB" sz="1200" dirty="0">
                <a:solidFill>
                  <a:schemeClr val="dk1"/>
                </a:solidFill>
                <a:latin typeface="Calibri"/>
                <a:ea typeface="Calibri"/>
                <a:cs typeface="Calibri"/>
                <a:sym typeface="Calibri"/>
              </a:rPr>
              <a:t>Photos (Top to bottom): </a:t>
            </a:r>
            <a:r>
              <a:rPr lang="en-GB" sz="1200" dirty="0" err="1">
                <a:solidFill>
                  <a:schemeClr val="dk1"/>
                </a:solidFill>
                <a:latin typeface="Calibri"/>
                <a:ea typeface="Calibri"/>
                <a:cs typeface="Calibri"/>
                <a:sym typeface="Calibri"/>
              </a:rPr>
              <a:t>Pexels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Pexels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Pexels</a:t>
            </a:r>
            <a:endParaRPr sz="1200" dirty="0">
              <a:solidFill>
                <a:schemeClr val="dk1"/>
              </a:solidFill>
              <a:latin typeface="Calibri"/>
              <a:ea typeface="Calibri"/>
              <a:cs typeface="Calibri"/>
              <a:sym typeface="Calibri"/>
            </a:endParaRPr>
          </a:p>
        </p:txBody>
      </p:sp>
      <p:sp>
        <p:nvSpPr>
          <p:cNvPr id="141" name="Google Shape;141;g2ede570a009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53" name="Google Shape;153;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GB" sz="1200">
                <a:latin typeface="Century Gothic"/>
                <a:ea typeface="Century Gothic"/>
                <a:cs typeface="Century Gothic"/>
                <a:sym typeface="Century Gothic"/>
              </a:rPr>
              <a:t>Holding slide for discussion/feedback if required.</a:t>
            </a:r>
            <a:endParaRPr/>
          </a:p>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63" name="Google Shape;16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73" name="Google Shape;17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hyperlink" Target="http://www.youtube.com/watch?v=lL0NMnJNWI8"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l="23788" r="33782"/>
          <a:stretch/>
        </p:blipFill>
        <p:spPr>
          <a:xfrm>
            <a:off x="0" y="0"/>
            <a:ext cx="12192000" cy="6858000"/>
          </a:xfrm>
          <a:prstGeom prst="rect">
            <a:avLst/>
          </a:prstGeom>
          <a:noFill/>
          <a:ln>
            <a:noFill/>
          </a:ln>
        </p:spPr>
      </p:pic>
      <p:pic>
        <p:nvPicPr>
          <p:cNvPr id="90" name="Google Shape;90;p1"/>
          <p:cNvPicPr preferRelativeResize="0"/>
          <p:nvPr/>
        </p:nvPicPr>
        <p:blipFill rotWithShape="1">
          <a:blip r:embed="rId4">
            <a:alphaModFix/>
          </a:blip>
          <a:srcRect l="17588" t="61504" r="21023"/>
          <a:stretch/>
        </p:blipFill>
        <p:spPr>
          <a:xfrm>
            <a:off x="736166" y="4320224"/>
            <a:ext cx="3739487" cy="1328740"/>
          </a:xfrm>
          <a:prstGeom prst="rect">
            <a:avLst/>
          </a:prstGeom>
          <a:noFill/>
          <a:ln>
            <a:noFill/>
          </a:ln>
        </p:spPr>
      </p:pic>
      <p:sp>
        <p:nvSpPr>
          <p:cNvPr id="91" name="Google Shape;91;p1"/>
          <p:cNvSpPr txBox="1"/>
          <p:nvPr/>
        </p:nvSpPr>
        <p:spPr>
          <a:xfrm>
            <a:off x="1469409" y="955342"/>
            <a:ext cx="9471600" cy="184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GB" sz="6600" b="0" i="0" u="none" strike="noStrike" cap="none" dirty="0">
                <a:solidFill>
                  <a:schemeClr val="lt1"/>
                </a:solidFill>
                <a:latin typeface="Gill Sans"/>
                <a:ea typeface="Gill Sans"/>
                <a:cs typeface="Gill Sans"/>
                <a:sym typeface="Gill Sans"/>
              </a:rPr>
              <a:t>Care of Creation</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800"/>
              <a:buFont typeface="Arial"/>
              <a:buNone/>
            </a:pPr>
            <a:r>
              <a:rPr lang="en-GB" sz="4800" b="0" i="0" u="none" strike="noStrike" cap="none" dirty="0">
                <a:solidFill>
                  <a:schemeClr val="lt1"/>
                </a:solidFill>
                <a:latin typeface="Gill Sans"/>
                <a:ea typeface="Gill Sans"/>
                <a:cs typeface="Gill Sans"/>
                <a:sym typeface="Gill Sans"/>
              </a:rPr>
              <a:t>KS1</a:t>
            </a:r>
            <a:endParaRPr sz="8000" b="0" i="0" u="none" strike="noStrike" cap="none" dirty="0">
              <a:solidFill>
                <a:schemeClr val="lt1"/>
              </a:solidFill>
              <a:latin typeface="Gill Sans"/>
              <a:ea typeface="Gill Sans"/>
              <a:cs typeface="Gill Sans"/>
              <a:sym typeface="Gill Sans"/>
            </a:endParaRPr>
          </a:p>
        </p:txBody>
      </p:sp>
      <p:pic>
        <p:nvPicPr>
          <p:cNvPr id="92" name="Google Shape;92;p1"/>
          <p:cNvPicPr preferRelativeResize="0"/>
          <p:nvPr/>
        </p:nvPicPr>
        <p:blipFill rotWithShape="1">
          <a:blip r:embed="rId5">
            <a:alphaModFix/>
          </a:blip>
          <a:srcRect l="54104" t="11588" r="10359" b="19840"/>
          <a:stretch/>
        </p:blipFill>
        <p:spPr>
          <a:xfrm>
            <a:off x="8507624" y="3566345"/>
            <a:ext cx="2328400" cy="2527310"/>
          </a:xfrm>
          <a:prstGeom prst="rect">
            <a:avLst/>
          </a:prstGeom>
          <a:noFill/>
          <a:ln>
            <a:noFill/>
          </a:ln>
        </p:spPr>
      </p:pic>
      <p:pic>
        <p:nvPicPr>
          <p:cNvPr id="93" name="Google Shape;93;p1"/>
          <p:cNvPicPr preferRelativeResize="0"/>
          <p:nvPr/>
        </p:nvPicPr>
        <p:blipFill rotWithShape="1">
          <a:blip r:embed="rId6">
            <a:alphaModFix/>
          </a:blip>
          <a:srcRect/>
          <a:stretch/>
        </p:blipFill>
        <p:spPr>
          <a:xfrm>
            <a:off x="0" y="98511"/>
            <a:ext cx="2064509" cy="2061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6"/>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186" name="Google Shape;186;p16"/>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87" name="Google Shape;187;p16"/>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188" name="Google Shape;188;p16"/>
          <p:cNvSpPr/>
          <p:nvPr/>
        </p:nvSpPr>
        <p:spPr>
          <a:xfrm>
            <a:off x="544948" y="1981979"/>
            <a:ext cx="7483642" cy="35394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chemeClr val="dk1"/>
                </a:solidFill>
                <a:latin typeface="Gill Sans"/>
                <a:ea typeface="Gill Sans"/>
                <a:cs typeface="Gill Sans"/>
                <a:sym typeface="Gill Sans"/>
              </a:rPr>
              <a:t>Loving God,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chemeClr val="dk1"/>
                </a:solidFill>
                <a:latin typeface="Gill Sans"/>
                <a:ea typeface="Gill Sans"/>
                <a:cs typeface="Gill Sans"/>
                <a:sym typeface="Gill Sans"/>
              </a:rPr>
              <a:t>We come together to thank you for our world. You created the Earth for us to live and prosper in.  You taught us how to care for the world you created but we have not followed those laws.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chemeClr val="dk1"/>
                </a:solidFill>
                <a:latin typeface="Gill Sans"/>
                <a:ea typeface="Gill Sans"/>
                <a:cs typeface="Gill Sans"/>
                <a:sym typeface="Gill Sans"/>
              </a:rPr>
              <a:t>Let us give thanks for the joy our world brings us, and pray that we become good stewards of creation.</a:t>
            </a:r>
            <a:endParaRPr sz="2800" b="0" i="0" u="none" strike="noStrike" cap="none">
              <a:solidFill>
                <a:schemeClr val="dk1"/>
              </a:solidFill>
              <a:latin typeface="Gill Sans"/>
              <a:ea typeface="Gill Sans"/>
              <a:cs typeface="Gill Sans"/>
              <a:sym typeface="Gill Sans"/>
            </a:endParaRPr>
          </a:p>
        </p:txBody>
      </p:sp>
      <p:pic>
        <p:nvPicPr>
          <p:cNvPr id="189" name="Google Shape;189;p16" descr="St. George's Catholic Primary School - Love in Action Project"/>
          <p:cNvPicPr preferRelativeResize="0"/>
          <p:nvPr/>
        </p:nvPicPr>
        <p:blipFill rotWithShape="1">
          <a:blip r:embed="rId5">
            <a:alphaModFix/>
          </a:blip>
          <a:srcRect/>
          <a:stretch/>
        </p:blipFill>
        <p:spPr>
          <a:xfrm>
            <a:off x="8393515" y="1554822"/>
            <a:ext cx="3828752" cy="53031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7"/>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196" name="Google Shape;196;p17"/>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97" name="Google Shape;197;p17"/>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198" name="Google Shape;198;p17"/>
          <p:cNvSpPr/>
          <p:nvPr/>
        </p:nvSpPr>
        <p:spPr>
          <a:xfrm>
            <a:off x="4487779" y="2443493"/>
            <a:ext cx="7483642"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Gill Sans"/>
                <a:ea typeface="Gill Sans"/>
                <a:cs typeface="Gill Sans"/>
                <a:sym typeface="Gill Sans"/>
              </a:rPr>
              <a:t>We pray for those who work hard to care for our world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O God, help us to follow their example</a:t>
            </a:r>
            <a:endParaRPr sz="3600" b="0" i="0" u="none" strike="noStrike" cap="none">
              <a:solidFill>
                <a:srgbClr val="C00000"/>
              </a:solidFill>
              <a:latin typeface="Gill Sans"/>
              <a:ea typeface="Gill Sans"/>
              <a:cs typeface="Gill Sans"/>
              <a:sym typeface="Gill Sans"/>
            </a:endParaRPr>
          </a:p>
        </p:txBody>
      </p:sp>
      <p:pic>
        <p:nvPicPr>
          <p:cNvPr id="199" name="Google Shape;199;p17" descr="St. George's Catholic Primary School - Love in Action Project"/>
          <p:cNvPicPr preferRelativeResize="0"/>
          <p:nvPr/>
        </p:nvPicPr>
        <p:blipFill rotWithShape="1">
          <a:blip r:embed="rId5">
            <a:alphaModFix/>
          </a:blip>
          <a:srcRect/>
          <a:stretch/>
        </p:blipFill>
        <p:spPr>
          <a:xfrm>
            <a:off x="1" y="1554822"/>
            <a:ext cx="3828752" cy="530317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18"/>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206" name="Google Shape;206;p18"/>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07" name="Google Shape;207;p18"/>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208" name="Google Shape;208;p18"/>
          <p:cNvSpPr/>
          <p:nvPr/>
        </p:nvSpPr>
        <p:spPr>
          <a:xfrm>
            <a:off x="318550" y="2457791"/>
            <a:ext cx="7483642"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Gill Sans"/>
                <a:ea typeface="Gill Sans"/>
                <a:cs typeface="Gill Sans"/>
                <a:sym typeface="Gill Sans"/>
              </a:rPr>
              <a:t>We pray for those who do not care for the Earth in the way they should.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O God, help us to teach others how You want us to live.</a:t>
            </a:r>
            <a:endParaRPr sz="3600" b="0" i="0" u="none" strike="noStrike" cap="none">
              <a:solidFill>
                <a:srgbClr val="C00000"/>
              </a:solidFill>
              <a:latin typeface="Gill Sans"/>
              <a:ea typeface="Gill Sans"/>
              <a:cs typeface="Gill Sans"/>
              <a:sym typeface="Gill Sans"/>
            </a:endParaRPr>
          </a:p>
        </p:txBody>
      </p:sp>
      <p:pic>
        <p:nvPicPr>
          <p:cNvPr id="209" name="Google Shape;209;p18" descr="St. George's Catholic Primary School - Love in Action Project"/>
          <p:cNvPicPr preferRelativeResize="0"/>
          <p:nvPr/>
        </p:nvPicPr>
        <p:blipFill rotWithShape="1">
          <a:blip r:embed="rId5">
            <a:alphaModFix/>
          </a:blip>
          <a:srcRect/>
          <a:stretch/>
        </p:blipFill>
        <p:spPr>
          <a:xfrm>
            <a:off x="8363248" y="1554822"/>
            <a:ext cx="3828752" cy="530317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9"/>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216" name="Google Shape;216;p19"/>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17" name="Google Shape;217;p19"/>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218" name="Google Shape;218;p19"/>
          <p:cNvSpPr/>
          <p:nvPr/>
        </p:nvSpPr>
        <p:spPr>
          <a:xfrm>
            <a:off x="4487779" y="2166494"/>
            <a:ext cx="7704221"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Gill Sans"/>
                <a:ea typeface="Gill Sans"/>
                <a:cs typeface="Gill Sans"/>
                <a:sym typeface="Gill Sans"/>
              </a:rPr>
              <a:t>We pray for those who will face the worst consequences of our actions.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O God, help us to help those in need.</a:t>
            </a:r>
            <a:endParaRPr sz="1400" b="0" i="0" u="none" strike="noStrike" cap="none">
              <a:solidFill>
                <a:srgbClr val="000000"/>
              </a:solidFill>
              <a:latin typeface="Arial"/>
              <a:ea typeface="Arial"/>
              <a:cs typeface="Arial"/>
              <a:sym typeface="Arial"/>
            </a:endParaRPr>
          </a:p>
        </p:txBody>
      </p:sp>
      <p:pic>
        <p:nvPicPr>
          <p:cNvPr id="219" name="Google Shape;219;p19" descr="St. George's Catholic Primary School - Love in Action Project"/>
          <p:cNvPicPr preferRelativeResize="0"/>
          <p:nvPr/>
        </p:nvPicPr>
        <p:blipFill rotWithShape="1">
          <a:blip r:embed="rId5">
            <a:alphaModFix/>
          </a:blip>
          <a:srcRect/>
          <a:stretch/>
        </p:blipFill>
        <p:spPr>
          <a:xfrm>
            <a:off x="1" y="1544084"/>
            <a:ext cx="3836504" cy="53139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20"/>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226" name="Google Shape;226;p20"/>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27" name="Google Shape;227;p20"/>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228" name="Google Shape;228;p20"/>
          <p:cNvSpPr/>
          <p:nvPr/>
        </p:nvSpPr>
        <p:spPr>
          <a:xfrm>
            <a:off x="318550" y="2457791"/>
            <a:ext cx="7483642" cy="28623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chemeClr val="dk1"/>
                </a:solidFill>
                <a:latin typeface="Gill Sans"/>
                <a:ea typeface="Gill Sans"/>
                <a:cs typeface="Gill Sans"/>
                <a:sym typeface="Gill Sans"/>
              </a:rPr>
              <a:t>We pray that we may be able to care for our world and reverse the damage we have done.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O God, help us to work together.</a:t>
            </a:r>
            <a:endParaRPr sz="1400" b="0" i="0" u="none" strike="noStrike" cap="none">
              <a:solidFill>
                <a:srgbClr val="000000"/>
              </a:solidFill>
              <a:latin typeface="Arial"/>
              <a:ea typeface="Arial"/>
              <a:cs typeface="Arial"/>
              <a:sym typeface="Arial"/>
            </a:endParaRPr>
          </a:p>
        </p:txBody>
      </p:sp>
      <p:pic>
        <p:nvPicPr>
          <p:cNvPr id="229" name="Google Shape;229;p20" descr="St. George's Catholic Primary School - Love in Action Project"/>
          <p:cNvPicPr preferRelativeResize="0"/>
          <p:nvPr/>
        </p:nvPicPr>
        <p:blipFill rotWithShape="1">
          <a:blip r:embed="rId5">
            <a:alphaModFix/>
          </a:blip>
          <a:srcRect/>
          <a:stretch/>
        </p:blipFill>
        <p:spPr>
          <a:xfrm>
            <a:off x="8363248" y="1554822"/>
            <a:ext cx="3828752" cy="530317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21"/>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236" name="Google Shape;236;p21"/>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37" name="Google Shape;237;p21"/>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238" name="Google Shape;238;p21"/>
          <p:cNvPicPr preferRelativeResize="0"/>
          <p:nvPr/>
        </p:nvPicPr>
        <p:blipFill rotWithShape="1">
          <a:blip r:embed="rId5">
            <a:alphaModFix/>
          </a:blip>
          <a:srcRect l="15163" t="19275" r="28911"/>
          <a:stretch/>
        </p:blipFill>
        <p:spPr>
          <a:xfrm>
            <a:off x="6690569" y="1554822"/>
            <a:ext cx="5295041" cy="4299326"/>
          </a:xfrm>
          <a:prstGeom prst="rect">
            <a:avLst/>
          </a:prstGeom>
          <a:noFill/>
          <a:ln>
            <a:noFill/>
          </a:ln>
        </p:spPr>
      </p:pic>
      <p:sp>
        <p:nvSpPr>
          <p:cNvPr id="239" name="Google Shape;239;p21"/>
          <p:cNvSpPr txBox="1"/>
          <p:nvPr/>
        </p:nvSpPr>
        <p:spPr>
          <a:xfrm>
            <a:off x="180022" y="2921168"/>
            <a:ext cx="620559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40F0F"/>
              </a:buClr>
              <a:buSzPts val="6000"/>
              <a:buFont typeface="Gill Sans"/>
              <a:buNone/>
            </a:pPr>
            <a:r>
              <a:rPr lang="en-GB" sz="6000" b="0" i="0" u="none" strike="noStrike" cap="none">
                <a:solidFill>
                  <a:srgbClr val="C40F0F"/>
                </a:solidFill>
                <a:latin typeface="Gill Sans"/>
                <a:ea typeface="Gill Sans"/>
                <a:cs typeface="Gill Sans"/>
                <a:sym typeface="Gill Sans"/>
              </a:rPr>
              <a:t>Amen</a:t>
            </a:r>
            <a:endParaRPr sz="5400" b="0" i="0" u="none" strike="noStrike" cap="none">
              <a:solidFill>
                <a:srgbClr val="C40F0F"/>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5000"/>
                                        <p:tgtEl>
                                          <p:spTgt spid="238"/>
                                        </p:tgtEl>
                                      </p:cBhvr>
                                    </p:animEffect>
                                  </p:childTnLst>
                                </p:cTn>
                              </p:par>
                              <p:par>
                                <p:cTn id="8" presetID="23" presetClass="entr" presetSubtype="16" fill="hold" nodeType="withEffect">
                                  <p:stCondLst>
                                    <p:cond delay="0"/>
                                  </p:stCondLst>
                                  <p:childTnLst>
                                    <p:set>
                                      <p:cBhvr>
                                        <p:cTn id="9" dur="1" fill="hold">
                                          <p:stCondLst>
                                            <p:cond delay="0"/>
                                          </p:stCondLst>
                                        </p:cTn>
                                        <p:tgtEl>
                                          <p:spTgt spid="239"/>
                                        </p:tgtEl>
                                        <p:attrNameLst>
                                          <p:attrName>style.visibility</p:attrName>
                                        </p:attrNameLst>
                                      </p:cBhvr>
                                      <p:to>
                                        <p:strVal val="visible"/>
                                      </p:to>
                                    </p:set>
                                    <p:anim calcmode="lin" valueType="num">
                                      <p:cBhvr additive="base">
                                        <p:cTn id="10" dur="5000"/>
                                        <p:tgtEl>
                                          <p:spTgt spid="239"/>
                                        </p:tgtEl>
                                        <p:attrNameLst>
                                          <p:attrName>ppt_w</p:attrName>
                                        </p:attrNameLst>
                                      </p:cBhvr>
                                      <p:tavLst>
                                        <p:tav tm="0">
                                          <p:val>
                                            <p:strVal val="0"/>
                                          </p:val>
                                        </p:tav>
                                        <p:tav tm="100000">
                                          <p:val>
                                            <p:strVal val="#ppt_w"/>
                                          </p:val>
                                        </p:tav>
                                      </p:tavLst>
                                    </p:anim>
                                    <p:anim calcmode="lin" valueType="num">
                                      <p:cBhvr additive="base">
                                        <p:cTn id="11" dur="5000"/>
                                        <p:tgtEl>
                                          <p:spTgt spid="23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22"/>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246" name="Google Shape;246;p2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47" name="Google Shape;247;p2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248" name="Google Shape;248;p22" descr="Hands, Palms, Black And White"/>
          <p:cNvPicPr preferRelativeResize="0"/>
          <p:nvPr/>
        </p:nvPicPr>
        <p:blipFill rotWithShape="1">
          <a:blip r:embed="rId5">
            <a:alphaModFix/>
          </a:blip>
          <a:srcRect l="5717" r="7989"/>
          <a:stretch/>
        </p:blipFill>
        <p:spPr>
          <a:xfrm>
            <a:off x="5924278" y="1809548"/>
            <a:ext cx="6267722" cy="3245778"/>
          </a:xfrm>
          <a:prstGeom prst="rect">
            <a:avLst/>
          </a:prstGeom>
          <a:noFill/>
          <a:ln>
            <a:noFill/>
          </a:ln>
        </p:spPr>
      </p:pic>
      <p:sp>
        <p:nvSpPr>
          <p:cNvPr id="249" name="Google Shape;249;p22"/>
          <p:cNvSpPr txBox="1"/>
          <p:nvPr/>
        </p:nvSpPr>
        <p:spPr>
          <a:xfrm>
            <a:off x="180022" y="2921168"/>
            <a:ext cx="620559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6000"/>
              <a:buFont typeface="Gill Sans"/>
              <a:buNone/>
            </a:pPr>
            <a:r>
              <a:rPr lang="en-GB" sz="6000" b="0" i="0" u="none" strike="noStrike" cap="none">
                <a:solidFill>
                  <a:schemeClr val="dk1"/>
                </a:solidFill>
                <a:latin typeface="Gill Sans"/>
                <a:ea typeface="Gill Sans"/>
                <a:cs typeface="Gill Sans"/>
                <a:sym typeface="Gill Sans"/>
              </a:rPr>
              <a:t>Your Mission</a:t>
            </a:r>
            <a:endParaRPr sz="5400" b="0" i="0" u="none" strike="noStrike" cap="none">
              <a:solidFill>
                <a:schemeClr val="dk1"/>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additive="base">
                                        <p:cTn id="7" dur="5000"/>
                                        <p:tgtEl>
                                          <p:spTgt spid="249"/>
                                        </p:tgtEl>
                                        <p:attrNameLst>
                                          <p:attrName>ppt_w</p:attrName>
                                        </p:attrNameLst>
                                      </p:cBhvr>
                                      <p:tavLst>
                                        <p:tav tm="0">
                                          <p:val>
                                            <p:strVal val="0"/>
                                          </p:val>
                                        </p:tav>
                                        <p:tav tm="100000">
                                          <p:val>
                                            <p:strVal val="#ppt_w"/>
                                          </p:val>
                                        </p:tav>
                                      </p:tavLst>
                                    </p:anim>
                                    <p:anim calcmode="lin" valueType="num">
                                      <p:cBhvr additive="base">
                                        <p:cTn id="8" dur="5000"/>
                                        <p:tgtEl>
                                          <p:spTgt spid="24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23"/>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256" name="Google Shape;256;p23"/>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57" name="Google Shape;257;p23"/>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258" name="Google Shape;258;p23" descr="Light, Salvation, Gospel, God, Jesus, Prayer, Church"/>
          <p:cNvPicPr preferRelativeResize="0"/>
          <p:nvPr/>
        </p:nvPicPr>
        <p:blipFill rotWithShape="1">
          <a:blip r:embed="rId5">
            <a:alphaModFix/>
          </a:blip>
          <a:srcRect/>
          <a:stretch/>
        </p:blipFill>
        <p:spPr>
          <a:xfrm>
            <a:off x="8403604" y="1554822"/>
            <a:ext cx="3788396" cy="5303178"/>
          </a:xfrm>
          <a:prstGeom prst="rect">
            <a:avLst/>
          </a:prstGeom>
          <a:noFill/>
          <a:ln w="25400" cap="flat" cmpd="sng">
            <a:solidFill>
              <a:srgbClr val="FFFFCC"/>
            </a:solidFill>
            <a:prstDash val="solid"/>
            <a:round/>
            <a:headEnd type="none" w="sm" len="sm"/>
            <a:tailEnd type="none" w="sm" len="sm"/>
          </a:ln>
        </p:spPr>
      </p:pic>
      <p:sp>
        <p:nvSpPr>
          <p:cNvPr id="259" name="Google Shape;259;p23"/>
          <p:cNvSpPr txBox="1"/>
          <p:nvPr/>
        </p:nvSpPr>
        <p:spPr>
          <a:xfrm>
            <a:off x="571736" y="1802675"/>
            <a:ext cx="7587343" cy="39703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000000"/>
                </a:solidFill>
                <a:latin typeface="Gill Sans"/>
                <a:ea typeface="Gill Sans"/>
                <a:cs typeface="Gill Sans"/>
                <a:sym typeface="Gill Sans"/>
              </a:rPr>
              <a:t>What can your school do for the Harvest Festival?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Research: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World Day of Prayer for the Care of Creation (1st September)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Season of Creation (1</a:t>
            </a:r>
            <a:r>
              <a:rPr lang="en-GB" sz="3600" b="0" i="0" u="none" strike="noStrike" cap="none" baseline="30000">
                <a:solidFill>
                  <a:srgbClr val="C00000"/>
                </a:solidFill>
                <a:latin typeface="Gill Sans"/>
                <a:ea typeface="Gill Sans"/>
                <a:cs typeface="Gill Sans"/>
                <a:sym typeface="Gill Sans"/>
              </a:rPr>
              <a:t>st</a:t>
            </a:r>
            <a:r>
              <a:rPr lang="en-GB" sz="3600" b="0" i="0" u="none" strike="noStrike" cap="none">
                <a:solidFill>
                  <a:srgbClr val="C00000"/>
                </a:solidFill>
                <a:latin typeface="Gill Sans"/>
                <a:ea typeface="Gill Sans"/>
                <a:cs typeface="Gill Sans"/>
                <a:sym typeface="Gill Sans"/>
              </a:rPr>
              <a:t> Sept – 4</a:t>
            </a:r>
            <a:r>
              <a:rPr lang="en-GB" sz="3600" b="0" i="0" u="none" strike="noStrike" cap="none" baseline="30000">
                <a:solidFill>
                  <a:srgbClr val="C00000"/>
                </a:solidFill>
                <a:latin typeface="Gill Sans"/>
                <a:ea typeface="Gill Sans"/>
                <a:cs typeface="Gill Sans"/>
                <a:sym typeface="Gill Sans"/>
              </a:rPr>
              <a:t>th</a:t>
            </a:r>
            <a:r>
              <a:rPr lang="en-GB" sz="3600" b="0" i="0" u="none" strike="noStrike" cap="none">
                <a:solidFill>
                  <a:srgbClr val="C00000"/>
                </a:solidFill>
                <a:latin typeface="Gill Sans"/>
                <a:ea typeface="Gill Sans"/>
                <a:cs typeface="Gill Sans"/>
                <a:sym typeface="Gill Sans"/>
              </a:rPr>
              <a:t> Oct)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C00000"/>
                </a:solidFill>
                <a:latin typeface="Gill Sans"/>
                <a:ea typeface="Gill Sans"/>
                <a:cs typeface="Gill Sans"/>
                <a:sym typeface="Gill Sans"/>
              </a:rPr>
              <a:t>COP29 (begins 11th November 2024)</a:t>
            </a:r>
            <a:endParaRPr sz="3600" b="0" i="0" u="none" strike="noStrike" cap="none">
              <a:solidFill>
                <a:srgbClr val="C00000"/>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 calcmode="lin" valueType="num">
                                      <p:cBhvr additive="base">
                                        <p:cTn id="7" dur="2000"/>
                                        <p:tgtEl>
                                          <p:spTgt spid="259"/>
                                        </p:tgtEl>
                                        <p:attrNameLst>
                                          <p:attrName>ppt_w</p:attrName>
                                        </p:attrNameLst>
                                      </p:cBhvr>
                                      <p:tavLst>
                                        <p:tav tm="0">
                                          <p:val>
                                            <p:strVal val="0"/>
                                          </p:val>
                                        </p:tav>
                                        <p:tav tm="100000">
                                          <p:val>
                                            <p:strVal val="#ppt_w"/>
                                          </p:val>
                                        </p:tav>
                                      </p:tavLst>
                                    </p:anim>
                                    <p:anim calcmode="lin" valueType="num">
                                      <p:cBhvr additive="base">
                                        <p:cTn id="8" dur="2000"/>
                                        <p:tgtEl>
                                          <p:spTgt spid="25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24"/>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266" name="Google Shape;266;p24"/>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267" name="Google Shape;267;p24"/>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268" name="Google Shape;268;p24" descr="Caritas Westminster on Twitter: &amp;quot;The six principles of CST we have chosen  for #loveinaction.How can we use them in our daily lives?… &amp;quot;"/>
          <p:cNvPicPr preferRelativeResize="0"/>
          <p:nvPr/>
        </p:nvPicPr>
        <p:blipFill rotWithShape="1">
          <a:blip r:embed="rId5">
            <a:alphaModFix/>
          </a:blip>
          <a:srcRect l="2371" t="700" r="1665" b="900"/>
          <a:stretch/>
        </p:blipFill>
        <p:spPr>
          <a:xfrm>
            <a:off x="0" y="-50931"/>
            <a:ext cx="12225929" cy="60033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100" name="Google Shape;100;p2"/>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01" name="Google Shape;101;p2"/>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Starter</a:t>
            </a:r>
            <a:endParaRPr sz="1400" b="0" i="0" u="none" strike="noStrike" cap="none">
              <a:solidFill>
                <a:srgbClr val="000000"/>
              </a:solidFill>
              <a:latin typeface="Arial"/>
              <a:ea typeface="Arial"/>
              <a:cs typeface="Arial"/>
              <a:sym typeface="Arial"/>
            </a:endParaRPr>
          </a:p>
        </p:txBody>
      </p:sp>
      <p:pic>
        <p:nvPicPr>
          <p:cNvPr id="102" name="Google Shape;102;p2" descr="Caritas Westminster on Twitter: &amp;quot;The six principles of CST we have chosen  for #loveinaction.How can we use them in our daily lives?… &amp;quot;"/>
          <p:cNvPicPr preferRelativeResize="0"/>
          <p:nvPr/>
        </p:nvPicPr>
        <p:blipFill rotWithShape="1">
          <a:blip r:embed="rId5">
            <a:alphaModFix/>
          </a:blip>
          <a:srcRect l="2371" t="700" r="1665" b="900"/>
          <a:stretch/>
        </p:blipFill>
        <p:spPr>
          <a:xfrm>
            <a:off x="0" y="-50931"/>
            <a:ext cx="12225929" cy="60033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109" name="Google Shape;109;p3"/>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10" name="Google Shape;110;p3"/>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Starter</a:t>
            </a:r>
            <a:endParaRPr sz="1400" b="0" i="0" u="none" strike="noStrike" cap="none">
              <a:solidFill>
                <a:srgbClr val="000000"/>
              </a:solidFill>
              <a:latin typeface="Arial"/>
              <a:ea typeface="Arial"/>
              <a:cs typeface="Arial"/>
              <a:sym typeface="Arial"/>
            </a:endParaRPr>
          </a:p>
        </p:txBody>
      </p:sp>
      <p:pic>
        <p:nvPicPr>
          <p:cNvPr id="111" name="Google Shape;111;p3" descr="Caritas Westminster on Twitter: &amp;quot;The six principles of CST we have chosen  for #loveinaction.How can we use them in our daily lives?… &amp;quot;"/>
          <p:cNvPicPr preferRelativeResize="0"/>
          <p:nvPr/>
        </p:nvPicPr>
        <p:blipFill rotWithShape="1">
          <a:blip r:embed="rId5">
            <a:alphaModFix/>
          </a:blip>
          <a:srcRect l="2371" t="700" r="1665" b="900"/>
          <a:stretch/>
        </p:blipFill>
        <p:spPr>
          <a:xfrm>
            <a:off x="0" y="-50931"/>
            <a:ext cx="12225929" cy="6003323"/>
          </a:xfrm>
          <a:prstGeom prst="rect">
            <a:avLst/>
          </a:prstGeom>
          <a:noFill/>
          <a:ln>
            <a:noFill/>
          </a:ln>
        </p:spPr>
      </p:pic>
      <p:sp>
        <p:nvSpPr>
          <p:cNvPr id="112" name="Google Shape;112;p3"/>
          <p:cNvSpPr txBox="1"/>
          <p:nvPr/>
        </p:nvSpPr>
        <p:spPr>
          <a:xfrm>
            <a:off x="-138224" y="392338"/>
            <a:ext cx="12207531" cy="78556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6600"/>
              <a:buFont typeface="Century Gothic"/>
              <a:buNone/>
            </a:pPr>
            <a:r>
              <a:rPr lang="en-GB" sz="6600" b="0" i="0" u="none" strike="noStrike" cap="none">
                <a:solidFill>
                  <a:srgbClr val="FFFFFF"/>
                </a:solidFill>
                <a:latin typeface="Century Gothic"/>
                <a:ea typeface="Century Gothic"/>
                <a:cs typeface="Century Gothic"/>
                <a:sym typeface="Century Gothic"/>
              </a:rPr>
              <a:t>Catholic Social Teaching</a:t>
            </a:r>
            <a:endParaRPr sz="1400" b="0" i="0" u="none" strike="noStrike" cap="none">
              <a:solidFill>
                <a:srgbClr val="000000"/>
              </a:solidFill>
              <a:latin typeface="Arial"/>
              <a:ea typeface="Arial"/>
              <a:cs typeface="Arial"/>
              <a:sym typeface="Arial"/>
            </a:endParaRPr>
          </a:p>
        </p:txBody>
      </p:sp>
      <p:pic>
        <p:nvPicPr>
          <p:cNvPr id="113" name="Google Shape;113;p3"/>
          <p:cNvPicPr preferRelativeResize="0"/>
          <p:nvPr/>
        </p:nvPicPr>
        <p:blipFill rotWithShape="1">
          <a:blip r:embed="rId6">
            <a:alphaModFix/>
          </a:blip>
          <a:srcRect l="5671" r="4772"/>
          <a:stretch/>
        </p:blipFill>
        <p:spPr>
          <a:xfrm>
            <a:off x="-138224" y="-65894"/>
            <a:ext cx="2045267" cy="6070336"/>
          </a:xfrm>
          <a:prstGeom prst="rect">
            <a:avLst/>
          </a:prstGeom>
          <a:noFill/>
          <a:ln>
            <a:noFill/>
          </a:ln>
        </p:spPr>
      </p:pic>
      <p:pic>
        <p:nvPicPr>
          <p:cNvPr id="114" name="Google Shape;114;p3"/>
          <p:cNvPicPr preferRelativeResize="0"/>
          <p:nvPr/>
        </p:nvPicPr>
        <p:blipFill rotWithShape="1">
          <a:blip r:embed="rId7">
            <a:alphaModFix/>
          </a:blip>
          <a:srcRect b="786"/>
          <a:stretch/>
        </p:blipFill>
        <p:spPr>
          <a:xfrm>
            <a:off x="7943853" y="-75778"/>
            <a:ext cx="2204045" cy="6089483"/>
          </a:xfrm>
          <a:prstGeom prst="rect">
            <a:avLst/>
          </a:prstGeom>
          <a:noFill/>
          <a:ln>
            <a:noFill/>
          </a:ln>
        </p:spPr>
      </p:pic>
      <p:pic>
        <p:nvPicPr>
          <p:cNvPr id="115" name="Google Shape;115;p3"/>
          <p:cNvPicPr preferRelativeResize="0"/>
          <p:nvPr/>
        </p:nvPicPr>
        <p:blipFill rotWithShape="1">
          <a:blip r:embed="rId8">
            <a:alphaModFix/>
          </a:blip>
          <a:srcRect l="3112" t="861" r="3347"/>
          <a:stretch/>
        </p:blipFill>
        <p:spPr>
          <a:xfrm>
            <a:off x="1801859" y="-65893"/>
            <a:ext cx="2073477" cy="6070335"/>
          </a:xfrm>
          <a:prstGeom prst="rect">
            <a:avLst/>
          </a:prstGeom>
          <a:noFill/>
          <a:ln>
            <a:noFill/>
          </a:ln>
        </p:spPr>
      </p:pic>
      <p:pic>
        <p:nvPicPr>
          <p:cNvPr id="116" name="Google Shape;116;p3"/>
          <p:cNvPicPr preferRelativeResize="0"/>
          <p:nvPr/>
        </p:nvPicPr>
        <p:blipFill rotWithShape="1">
          <a:blip r:embed="rId9">
            <a:alphaModFix/>
          </a:blip>
          <a:srcRect l="5493" r="6758"/>
          <a:stretch/>
        </p:blipFill>
        <p:spPr>
          <a:xfrm>
            <a:off x="10056288" y="-66266"/>
            <a:ext cx="2235133" cy="6081780"/>
          </a:xfrm>
          <a:prstGeom prst="rect">
            <a:avLst/>
          </a:prstGeom>
          <a:noFill/>
          <a:ln>
            <a:noFill/>
          </a:ln>
        </p:spPr>
      </p:pic>
      <p:pic>
        <p:nvPicPr>
          <p:cNvPr id="117" name="Google Shape;117;p3"/>
          <p:cNvPicPr preferRelativeResize="0"/>
          <p:nvPr/>
        </p:nvPicPr>
        <p:blipFill rotWithShape="1">
          <a:blip r:embed="rId10">
            <a:alphaModFix/>
          </a:blip>
          <a:srcRect t="1149"/>
          <a:stretch/>
        </p:blipFill>
        <p:spPr>
          <a:xfrm>
            <a:off x="5827552" y="-65893"/>
            <a:ext cx="2225814" cy="6070335"/>
          </a:xfrm>
          <a:prstGeom prst="rect">
            <a:avLst/>
          </a:prstGeom>
          <a:noFill/>
          <a:ln>
            <a:noFill/>
          </a:ln>
        </p:spPr>
      </p:pic>
      <p:pic>
        <p:nvPicPr>
          <p:cNvPr id="118" name="Google Shape;118;p3"/>
          <p:cNvPicPr preferRelativeResize="0"/>
          <p:nvPr/>
        </p:nvPicPr>
        <p:blipFill rotWithShape="1">
          <a:blip r:embed="rId11">
            <a:alphaModFix/>
          </a:blip>
          <a:srcRect/>
          <a:stretch/>
        </p:blipFill>
        <p:spPr>
          <a:xfrm>
            <a:off x="3753407" y="-76233"/>
            <a:ext cx="2186414" cy="606777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g2ee6d98c36c_0_0"/>
          <p:cNvPicPr preferRelativeResize="0"/>
          <p:nvPr/>
        </p:nvPicPr>
        <p:blipFill rotWithShape="1">
          <a:blip r:embed="rId3">
            <a:alphaModFix/>
          </a:blip>
          <a:srcRect l="109" t="12103" r="348"/>
          <a:stretch/>
        </p:blipFill>
        <p:spPr>
          <a:xfrm>
            <a:off x="0" y="-2338"/>
            <a:ext cx="12192000" cy="1805013"/>
          </a:xfrm>
          <a:prstGeom prst="rect">
            <a:avLst/>
          </a:prstGeom>
          <a:noFill/>
          <a:ln>
            <a:noFill/>
          </a:ln>
        </p:spPr>
      </p:pic>
      <p:pic>
        <p:nvPicPr>
          <p:cNvPr id="125" name="Google Shape;125;g2ee6d98c36c_0_0"/>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26" name="Google Shape;126;g2ee6d98c36c_0_0"/>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127" name="Google Shape;127;g2ee6d98c36c_0_0"/>
          <p:cNvPicPr preferRelativeResize="0"/>
          <p:nvPr/>
        </p:nvPicPr>
        <p:blipFill>
          <a:blip r:embed="rId5">
            <a:alphaModFix/>
          </a:blip>
          <a:stretch>
            <a:fillRect/>
          </a:stretch>
        </p:blipFill>
        <p:spPr>
          <a:xfrm>
            <a:off x="4189125" y="1720925"/>
            <a:ext cx="3813761" cy="381376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4"/>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134" name="Google Shape;134;p4"/>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35" name="Google Shape;135;p4"/>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dirty="0">
                <a:solidFill>
                  <a:schemeClr val="lt1"/>
                </a:solidFill>
                <a:latin typeface="Gill Sans"/>
                <a:ea typeface="Gill Sans"/>
                <a:cs typeface="Gill Sans"/>
                <a:sym typeface="Gill Sans"/>
              </a:rPr>
              <a:t>Genesis 1</a:t>
            </a:r>
            <a:endParaRPr sz="1400" b="0" i="0" u="none" strike="noStrike" cap="none" dirty="0">
              <a:solidFill>
                <a:srgbClr val="000000"/>
              </a:solidFill>
              <a:latin typeface="Arial"/>
              <a:ea typeface="Arial"/>
              <a:cs typeface="Arial"/>
              <a:sym typeface="Arial"/>
            </a:endParaRPr>
          </a:p>
        </p:txBody>
      </p:sp>
      <p:sp>
        <p:nvSpPr>
          <p:cNvPr id="136" name="Google Shape;136;p4"/>
          <p:cNvSpPr/>
          <p:nvPr/>
        </p:nvSpPr>
        <p:spPr>
          <a:xfrm>
            <a:off x="205450" y="1802675"/>
            <a:ext cx="7912200" cy="397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endParaRPr sz="2400" b="0" i="0" u="none" strike="noStrike" cap="none">
              <a:solidFill>
                <a:srgbClr val="000000"/>
              </a:solidFill>
              <a:latin typeface="Quattrocento Sans"/>
              <a:ea typeface="Quattrocento Sans"/>
              <a:cs typeface="Quattrocento Sans"/>
              <a:sym typeface="Quattrocento Sans"/>
            </a:endParaRPr>
          </a:p>
        </p:txBody>
      </p:sp>
      <p:pic>
        <p:nvPicPr>
          <p:cNvPr id="137" name="Google Shape;137;p4"/>
          <p:cNvPicPr preferRelativeResize="0"/>
          <p:nvPr/>
        </p:nvPicPr>
        <p:blipFill>
          <a:blip r:embed="rId5">
            <a:alphaModFix/>
          </a:blip>
          <a:stretch>
            <a:fillRect/>
          </a:stretch>
        </p:blipFill>
        <p:spPr>
          <a:xfrm>
            <a:off x="3731375" y="1708888"/>
            <a:ext cx="5117056" cy="3837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g2ede570a009_0_10"/>
          <p:cNvPicPr preferRelativeResize="0"/>
          <p:nvPr/>
        </p:nvPicPr>
        <p:blipFill rotWithShape="1">
          <a:blip r:embed="rId3">
            <a:alphaModFix/>
          </a:blip>
          <a:srcRect l="108" t="12103" r="357"/>
          <a:stretch/>
        </p:blipFill>
        <p:spPr>
          <a:xfrm>
            <a:off x="0" y="-2338"/>
            <a:ext cx="12192000" cy="1805013"/>
          </a:xfrm>
          <a:prstGeom prst="rect">
            <a:avLst/>
          </a:prstGeom>
          <a:noFill/>
          <a:ln>
            <a:noFill/>
          </a:ln>
        </p:spPr>
      </p:pic>
      <p:pic>
        <p:nvPicPr>
          <p:cNvPr id="144" name="Google Shape;144;g2ede570a009_0_10"/>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45" name="Google Shape;145;g2ede570a009_0_10"/>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sp>
        <p:nvSpPr>
          <p:cNvPr id="146" name="Google Shape;146;g2ede570a009_0_10"/>
          <p:cNvSpPr/>
          <p:nvPr/>
        </p:nvSpPr>
        <p:spPr>
          <a:xfrm>
            <a:off x="464719" y="1802675"/>
            <a:ext cx="7755000" cy="406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4400" b="0" i="0" u="none" strike="noStrike" cap="none">
                <a:solidFill>
                  <a:schemeClr val="dk1"/>
                </a:solidFill>
                <a:latin typeface="Gill Sans"/>
                <a:ea typeface="Gill Sans"/>
                <a:cs typeface="Gill Sans"/>
                <a:sym typeface="Gill Sans"/>
              </a:rPr>
              <a:t>Do humans always treat the earth with care, as God asks us to?</a:t>
            </a:r>
            <a:endParaRPr sz="4400" b="0" i="0"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2400"/>
              <a:buFont typeface="Arial"/>
              <a:buNone/>
            </a:pPr>
            <a:endParaRPr sz="4400" b="0" i="0" u="none" strike="noStrike" cap="none">
              <a:solidFill>
                <a:schemeClr val="dk1"/>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2400"/>
              <a:buFont typeface="Arial"/>
              <a:buNone/>
            </a:pPr>
            <a:r>
              <a:rPr lang="en-GB" sz="3800" b="0" i="0" u="none" strike="noStrike" cap="none">
                <a:solidFill>
                  <a:schemeClr val="dk1"/>
                </a:solidFill>
                <a:latin typeface="Gill Sans"/>
                <a:ea typeface="Gill Sans"/>
                <a:cs typeface="Gill Sans"/>
                <a:sym typeface="Gill Sans"/>
              </a:rPr>
              <a:t>Think about times when humans have failed to do this duty.</a:t>
            </a:r>
            <a:endParaRPr sz="3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1800"/>
              <a:buFont typeface="Calibri"/>
              <a:buNone/>
            </a:pPr>
            <a:endParaRPr sz="1500" b="0" i="0" u="none" strike="noStrike" cap="none">
              <a:solidFill>
                <a:srgbClr val="000000"/>
              </a:solidFill>
              <a:latin typeface="Candara"/>
              <a:ea typeface="Candara"/>
              <a:cs typeface="Candara"/>
              <a:sym typeface="Candara"/>
            </a:endParaRPr>
          </a:p>
          <a:p>
            <a:pPr marL="0" marR="0" lvl="0" indent="0" algn="l" rtl="0">
              <a:lnSpc>
                <a:spcPct val="100000"/>
              </a:lnSpc>
              <a:spcBef>
                <a:spcPts val="0"/>
              </a:spcBef>
              <a:spcAft>
                <a:spcPts val="0"/>
              </a:spcAft>
              <a:buClr>
                <a:srgbClr val="000000"/>
              </a:buClr>
              <a:buSzPts val="1600"/>
              <a:buFont typeface="Candara"/>
              <a:buNone/>
            </a:pPr>
            <a:r>
              <a:rPr lang="en-GB" sz="1600" b="0" i="0" u="none" strike="noStrike" cap="none">
                <a:solidFill>
                  <a:srgbClr val="000000"/>
                </a:solidFill>
                <a:latin typeface="Candara"/>
                <a:ea typeface="Candara"/>
                <a:cs typeface="Candara"/>
                <a:sym typeface="Candara"/>
              </a:rPr>
              <a:t>​</a:t>
            </a:r>
            <a:endParaRPr sz="1600" b="0" i="0" u="none" strike="noStrike" cap="none">
              <a:solidFill>
                <a:srgbClr val="000000"/>
              </a:solidFill>
              <a:latin typeface="Quattrocento Sans"/>
              <a:ea typeface="Quattrocento Sans"/>
              <a:cs typeface="Quattrocento Sans"/>
              <a:sym typeface="Quattrocento Sans"/>
            </a:endParaRPr>
          </a:p>
        </p:txBody>
      </p:sp>
      <p:pic>
        <p:nvPicPr>
          <p:cNvPr id="147" name="Google Shape;147;g2ede570a009_0_10"/>
          <p:cNvPicPr preferRelativeResize="0"/>
          <p:nvPr/>
        </p:nvPicPr>
        <p:blipFill rotWithShape="1">
          <a:blip r:embed="rId5">
            <a:alphaModFix/>
          </a:blip>
          <a:srcRect t="14777" r="27682"/>
          <a:stretch/>
        </p:blipFill>
        <p:spPr>
          <a:xfrm>
            <a:off x="8684475" y="-23615"/>
            <a:ext cx="2652227" cy="2075527"/>
          </a:xfrm>
          <a:prstGeom prst="rect">
            <a:avLst/>
          </a:prstGeom>
          <a:noFill/>
          <a:ln>
            <a:noFill/>
          </a:ln>
        </p:spPr>
      </p:pic>
      <p:pic>
        <p:nvPicPr>
          <p:cNvPr id="148" name="Google Shape;148;g2ede570a009_0_10"/>
          <p:cNvPicPr preferRelativeResize="0"/>
          <p:nvPr/>
        </p:nvPicPr>
        <p:blipFill rotWithShape="1">
          <a:blip r:embed="rId6">
            <a:alphaModFix/>
          </a:blip>
          <a:srcRect t="34378"/>
          <a:stretch/>
        </p:blipFill>
        <p:spPr>
          <a:xfrm>
            <a:off x="8219725" y="2138336"/>
            <a:ext cx="3972275" cy="1955040"/>
          </a:xfrm>
          <a:prstGeom prst="rect">
            <a:avLst/>
          </a:prstGeom>
          <a:noFill/>
          <a:ln>
            <a:noFill/>
          </a:ln>
        </p:spPr>
      </p:pic>
      <p:pic>
        <p:nvPicPr>
          <p:cNvPr id="149" name="Google Shape;149;g2ede570a009_0_10"/>
          <p:cNvPicPr preferRelativeResize="0"/>
          <p:nvPr/>
        </p:nvPicPr>
        <p:blipFill rotWithShape="1">
          <a:blip r:embed="rId7">
            <a:alphaModFix/>
          </a:blip>
          <a:srcRect/>
          <a:stretch/>
        </p:blipFill>
        <p:spPr>
          <a:xfrm>
            <a:off x="8219725" y="4093375"/>
            <a:ext cx="3972275" cy="26533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12"/>
          <p:cNvPicPr preferRelativeResize="0"/>
          <p:nvPr/>
        </p:nvPicPr>
        <p:blipFill rotWithShape="1">
          <a:blip r:embed="rId3">
            <a:alphaModFix/>
          </a:blip>
          <a:srcRect l="108" t="12103" r="357"/>
          <a:stretch/>
        </p:blipFill>
        <p:spPr>
          <a:xfrm>
            <a:off x="0" y="-2338"/>
            <a:ext cx="12192000" cy="1805013"/>
          </a:xfrm>
          <a:prstGeom prst="rect">
            <a:avLst/>
          </a:prstGeom>
          <a:noFill/>
          <a:ln>
            <a:noFill/>
          </a:ln>
        </p:spPr>
      </p:pic>
      <p:pic>
        <p:nvPicPr>
          <p:cNvPr id="156" name="Google Shape;156;p12"/>
          <p:cNvPicPr preferRelativeResize="0"/>
          <p:nvPr/>
        </p:nvPicPr>
        <p:blipFill rotWithShape="1">
          <a:blip r:embed="rId4">
            <a:alphaModFix/>
          </a:blip>
          <a:srcRect/>
          <a:stretch/>
        </p:blipFill>
        <p:spPr>
          <a:xfrm>
            <a:off x="180022" y="5700713"/>
            <a:ext cx="11547260" cy="1128576"/>
          </a:xfrm>
          <a:prstGeom prst="rect">
            <a:avLst/>
          </a:prstGeom>
          <a:noFill/>
          <a:ln>
            <a:noFill/>
          </a:ln>
        </p:spPr>
      </p:pic>
      <p:sp>
        <p:nvSpPr>
          <p:cNvPr id="157" name="Google Shape;157;p12"/>
          <p:cNvSpPr txBox="1"/>
          <p:nvPr/>
        </p:nvSpPr>
        <p:spPr>
          <a:xfrm>
            <a:off x="1158240" y="785381"/>
            <a:ext cx="9875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Be more rather than have more</a:t>
            </a:r>
            <a:endParaRPr sz="1400" b="0" i="0" u="none" strike="noStrike" cap="none">
              <a:solidFill>
                <a:srgbClr val="000000"/>
              </a:solidFill>
              <a:latin typeface="Arial"/>
              <a:ea typeface="Arial"/>
              <a:cs typeface="Arial"/>
              <a:sym typeface="Arial"/>
            </a:endParaRPr>
          </a:p>
        </p:txBody>
      </p:sp>
      <p:pic>
        <p:nvPicPr>
          <p:cNvPr id="158" name="Google Shape;158;p12" descr="Produced by Room3 - Film and Animation for not-for-profit organisations&#10;Find us here:&#10;Visit our website: http://room3.com.au/&#10;Like us on Facebook: https://www.facebook.com/room3creative/&#10;See us on Instagram: https://www.instagram.com/room3film/&#10;Follow us on Twitter: https://twitter.com/room_3&#10;Connect with us on linkedin : https://au.linkedin.com/company/room3" title="Catholic Social Teaching - Stewardship of creation">
            <a:hlinkClick r:id="rId5"/>
          </p:cNvPr>
          <p:cNvPicPr preferRelativeResize="0"/>
          <p:nvPr/>
        </p:nvPicPr>
        <p:blipFill rotWithShape="1">
          <a:blip r:embed="rId6">
            <a:alphaModFix/>
          </a:blip>
          <a:srcRect/>
          <a:stretch/>
        </p:blipFill>
        <p:spPr>
          <a:xfrm>
            <a:off x="969225" y="1823662"/>
            <a:ext cx="6414711" cy="3608275"/>
          </a:xfrm>
          <a:prstGeom prst="rect">
            <a:avLst/>
          </a:prstGeom>
          <a:noFill/>
          <a:ln>
            <a:noFill/>
          </a:ln>
        </p:spPr>
      </p:pic>
      <p:sp>
        <p:nvSpPr>
          <p:cNvPr id="159" name="Google Shape;159;p12"/>
          <p:cNvSpPr txBox="1"/>
          <p:nvPr/>
        </p:nvSpPr>
        <p:spPr>
          <a:xfrm>
            <a:off x="7757750" y="2339325"/>
            <a:ext cx="44787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chemeClr val="dk1"/>
                </a:solidFill>
                <a:latin typeface="Calibri"/>
                <a:ea typeface="Calibri"/>
                <a:cs typeface="Calibri"/>
                <a:sym typeface="Calibri"/>
              </a:rPr>
              <a:t>Even if it’s only a small thing, what can you do to be a better steward of God’s creation?</a:t>
            </a:r>
            <a:endParaRPr sz="2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1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14"/>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166" name="Google Shape;166;p14"/>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67" name="Google Shape;167;p14"/>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168" name="Google Shape;168;p14" descr="Balloons, Thought Bubbles, Thoughts, Discussion"/>
          <p:cNvPicPr preferRelativeResize="0"/>
          <p:nvPr/>
        </p:nvPicPr>
        <p:blipFill rotWithShape="1">
          <a:blip r:embed="rId5">
            <a:alphaModFix/>
          </a:blip>
          <a:srcRect t="50000" r="53481"/>
          <a:stretch/>
        </p:blipFill>
        <p:spPr>
          <a:xfrm>
            <a:off x="561575" y="1006947"/>
            <a:ext cx="4487779" cy="5521433"/>
          </a:xfrm>
          <a:prstGeom prst="rect">
            <a:avLst/>
          </a:prstGeom>
          <a:noFill/>
          <a:ln>
            <a:noFill/>
          </a:ln>
        </p:spPr>
      </p:pic>
      <p:sp>
        <p:nvSpPr>
          <p:cNvPr id="169" name="Google Shape;169;p14"/>
          <p:cNvSpPr txBox="1"/>
          <p:nvPr/>
        </p:nvSpPr>
        <p:spPr>
          <a:xfrm>
            <a:off x="6065334" y="2154473"/>
            <a:ext cx="4968426" cy="28007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GB" sz="8800" b="0" i="0" u="none" strike="noStrike" cap="none">
                <a:solidFill>
                  <a:srgbClr val="C40F0F"/>
                </a:solidFill>
                <a:latin typeface="Gill Sans"/>
                <a:ea typeface="Gill Sans"/>
                <a:cs typeface="Gill Sans"/>
                <a:sym typeface="Gill Sans"/>
              </a:rPr>
              <a:t>“I think that…”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15"/>
          <p:cNvPicPr preferRelativeResize="0"/>
          <p:nvPr/>
        </p:nvPicPr>
        <p:blipFill rotWithShape="1">
          <a:blip r:embed="rId3">
            <a:alphaModFix/>
          </a:blip>
          <a:srcRect l="108" t="12102" r="353"/>
          <a:stretch/>
        </p:blipFill>
        <p:spPr>
          <a:xfrm>
            <a:off x="0" y="-2338"/>
            <a:ext cx="12192000" cy="1805013"/>
          </a:xfrm>
          <a:prstGeom prst="rect">
            <a:avLst/>
          </a:prstGeom>
          <a:noFill/>
          <a:ln>
            <a:noFill/>
          </a:ln>
        </p:spPr>
      </p:pic>
      <p:pic>
        <p:nvPicPr>
          <p:cNvPr id="176" name="Google Shape;176;p15"/>
          <p:cNvPicPr preferRelativeResize="0"/>
          <p:nvPr/>
        </p:nvPicPr>
        <p:blipFill rotWithShape="1">
          <a:blip r:embed="rId4">
            <a:alphaModFix/>
          </a:blip>
          <a:srcRect/>
          <a:stretch/>
        </p:blipFill>
        <p:spPr>
          <a:xfrm>
            <a:off x="180022" y="5700713"/>
            <a:ext cx="11547259" cy="1128576"/>
          </a:xfrm>
          <a:prstGeom prst="rect">
            <a:avLst/>
          </a:prstGeom>
          <a:noFill/>
          <a:ln>
            <a:noFill/>
          </a:ln>
        </p:spPr>
      </p:pic>
      <p:sp>
        <p:nvSpPr>
          <p:cNvPr id="177" name="Google Shape;177;p15"/>
          <p:cNvSpPr txBox="1"/>
          <p:nvPr/>
        </p:nvSpPr>
        <p:spPr>
          <a:xfrm>
            <a:off x="1158240" y="785381"/>
            <a:ext cx="9875520"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Gill Sans"/>
                <a:ea typeface="Gill Sans"/>
                <a:cs typeface="Gill Sans"/>
                <a:sym typeface="Gill Sans"/>
              </a:rPr>
              <a:t>Care of Creation</a:t>
            </a:r>
            <a:endParaRPr sz="1400" b="0" i="0" u="none" strike="noStrike" cap="none">
              <a:solidFill>
                <a:srgbClr val="000000"/>
              </a:solidFill>
              <a:latin typeface="Arial"/>
              <a:ea typeface="Arial"/>
              <a:cs typeface="Arial"/>
              <a:sym typeface="Arial"/>
            </a:endParaRPr>
          </a:p>
        </p:txBody>
      </p:sp>
      <p:pic>
        <p:nvPicPr>
          <p:cNvPr id="178" name="Google Shape;178;p15"/>
          <p:cNvPicPr preferRelativeResize="0"/>
          <p:nvPr/>
        </p:nvPicPr>
        <p:blipFill rotWithShape="1">
          <a:blip r:embed="rId5">
            <a:alphaModFix/>
          </a:blip>
          <a:srcRect l="15163" t="19275" r="28911"/>
          <a:stretch/>
        </p:blipFill>
        <p:spPr>
          <a:xfrm>
            <a:off x="6690569" y="1554822"/>
            <a:ext cx="5295041" cy="4299326"/>
          </a:xfrm>
          <a:prstGeom prst="rect">
            <a:avLst/>
          </a:prstGeom>
          <a:noFill/>
          <a:ln>
            <a:noFill/>
          </a:ln>
        </p:spPr>
      </p:pic>
      <p:sp>
        <p:nvSpPr>
          <p:cNvPr id="179" name="Google Shape;179;p15"/>
          <p:cNvSpPr txBox="1"/>
          <p:nvPr/>
        </p:nvSpPr>
        <p:spPr>
          <a:xfrm>
            <a:off x="180022" y="2921168"/>
            <a:ext cx="6205592"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40F0F"/>
              </a:buClr>
              <a:buSzPts val="6000"/>
              <a:buFont typeface="Gill Sans"/>
              <a:buNone/>
            </a:pPr>
            <a:r>
              <a:rPr lang="en-GB" sz="6000" b="0" i="0" u="none" strike="noStrike" cap="none">
                <a:solidFill>
                  <a:srgbClr val="C40F0F"/>
                </a:solidFill>
                <a:latin typeface="Gill Sans"/>
                <a:ea typeface="Gill Sans"/>
                <a:cs typeface="Gill Sans"/>
                <a:sym typeface="Gill Sans"/>
              </a:rPr>
              <a:t>Let Us Pray…</a:t>
            </a:r>
            <a:endParaRPr sz="5400" b="0" i="0" u="none" strike="noStrike" cap="none">
              <a:solidFill>
                <a:srgbClr val="C40F0F"/>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5000"/>
                                        <p:tgtEl>
                                          <p:spTgt spid="178"/>
                                        </p:tgtEl>
                                      </p:cBhvr>
                                    </p:animEffect>
                                  </p:childTnLst>
                                </p:cTn>
                              </p:par>
                              <p:par>
                                <p:cTn id="8" presetID="23" presetClass="entr" presetSubtype="16" fill="hold" nodeType="withEffect">
                                  <p:stCondLst>
                                    <p:cond delay="0"/>
                                  </p:stCondLst>
                                  <p:childTnLst>
                                    <p:set>
                                      <p:cBhvr>
                                        <p:cTn id="9" dur="1" fill="hold">
                                          <p:stCondLst>
                                            <p:cond delay="0"/>
                                          </p:stCondLst>
                                        </p:cTn>
                                        <p:tgtEl>
                                          <p:spTgt spid="179"/>
                                        </p:tgtEl>
                                        <p:attrNameLst>
                                          <p:attrName>style.visibility</p:attrName>
                                        </p:attrNameLst>
                                      </p:cBhvr>
                                      <p:to>
                                        <p:strVal val="visible"/>
                                      </p:to>
                                    </p:set>
                                    <p:anim calcmode="lin" valueType="num">
                                      <p:cBhvr additive="base">
                                        <p:cTn id="10" dur="5000"/>
                                        <p:tgtEl>
                                          <p:spTgt spid="179"/>
                                        </p:tgtEl>
                                        <p:attrNameLst>
                                          <p:attrName>ppt_w</p:attrName>
                                        </p:attrNameLst>
                                      </p:cBhvr>
                                      <p:tavLst>
                                        <p:tav tm="0">
                                          <p:val>
                                            <p:strVal val="0"/>
                                          </p:val>
                                        </p:tav>
                                        <p:tav tm="100000">
                                          <p:val>
                                            <p:strVal val="#ppt_w"/>
                                          </p:val>
                                        </p:tav>
                                      </p:tavLst>
                                    </p:anim>
                                    <p:anim calcmode="lin" valueType="num">
                                      <p:cBhvr additive="base">
                                        <p:cTn id="11" dur="5000"/>
                                        <p:tgtEl>
                                          <p:spTgt spid="17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1797</TotalTime>
  <Words>501</Words>
  <Application>Microsoft Office PowerPoint</Application>
  <PresentationFormat>Widescreen</PresentationFormat>
  <Paragraphs>79</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Century Gothic</vt:lpstr>
      <vt:lpstr>Candara</vt:lpstr>
      <vt:lpstr>Quattrocento Sans</vt:lpstr>
      <vt:lpstr>Gill Sans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Verity Sykes</dc:creator>
  <cp:lastModifiedBy>Callum Mitchell</cp:lastModifiedBy>
  <cp:revision>4</cp:revision>
  <dcterms:created xsi:type="dcterms:W3CDTF">2018-05-21T15:55:21Z</dcterms:created>
  <dcterms:modified xsi:type="dcterms:W3CDTF">2024-09-03T14:54:33Z</dcterms:modified>
</cp:coreProperties>
</file>