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y="6858000" cx="12192000"/>
  <p:notesSz cx="6858000" cy="9144000"/>
  <p:embeddedFontLst>
    <p:embeddedFont>
      <p:font typeface="Gill Sans"/>
      <p:regular r:id="rId20"/>
      <p:bold r:id="rId21"/>
    </p:embeddedFont>
    <p:embeddedFont>
      <p:font typeface="Century Gothic"/>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6" roundtripDataSignature="AMtx7mjziWfVXWaGYnGzlcl++noI1AuVQ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GillSans-regular.fntdata"/><Relationship Id="rId22" Type="http://schemas.openxmlformats.org/officeDocument/2006/relationships/font" Target="fonts/CenturyGothic-regular.fntdata"/><Relationship Id="rId21" Type="http://schemas.openxmlformats.org/officeDocument/2006/relationships/font" Target="fonts/GillSans-bold.fntdata"/><Relationship Id="rId24" Type="http://schemas.openxmlformats.org/officeDocument/2006/relationships/font" Target="fonts/CenturyGothic-italic.fntdata"/><Relationship Id="rId23" Type="http://schemas.openxmlformats.org/officeDocument/2006/relationships/font" Target="fonts/CenturyGothic-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customschemas.google.com/relationships/presentationmetadata" Target="metadata"/><Relationship Id="rId25" Type="http://schemas.openxmlformats.org/officeDocument/2006/relationships/font" Target="fonts/CenturyGothic-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rcdow.org.uk/jubilee-2025/"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GB"/>
              <a:t>Play/sing God’s Spirit is in my Heart (Go Tell Everyone) as children enter and leave the assembly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187" name="Google Shape;187;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ee9d58e716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g2ee9d58e716_0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Arial"/>
              <a:buNone/>
            </a:pPr>
            <a:r>
              <a:rPr lang="en-GB" u="sng">
                <a:solidFill>
                  <a:schemeClr val="hlink"/>
                </a:solidFill>
                <a:hlinkClick r:id="rId2"/>
              </a:rPr>
              <a:t>https://rcdow.org.uk/jubilee-2025/</a:t>
            </a:r>
            <a:br>
              <a:rPr lang="en-GB"/>
            </a:br>
            <a:r>
              <a:rPr lang="en-GB"/>
              <a:t>Introduce the theme for the Jubilee year and the fact we are focusing on restoring hope to everyone, encouraging that through our actions towards others as well as being prayerful, praying that everyone feels a sense of hope. This ties in nicely with our CST theme this half term as we pray for hope and aim to bring hope to those in need, through our actions.</a:t>
            </a:r>
            <a:endParaRPr sz="1200">
              <a:solidFill>
                <a:schemeClr val="dk1"/>
              </a:solidFill>
              <a:latin typeface="Calibri"/>
              <a:ea typeface="Calibri"/>
              <a:cs typeface="Calibri"/>
              <a:sym typeface="Calibri"/>
            </a:endParaRPr>
          </a:p>
        </p:txBody>
      </p:sp>
      <p:sp>
        <p:nvSpPr>
          <p:cNvPr id="197" name="Google Shape;197;g2ee9d58e716_0_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206" name="Google Shape;206;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chemeClr val="dk1"/>
              </a:buClr>
              <a:buSzPts val="1200"/>
              <a:buFont typeface="Arial"/>
              <a:buChar char="•"/>
            </a:pPr>
            <a:r>
              <a:rPr lang="en-GB" sz="1200">
                <a:latin typeface="Century Gothic"/>
                <a:ea typeface="Century Gothic"/>
                <a:cs typeface="Century Gothic"/>
                <a:sym typeface="Century Gothic"/>
              </a:rPr>
              <a:t>Using the Prayer Toolkit model, the mission ‘tasks’ on the following slide can be amended or supplemented as required.</a:t>
            </a:r>
            <a:endParaRPr/>
          </a:p>
          <a:p>
            <a:pPr indent="-95250" lvl="0" marL="17145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217" name="Google Shape;217;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71450" lvl="0" marL="171450" rtl="0" algn="l">
              <a:lnSpc>
                <a:spcPct val="100000"/>
              </a:lnSpc>
              <a:spcBef>
                <a:spcPts val="0"/>
              </a:spcBef>
              <a:spcAft>
                <a:spcPts val="0"/>
              </a:spcAft>
              <a:buClr>
                <a:schemeClr val="dk1"/>
              </a:buClr>
              <a:buSzPts val="1200"/>
              <a:buFont typeface="Arial"/>
              <a:buChar char="•"/>
            </a:pPr>
            <a:r>
              <a:rPr b="0" i="0" lang="en-GB" sz="1200">
                <a:solidFill>
                  <a:schemeClr val="dk1"/>
                </a:solidFill>
                <a:latin typeface="Calibri"/>
                <a:ea typeface="Calibri"/>
                <a:cs typeface="Calibri"/>
                <a:sym typeface="Calibri"/>
              </a:rPr>
              <a:t>The World Day of the Poor is a Roman Catholic observance, set up by Pope Francis in 2017. It is celebrated on the 33rd Sunday of Ordinary Time, which is the Sunday before Christ the King.</a:t>
            </a:r>
            <a:endParaRPr sz="1200">
              <a:solidFill>
                <a:schemeClr val="dk1"/>
              </a:solidFill>
              <a:latin typeface="Calibri"/>
              <a:ea typeface="Calibri"/>
              <a:cs typeface="Calibri"/>
              <a:sym typeface="Calibri"/>
            </a:endParaRPr>
          </a:p>
        </p:txBody>
      </p:sp>
      <p:sp>
        <p:nvSpPr>
          <p:cNvPr id="227" name="Google Shape;227;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237" name="Google Shape;237;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99" name="Google Shape;9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 name="Google Shape;10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rPr lang="en-GB"/>
              <a:t>Introduce this half term’s CST theme. What do the children think ‘preferential option’ means? Can you think of a scenario that shows someone giving a preferential option to a poor person?</a:t>
            </a:r>
            <a:endParaRPr sz="1200">
              <a:solidFill>
                <a:schemeClr val="dk1"/>
              </a:solidFill>
              <a:latin typeface="Calibri"/>
              <a:ea typeface="Calibri"/>
              <a:cs typeface="Calibri"/>
              <a:sym typeface="Calibri"/>
            </a:endParaRPr>
          </a:p>
        </p:txBody>
      </p:sp>
      <p:sp>
        <p:nvSpPr>
          <p:cNvPr id="108" name="Google Shape;108;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rPr lang="en-GB"/>
              <a:t>Why do you think God wants us to help those in need so much? Encourage children to see everyone is made in God’s image so we must treat every human with dignity and respect, as our fellow brothers and sisters. </a:t>
            </a:r>
            <a:endParaRPr sz="1200">
              <a:solidFill>
                <a:schemeClr val="dk1"/>
              </a:solidFill>
              <a:latin typeface="Calibri"/>
              <a:ea typeface="Calibri"/>
              <a:cs typeface="Calibri"/>
              <a:sym typeface="Calibri"/>
            </a:endParaRPr>
          </a:p>
        </p:txBody>
      </p:sp>
      <p:sp>
        <p:nvSpPr>
          <p:cNvPr id="123" name="Google Shape;123;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Arial"/>
              <a:buNone/>
            </a:pPr>
            <a:r>
              <a:rPr lang="en-GB"/>
              <a:t>Can you think of a time when you needed help and someone reached out to you with kindness? How did you feel?</a:t>
            </a:r>
            <a:br>
              <a:rPr lang="en-GB"/>
            </a:br>
            <a:r>
              <a:rPr lang="en-GB"/>
              <a:t>Do they feel able to do anything when they come across someone in need? Encourage children to share anecdotes of helping or perhaps not feeling able to. Encourage children to talk to the adults in their life about ways they can make a difference to the life of someone in need e.g. donating pocket money/clothes/food etc.</a:t>
            </a:r>
            <a:endParaRPr sz="1200">
              <a:solidFill>
                <a:schemeClr val="dk1"/>
              </a:solidFill>
              <a:latin typeface="Calibri"/>
              <a:ea typeface="Calibri"/>
              <a:cs typeface="Calibri"/>
              <a:sym typeface="Calibri"/>
            </a:endParaRPr>
          </a:p>
        </p:txBody>
      </p:sp>
      <p:sp>
        <p:nvSpPr>
          <p:cNvPr id="133" name="Google Shape;133;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ee843c935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g2ee843c935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Arial"/>
              <a:buNone/>
            </a:pPr>
            <a:r>
              <a:rPr lang="en-GB"/>
              <a:t>Can children think of any organisations set up to help those in need? Introduce the concept of a charity; what it does and how it does it (how it gets money). Is there a charity children know of? Do they know people who work for; donate to specific charities?</a:t>
            </a:r>
            <a:endParaRPr sz="1200">
              <a:solidFill>
                <a:schemeClr val="dk1"/>
              </a:solidFill>
              <a:latin typeface="Calibri"/>
              <a:ea typeface="Calibri"/>
              <a:cs typeface="Calibri"/>
              <a:sym typeface="Calibri"/>
            </a:endParaRPr>
          </a:p>
        </p:txBody>
      </p:sp>
      <p:sp>
        <p:nvSpPr>
          <p:cNvPr id="142" name="Google Shape;142;g2ee843c935c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157" name="Google Shape;157;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Arial"/>
              <a:buNone/>
            </a:pPr>
            <a:r>
              <a:rPr lang="en-GB"/>
              <a:t>Why is Jesus encouraging you not to invite your friends, relative, rich </a:t>
            </a:r>
            <a:r>
              <a:rPr lang="en-GB"/>
              <a:t>neighbours</a:t>
            </a:r>
            <a:r>
              <a:rPr lang="en-GB"/>
              <a:t>? </a:t>
            </a:r>
            <a:r>
              <a:rPr lang="en-GB"/>
              <a:t>Encourage</a:t>
            </a:r>
            <a:r>
              <a:rPr lang="en-GB"/>
              <a:t> children to see that helping those in need must be done selflessly, not looking for anything back, because it’s our duty as Christians.</a:t>
            </a:r>
            <a:endParaRPr sz="1200">
              <a:solidFill>
                <a:schemeClr val="dk1"/>
              </a:solidFill>
              <a:latin typeface="Calibri"/>
              <a:ea typeface="Calibri"/>
              <a:cs typeface="Calibri"/>
              <a:sym typeface="Calibri"/>
            </a:endParaRPr>
          </a:p>
        </p:txBody>
      </p:sp>
      <p:sp>
        <p:nvSpPr>
          <p:cNvPr id="167" name="Google Shape;167;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95250" lvl="0" marL="171450" rtl="0" algn="l">
              <a:lnSpc>
                <a:spcPct val="100000"/>
              </a:lnSpc>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p:txBody>
      </p:sp>
      <p:sp>
        <p:nvSpPr>
          <p:cNvPr id="177" name="Google Shape;177;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3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3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2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2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2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2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3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3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3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3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3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3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3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3"/>
          <p:cNvSpPr/>
          <p:nvPr>
            <p:ph idx="2" type="pic"/>
          </p:nvPr>
        </p:nvSpPr>
        <p:spPr>
          <a:xfrm>
            <a:off x="5183188" y="987425"/>
            <a:ext cx="6172200" cy="4873625"/>
          </a:xfrm>
          <a:prstGeom prst="rect">
            <a:avLst/>
          </a:prstGeom>
          <a:noFill/>
          <a:ln>
            <a:noFill/>
          </a:ln>
        </p:spPr>
      </p:sp>
      <p:sp>
        <p:nvSpPr>
          <p:cNvPr id="68" name="Google Shape;68;p3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hyperlink" Target="https://youtu.be/TEUgyi4FT7I?si=kguj7RYkixu_q4SG" TargetMode="External"/><Relationship Id="rId5" Type="http://schemas.openxmlformats.org/officeDocument/2006/relationships/image" Target="../media/image1.png"/><Relationship Id="rId6" Type="http://schemas.openxmlformats.org/officeDocument/2006/relationships/image" Target="../media/image12.png"/><Relationship Id="rId7" Type="http://schemas.openxmlformats.org/officeDocument/2006/relationships/hyperlink" Target="https://youtu.be/TEUgyi4FT7I?si=kguj7RYkixu_q4SG" TargetMode="External"/><Relationship Id="rId8" Type="http://schemas.openxmlformats.org/officeDocument/2006/relationships/image" Target="../media/image3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2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6.png"/><Relationship Id="rId11" Type="http://schemas.openxmlformats.org/officeDocument/2006/relationships/image" Target="../media/image11.png"/><Relationship Id="rId10" Type="http://schemas.openxmlformats.org/officeDocument/2006/relationships/image" Target="../media/image16.png"/><Relationship Id="rId9" Type="http://schemas.openxmlformats.org/officeDocument/2006/relationships/image" Target="../media/image13.png"/><Relationship Id="rId5" Type="http://schemas.openxmlformats.org/officeDocument/2006/relationships/image" Target="../media/image9.png"/><Relationship Id="rId6" Type="http://schemas.openxmlformats.org/officeDocument/2006/relationships/image" Target="../media/image17.png"/><Relationship Id="rId7" Type="http://schemas.openxmlformats.org/officeDocument/2006/relationships/image" Target="../media/image28.png"/><Relationship Id="rId8"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3.png"/><Relationship Id="rId11" Type="http://schemas.openxmlformats.org/officeDocument/2006/relationships/image" Target="../media/image32.png"/><Relationship Id="rId10" Type="http://schemas.openxmlformats.org/officeDocument/2006/relationships/image" Target="../media/image21.png"/><Relationship Id="rId9" Type="http://schemas.openxmlformats.org/officeDocument/2006/relationships/image" Target="../media/image27.png"/><Relationship Id="rId5" Type="http://schemas.openxmlformats.org/officeDocument/2006/relationships/image" Target="../media/image25.png"/><Relationship Id="rId6" Type="http://schemas.openxmlformats.org/officeDocument/2006/relationships/image" Target="../media/image30.png"/><Relationship Id="rId7" Type="http://schemas.openxmlformats.org/officeDocument/2006/relationships/image" Target="../media/image26.png"/><Relationship Id="rId8"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2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2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b="0" l="23788" r="33782" t="0"/>
          <a:stretch/>
        </p:blipFill>
        <p:spPr>
          <a:xfrm>
            <a:off x="0" y="0"/>
            <a:ext cx="12192000" cy="6858000"/>
          </a:xfrm>
          <a:prstGeom prst="rect">
            <a:avLst/>
          </a:prstGeom>
          <a:noFill/>
          <a:ln>
            <a:noFill/>
          </a:ln>
        </p:spPr>
      </p:pic>
      <p:pic>
        <p:nvPicPr>
          <p:cNvPr id="90" name="Google Shape;90;p1"/>
          <p:cNvPicPr preferRelativeResize="0"/>
          <p:nvPr/>
        </p:nvPicPr>
        <p:blipFill rotWithShape="1">
          <a:blip r:embed="rId4">
            <a:alphaModFix/>
          </a:blip>
          <a:srcRect b="0" l="17588" r="21023" t="61504"/>
          <a:stretch/>
        </p:blipFill>
        <p:spPr>
          <a:xfrm>
            <a:off x="736166" y="4968986"/>
            <a:ext cx="3739487" cy="1328740"/>
          </a:xfrm>
          <a:prstGeom prst="rect">
            <a:avLst/>
          </a:prstGeom>
          <a:noFill/>
          <a:ln>
            <a:noFill/>
          </a:ln>
        </p:spPr>
      </p:pic>
      <p:sp>
        <p:nvSpPr>
          <p:cNvPr id="91" name="Google Shape;91;p1"/>
          <p:cNvSpPr txBox="1"/>
          <p:nvPr/>
        </p:nvSpPr>
        <p:spPr>
          <a:xfrm>
            <a:off x="2057139" y="935463"/>
            <a:ext cx="7794000" cy="2862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0" i="0" lang="en-GB" sz="6600" u="none" cap="none" strike="noStrike">
                <a:solidFill>
                  <a:schemeClr val="lt1"/>
                </a:solidFill>
                <a:latin typeface="Gill Sans"/>
                <a:ea typeface="Gill Sans"/>
                <a:cs typeface="Gill Sans"/>
                <a:sym typeface="Gill Sans"/>
              </a:rPr>
              <a:t>Preferential Option for the Poor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800"/>
              <a:buFont typeface="Arial"/>
              <a:buNone/>
            </a:pPr>
            <a:r>
              <a:rPr lang="en-GB" sz="4800">
                <a:solidFill>
                  <a:schemeClr val="lt1"/>
                </a:solidFill>
                <a:latin typeface="Gill Sans"/>
                <a:ea typeface="Gill Sans"/>
                <a:cs typeface="Gill Sans"/>
                <a:sym typeface="Gill Sans"/>
              </a:rPr>
              <a:t>KS1</a:t>
            </a:r>
            <a:r>
              <a:rPr b="0" i="0" lang="en-GB" sz="4800" u="none" cap="none" strike="noStrike">
                <a:solidFill>
                  <a:schemeClr val="lt1"/>
                </a:solidFill>
                <a:latin typeface="Gill Sans"/>
                <a:ea typeface="Gill Sans"/>
                <a:cs typeface="Gill Sans"/>
                <a:sym typeface="Gill Sans"/>
              </a:rPr>
              <a:t> Assembly</a:t>
            </a:r>
            <a:endParaRPr b="0" i="0" sz="8000" u="none" cap="none" strike="noStrike">
              <a:solidFill>
                <a:schemeClr val="lt1"/>
              </a:solidFill>
              <a:latin typeface="Gill Sans"/>
              <a:ea typeface="Gill Sans"/>
              <a:cs typeface="Gill Sans"/>
              <a:sym typeface="Gill Sans"/>
            </a:endParaRPr>
          </a:p>
        </p:txBody>
      </p:sp>
      <p:pic>
        <p:nvPicPr>
          <p:cNvPr id="92" name="Google Shape;92;p1"/>
          <p:cNvPicPr preferRelativeResize="0"/>
          <p:nvPr/>
        </p:nvPicPr>
        <p:blipFill rotWithShape="1">
          <a:blip r:embed="rId5">
            <a:alphaModFix/>
          </a:blip>
          <a:srcRect b="19840" l="54104" r="10359" t="11588"/>
          <a:stretch/>
        </p:blipFill>
        <p:spPr>
          <a:xfrm>
            <a:off x="8686800" y="3705331"/>
            <a:ext cx="2328400" cy="2527310"/>
          </a:xfrm>
          <a:prstGeom prst="rect">
            <a:avLst/>
          </a:prstGeom>
          <a:noFill/>
          <a:ln>
            <a:noFill/>
          </a:ln>
        </p:spPr>
      </p:pic>
      <p:pic>
        <p:nvPicPr>
          <p:cNvPr id="93" name="Google Shape;93;p1"/>
          <p:cNvPicPr preferRelativeResize="0"/>
          <p:nvPr/>
        </p:nvPicPr>
        <p:blipFill rotWithShape="1">
          <a:blip r:embed="rId6">
            <a:alphaModFix/>
          </a:blip>
          <a:srcRect b="0" l="0" r="0" t="0"/>
          <a:stretch/>
        </p:blipFill>
        <p:spPr>
          <a:xfrm>
            <a:off x="0" y="0"/>
            <a:ext cx="2164084" cy="2161036"/>
          </a:xfrm>
          <a:prstGeom prst="rect">
            <a:avLst/>
          </a:prstGeom>
          <a:noFill/>
          <a:ln>
            <a:noFill/>
          </a:ln>
        </p:spPr>
      </p:pic>
      <p:pic>
        <p:nvPicPr>
          <p:cNvPr id="94" name="Google Shape;94;p1">
            <a:hlinkClick r:id="rId7"/>
          </p:cNvPr>
          <p:cNvPicPr preferRelativeResize="0"/>
          <p:nvPr/>
        </p:nvPicPr>
        <p:blipFill>
          <a:blip r:embed="rId8">
            <a:alphaModFix/>
          </a:blip>
          <a:stretch>
            <a:fillRect/>
          </a:stretch>
        </p:blipFill>
        <p:spPr>
          <a:xfrm>
            <a:off x="5253768" y="4010775"/>
            <a:ext cx="1684478" cy="2527324"/>
          </a:xfrm>
          <a:prstGeom prst="rect">
            <a:avLst/>
          </a:prstGeom>
          <a:noFill/>
          <a:ln>
            <a:noFill/>
          </a:ln>
        </p:spPr>
      </p:pic>
      <p:sp>
        <p:nvSpPr>
          <p:cNvPr id="95" name="Google Shape;95;p1">
            <a:hlinkClick r:id="rId9"/>
          </p:cNvPr>
          <p:cNvSpPr/>
          <p:nvPr/>
        </p:nvSpPr>
        <p:spPr>
          <a:xfrm rot="5400000">
            <a:off x="5967538" y="4480575"/>
            <a:ext cx="456900" cy="519900"/>
          </a:xfrm>
          <a:prstGeom prst="triangl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15"/>
          <p:cNvPicPr preferRelativeResize="0"/>
          <p:nvPr/>
        </p:nvPicPr>
        <p:blipFill rotWithShape="1">
          <a:blip r:embed="rId3">
            <a:alphaModFix/>
          </a:blip>
          <a:srcRect b="0" l="108" r="353" t="12102"/>
          <a:stretch/>
        </p:blipFill>
        <p:spPr>
          <a:xfrm>
            <a:off x="0" y="-2338"/>
            <a:ext cx="12192000" cy="1805013"/>
          </a:xfrm>
          <a:prstGeom prst="rect">
            <a:avLst/>
          </a:prstGeom>
          <a:noFill/>
          <a:ln>
            <a:noFill/>
          </a:ln>
        </p:spPr>
      </p:pic>
      <p:pic>
        <p:nvPicPr>
          <p:cNvPr id="190" name="Google Shape;190;p15"/>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191" name="Google Shape;191;p15"/>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Gill Sans"/>
                <a:ea typeface="Gill Sans"/>
                <a:cs typeface="Gill Sans"/>
                <a:sym typeface="Gill Sans"/>
              </a:rPr>
              <a:t>Preferential Option for the Poor</a:t>
            </a:r>
            <a:endParaRPr b="0" i="0" sz="1400" u="none" cap="none" strike="noStrike">
              <a:solidFill>
                <a:srgbClr val="000000"/>
              </a:solidFill>
              <a:latin typeface="Arial"/>
              <a:ea typeface="Arial"/>
              <a:cs typeface="Arial"/>
              <a:sym typeface="Arial"/>
            </a:endParaRPr>
          </a:p>
        </p:txBody>
      </p:sp>
      <p:sp>
        <p:nvSpPr>
          <p:cNvPr id="192" name="Google Shape;192;p15"/>
          <p:cNvSpPr/>
          <p:nvPr/>
        </p:nvSpPr>
        <p:spPr>
          <a:xfrm>
            <a:off x="305691" y="1802675"/>
            <a:ext cx="7969264" cy="40318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GB" sz="3200" u="none" cap="none" strike="noStrike">
                <a:solidFill>
                  <a:schemeClr val="dk1"/>
                </a:solidFill>
                <a:latin typeface="Gill Sans"/>
                <a:ea typeface="Gill Sans"/>
                <a:cs typeface="Gill Sans"/>
                <a:sym typeface="Gill Sans"/>
              </a:rPr>
              <a:t>Loving God,</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rPr b="0" i="0" lang="en-GB" sz="3200" u="none" cap="none" strike="noStrike">
                <a:solidFill>
                  <a:schemeClr val="dk1"/>
                </a:solidFill>
                <a:latin typeface="Gill Sans"/>
                <a:ea typeface="Gill Sans"/>
                <a:cs typeface="Gill Sans"/>
                <a:sym typeface="Gill Sans"/>
              </a:rPr>
              <a:t>We come together to thank you for our world. You created our world so that everyone may have enough but there are those who do not have enough.</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200"/>
              <a:buFont typeface="Arial"/>
              <a:buNone/>
            </a:pPr>
            <a:r>
              <a:rPr b="0" i="0" lang="en-GB" sz="3200" u="none" cap="none" strike="noStrike">
                <a:solidFill>
                  <a:schemeClr val="dk1"/>
                </a:solidFill>
                <a:latin typeface="Gill Sans"/>
                <a:ea typeface="Gill Sans"/>
                <a:cs typeface="Gill Sans"/>
                <a:sym typeface="Gill Sans"/>
              </a:rPr>
              <a:t>Help us to follow the example of Your Son, Jesus Christ, and reach out our hands to those in need.</a:t>
            </a:r>
            <a:endParaRPr b="0" i="0" sz="3200" u="none" cap="none" strike="noStrike">
              <a:solidFill>
                <a:schemeClr val="dk1"/>
              </a:solidFill>
              <a:latin typeface="Gill Sans"/>
              <a:ea typeface="Gill Sans"/>
              <a:cs typeface="Gill Sans"/>
              <a:sym typeface="Gill Sans"/>
            </a:endParaRPr>
          </a:p>
        </p:txBody>
      </p:sp>
      <p:pic>
        <p:nvPicPr>
          <p:cNvPr descr="St. George's Catholic Primary School - Love in Action Project" id="193" name="Google Shape;193;p15"/>
          <p:cNvPicPr preferRelativeResize="0"/>
          <p:nvPr/>
        </p:nvPicPr>
        <p:blipFill rotWithShape="1">
          <a:blip r:embed="rId5">
            <a:alphaModFix/>
          </a:blip>
          <a:srcRect b="0" l="0" r="0" t="0"/>
          <a:stretch/>
        </p:blipFill>
        <p:spPr>
          <a:xfrm>
            <a:off x="8400624" y="1554822"/>
            <a:ext cx="3791376" cy="530317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g2ee9d58e716_0_4"/>
          <p:cNvPicPr preferRelativeResize="0"/>
          <p:nvPr/>
        </p:nvPicPr>
        <p:blipFill rotWithShape="1">
          <a:blip r:embed="rId3">
            <a:alphaModFix/>
          </a:blip>
          <a:srcRect b="0" l="108" r="356" t="12103"/>
          <a:stretch/>
        </p:blipFill>
        <p:spPr>
          <a:xfrm>
            <a:off x="0" y="-2338"/>
            <a:ext cx="12192000" cy="1805013"/>
          </a:xfrm>
          <a:prstGeom prst="rect">
            <a:avLst/>
          </a:prstGeom>
          <a:noFill/>
          <a:ln>
            <a:noFill/>
          </a:ln>
        </p:spPr>
      </p:pic>
      <p:pic>
        <p:nvPicPr>
          <p:cNvPr id="200" name="Google Shape;200;g2ee9d58e716_0_4"/>
          <p:cNvPicPr preferRelativeResize="0"/>
          <p:nvPr/>
        </p:nvPicPr>
        <p:blipFill rotWithShape="1">
          <a:blip r:embed="rId4">
            <a:alphaModFix/>
          </a:blip>
          <a:srcRect b="0" l="0" r="0" t="0"/>
          <a:stretch/>
        </p:blipFill>
        <p:spPr>
          <a:xfrm>
            <a:off x="180022" y="5700713"/>
            <a:ext cx="11547260" cy="1128576"/>
          </a:xfrm>
          <a:prstGeom prst="rect">
            <a:avLst/>
          </a:prstGeom>
          <a:noFill/>
          <a:ln>
            <a:noFill/>
          </a:ln>
        </p:spPr>
      </p:pic>
      <p:sp>
        <p:nvSpPr>
          <p:cNvPr id="201" name="Google Shape;201;g2ee9d58e716_0_4"/>
          <p:cNvSpPr txBox="1"/>
          <p:nvPr/>
        </p:nvSpPr>
        <p:spPr>
          <a:xfrm>
            <a:off x="1158240" y="785381"/>
            <a:ext cx="98754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Gill Sans"/>
                <a:ea typeface="Gill Sans"/>
                <a:cs typeface="Gill Sans"/>
                <a:sym typeface="Gill Sans"/>
              </a:rPr>
              <a:t>The Year of Jubilee 2025</a:t>
            </a:r>
            <a:endParaRPr b="0" i="0" sz="1400" u="none" cap="none" strike="noStrike">
              <a:solidFill>
                <a:srgbClr val="000000"/>
              </a:solidFill>
              <a:latin typeface="Arial"/>
              <a:ea typeface="Arial"/>
              <a:cs typeface="Arial"/>
              <a:sym typeface="Arial"/>
            </a:endParaRPr>
          </a:p>
        </p:txBody>
      </p:sp>
      <p:pic>
        <p:nvPicPr>
          <p:cNvPr id="202" name="Google Shape;202;g2ee9d58e716_0_4"/>
          <p:cNvPicPr preferRelativeResize="0"/>
          <p:nvPr/>
        </p:nvPicPr>
        <p:blipFill rotWithShape="1">
          <a:blip r:embed="rId5">
            <a:alphaModFix/>
          </a:blip>
          <a:srcRect b="-3669" l="0" r="0" t="0"/>
          <a:stretch/>
        </p:blipFill>
        <p:spPr>
          <a:xfrm>
            <a:off x="2670035" y="1766312"/>
            <a:ext cx="6851925" cy="37229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20"/>
          <p:cNvPicPr preferRelativeResize="0"/>
          <p:nvPr/>
        </p:nvPicPr>
        <p:blipFill rotWithShape="1">
          <a:blip r:embed="rId3">
            <a:alphaModFix/>
          </a:blip>
          <a:srcRect b="0" l="108" r="353" t="12102"/>
          <a:stretch/>
        </p:blipFill>
        <p:spPr>
          <a:xfrm>
            <a:off x="0" y="-2338"/>
            <a:ext cx="12192000" cy="1805013"/>
          </a:xfrm>
          <a:prstGeom prst="rect">
            <a:avLst/>
          </a:prstGeom>
          <a:noFill/>
          <a:ln>
            <a:noFill/>
          </a:ln>
        </p:spPr>
      </p:pic>
      <p:pic>
        <p:nvPicPr>
          <p:cNvPr id="209" name="Google Shape;209;p20"/>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210" name="Google Shape;210;p20"/>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lang="en-GB" sz="4400">
                <a:solidFill>
                  <a:schemeClr val="lt1"/>
                </a:solidFill>
                <a:latin typeface="Gill Sans"/>
                <a:ea typeface="Gill Sans"/>
                <a:cs typeface="Gill Sans"/>
                <a:sym typeface="Gill Sans"/>
              </a:rPr>
              <a:t>Our Open Hands</a:t>
            </a:r>
            <a:endParaRPr b="0" i="0" sz="1400" u="none" cap="none" strike="noStrike">
              <a:solidFill>
                <a:srgbClr val="000000"/>
              </a:solidFill>
              <a:latin typeface="Arial"/>
              <a:ea typeface="Arial"/>
              <a:cs typeface="Arial"/>
              <a:sym typeface="Arial"/>
            </a:endParaRPr>
          </a:p>
        </p:txBody>
      </p:sp>
      <p:pic>
        <p:nvPicPr>
          <p:cNvPr id="211" name="Google Shape;211;p20"/>
          <p:cNvPicPr preferRelativeResize="0"/>
          <p:nvPr/>
        </p:nvPicPr>
        <p:blipFill>
          <a:blip r:embed="rId5">
            <a:alphaModFix/>
          </a:blip>
          <a:stretch>
            <a:fillRect/>
          </a:stretch>
        </p:blipFill>
        <p:spPr>
          <a:xfrm>
            <a:off x="6800839" y="1955087"/>
            <a:ext cx="5391171" cy="3593236"/>
          </a:xfrm>
          <a:prstGeom prst="rect">
            <a:avLst/>
          </a:prstGeom>
          <a:noFill/>
          <a:ln>
            <a:noFill/>
          </a:ln>
        </p:spPr>
      </p:pic>
      <p:sp>
        <p:nvSpPr>
          <p:cNvPr id="212" name="Google Shape;212;p20"/>
          <p:cNvSpPr txBox="1"/>
          <p:nvPr/>
        </p:nvSpPr>
        <p:spPr>
          <a:xfrm>
            <a:off x="180025" y="1792225"/>
            <a:ext cx="3000000" cy="4221300"/>
          </a:xfrm>
          <a:prstGeom prst="rect">
            <a:avLst/>
          </a:prstGeom>
          <a:noFill/>
          <a:ln>
            <a:noFill/>
          </a:ln>
        </p:spPr>
        <p:txBody>
          <a:bodyPr anchorCtr="0" anchor="t" bIns="91425" lIns="91425" spcFirstLastPara="1" rIns="91425" wrap="square" tIns="91425">
            <a:spAutoFit/>
          </a:bodyPr>
          <a:lstStyle/>
          <a:p>
            <a:pPr indent="0" lvl="0" marL="0" rtl="0" algn="l">
              <a:lnSpc>
                <a:spcPct val="162500"/>
              </a:lnSpc>
              <a:spcBef>
                <a:spcPts val="600"/>
              </a:spcBef>
              <a:spcAft>
                <a:spcPts val="600"/>
              </a:spcAft>
              <a:buNone/>
            </a:pPr>
            <a:r>
              <a:rPr i="1" lang="en-GB">
                <a:solidFill>
                  <a:srgbClr val="333333"/>
                </a:solidFill>
                <a:highlight>
                  <a:srgbClr val="FFFFFF"/>
                </a:highlight>
                <a:latin typeface="Gill Sans"/>
                <a:ea typeface="Gill Sans"/>
                <a:cs typeface="Gill Sans"/>
                <a:sym typeface="Gill Sans"/>
              </a:rPr>
              <a:t>Our open hands give confidence. </a:t>
            </a:r>
            <a:br>
              <a:rPr i="1" lang="en-GB">
                <a:solidFill>
                  <a:srgbClr val="333333"/>
                </a:solidFill>
                <a:highlight>
                  <a:srgbClr val="FFFFFF"/>
                </a:highlight>
                <a:latin typeface="Gill Sans"/>
                <a:ea typeface="Gill Sans"/>
                <a:cs typeface="Gill Sans"/>
                <a:sym typeface="Gill Sans"/>
              </a:rPr>
            </a:br>
            <a:r>
              <a:rPr i="1" lang="en-GB">
                <a:solidFill>
                  <a:srgbClr val="333333"/>
                </a:solidFill>
                <a:highlight>
                  <a:srgbClr val="FFFFFF"/>
                </a:highlight>
                <a:latin typeface="Gill Sans"/>
                <a:ea typeface="Gill Sans"/>
                <a:cs typeface="Gill Sans"/>
                <a:sym typeface="Gill Sans"/>
              </a:rPr>
              <a:t>They choose to value life. </a:t>
            </a:r>
            <a:br>
              <a:rPr i="1" lang="en-GB">
                <a:solidFill>
                  <a:srgbClr val="333333"/>
                </a:solidFill>
                <a:highlight>
                  <a:srgbClr val="FFFFFF"/>
                </a:highlight>
                <a:latin typeface="Gill Sans"/>
                <a:ea typeface="Gill Sans"/>
                <a:cs typeface="Gill Sans"/>
                <a:sym typeface="Gill Sans"/>
              </a:rPr>
            </a:br>
            <a:r>
              <a:rPr i="1" lang="en-GB">
                <a:solidFill>
                  <a:srgbClr val="333333"/>
                </a:solidFill>
                <a:highlight>
                  <a:srgbClr val="FFFFFF"/>
                </a:highlight>
                <a:latin typeface="Gill Sans"/>
                <a:ea typeface="Gill Sans"/>
                <a:cs typeface="Gill Sans"/>
                <a:sym typeface="Gill Sans"/>
              </a:rPr>
              <a:t>Our open hands share with the poor and the oppressed. </a:t>
            </a:r>
            <a:br>
              <a:rPr i="1" lang="en-GB">
                <a:solidFill>
                  <a:srgbClr val="333333"/>
                </a:solidFill>
                <a:highlight>
                  <a:srgbClr val="FFFFFF"/>
                </a:highlight>
                <a:latin typeface="Gill Sans"/>
                <a:ea typeface="Gill Sans"/>
                <a:cs typeface="Gill Sans"/>
                <a:sym typeface="Gill Sans"/>
              </a:rPr>
            </a:br>
            <a:r>
              <a:rPr i="1" lang="en-GB">
                <a:solidFill>
                  <a:srgbClr val="333333"/>
                </a:solidFill>
                <a:highlight>
                  <a:srgbClr val="FFFFFF"/>
                </a:highlight>
                <a:latin typeface="Gill Sans"/>
                <a:ea typeface="Gill Sans"/>
                <a:cs typeface="Gill Sans"/>
                <a:sym typeface="Gill Sans"/>
              </a:rPr>
              <a:t>They care for those who are hurt and in need. </a:t>
            </a:r>
            <a:br>
              <a:rPr i="1" lang="en-GB">
                <a:solidFill>
                  <a:srgbClr val="333333"/>
                </a:solidFill>
                <a:highlight>
                  <a:srgbClr val="FFFFFF"/>
                </a:highlight>
                <a:latin typeface="Gill Sans"/>
                <a:ea typeface="Gill Sans"/>
                <a:cs typeface="Gill Sans"/>
                <a:sym typeface="Gill Sans"/>
              </a:rPr>
            </a:br>
            <a:r>
              <a:rPr i="1" lang="en-GB">
                <a:solidFill>
                  <a:srgbClr val="333333"/>
                </a:solidFill>
                <a:highlight>
                  <a:srgbClr val="FFFFFF"/>
                </a:highlight>
                <a:latin typeface="Gill Sans"/>
                <a:ea typeface="Gill Sans"/>
                <a:cs typeface="Gill Sans"/>
                <a:sym typeface="Gill Sans"/>
              </a:rPr>
              <a:t>Our open hands invite conversation and understanding. </a:t>
            </a:r>
            <a:br>
              <a:rPr i="1" lang="en-GB">
                <a:solidFill>
                  <a:srgbClr val="333333"/>
                </a:solidFill>
                <a:highlight>
                  <a:srgbClr val="FFFFFF"/>
                </a:highlight>
                <a:latin typeface="Gill Sans"/>
                <a:ea typeface="Gill Sans"/>
                <a:cs typeface="Gill Sans"/>
                <a:sym typeface="Gill Sans"/>
              </a:rPr>
            </a:br>
            <a:r>
              <a:rPr i="1" lang="en-GB">
                <a:solidFill>
                  <a:srgbClr val="333333"/>
                </a:solidFill>
                <a:highlight>
                  <a:srgbClr val="FFFFFF"/>
                </a:highlight>
                <a:latin typeface="Gill Sans"/>
                <a:ea typeface="Gill Sans"/>
                <a:cs typeface="Gill Sans"/>
                <a:sym typeface="Gill Sans"/>
              </a:rPr>
              <a:t>They take responsibility for creation. </a:t>
            </a:r>
            <a:br>
              <a:rPr i="1" lang="en-GB">
                <a:solidFill>
                  <a:srgbClr val="333333"/>
                </a:solidFill>
                <a:highlight>
                  <a:srgbClr val="FFFFFF"/>
                </a:highlight>
                <a:latin typeface="Gill Sans"/>
                <a:ea typeface="Gill Sans"/>
                <a:cs typeface="Gill Sans"/>
                <a:sym typeface="Gill Sans"/>
              </a:rPr>
            </a:br>
            <a:r>
              <a:rPr i="1" lang="en-GB">
                <a:solidFill>
                  <a:srgbClr val="333333"/>
                </a:solidFill>
                <a:highlight>
                  <a:srgbClr val="FFFFFF"/>
                </a:highlight>
                <a:latin typeface="Gill Sans"/>
                <a:ea typeface="Gill Sans"/>
                <a:cs typeface="Gill Sans"/>
                <a:sym typeface="Gill Sans"/>
              </a:rPr>
              <a:t>Our open hands are a gesture of love and friendship. </a:t>
            </a:r>
            <a:br>
              <a:rPr i="1" lang="en-GB" sz="1200">
                <a:solidFill>
                  <a:srgbClr val="333333"/>
                </a:solidFill>
                <a:highlight>
                  <a:srgbClr val="FFFFFF"/>
                </a:highlight>
              </a:rPr>
            </a:br>
            <a:endParaRPr i="1" sz="1200">
              <a:solidFill>
                <a:srgbClr val="333333"/>
              </a:solidFill>
              <a:highlight>
                <a:srgbClr val="FFFFFF"/>
              </a:highlight>
            </a:endParaRPr>
          </a:p>
        </p:txBody>
      </p:sp>
      <p:sp>
        <p:nvSpPr>
          <p:cNvPr id="213" name="Google Shape;213;p20"/>
          <p:cNvSpPr txBox="1"/>
          <p:nvPr/>
        </p:nvSpPr>
        <p:spPr>
          <a:xfrm>
            <a:off x="3618925" y="1625613"/>
            <a:ext cx="3000000" cy="4252200"/>
          </a:xfrm>
          <a:prstGeom prst="rect">
            <a:avLst/>
          </a:prstGeom>
          <a:noFill/>
          <a:ln>
            <a:noFill/>
          </a:ln>
        </p:spPr>
        <p:txBody>
          <a:bodyPr anchorCtr="0" anchor="t" bIns="91425" lIns="91425" spcFirstLastPara="1" rIns="91425" wrap="square" tIns="91425">
            <a:spAutoFit/>
          </a:bodyPr>
          <a:lstStyle/>
          <a:p>
            <a:pPr indent="0" lvl="0" marL="0" rtl="0" algn="l">
              <a:lnSpc>
                <a:spcPct val="162500"/>
              </a:lnSpc>
              <a:spcBef>
                <a:spcPts val="600"/>
              </a:spcBef>
              <a:spcAft>
                <a:spcPts val="600"/>
              </a:spcAft>
              <a:buNone/>
            </a:pPr>
            <a:r>
              <a:rPr i="1" lang="en-GB">
                <a:solidFill>
                  <a:srgbClr val="333333"/>
                </a:solidFill>
                <a:highlight>
                  <a:srgbClr val="FFFFFF"/>
                </a:highlight>
                <a:latin typeface="Gill Sans"/>
                <a:ea typeface="Gill Sans"/>
                <a:cs typeface="Gill Sans"/>
                <a:sym typeface="Gill Sans"/>
              </a:rPr>
              <a:t>They are a symbol of affection for each other. </a:t>
            </a:r>
            <a:br>
              <a:rPr i="1" lang="en-GB">
                <a:solidFill>
                  <a:srgbClr val="333333"/>
                </a:solidFill>
                <a:highlight>
                  <a:srgbClr val="FFFFFF"/>
                </a:highlight>
                <a:latin typeface="Gill Sans"/>
                <a:ea typeface="Gill Sans"/>
                <a:cs typeface="Gill Sans"/>
                <a:sym typeface="Gill Sans"/>
              </a:rPr>
            </a:br>
            <a:r>
              <a:rPr i="1" lang="en-GB">
                <a:solidFill>
                  <a:srgbClr val="333333"/>
                </a:solidFill>
                <a:highlight>
                  <a:srgbClr val="FFFFFF"/>
                </a:highlight>
                <a:latin typeface="Gill Sans"/>
                <a:ea typeface="Gill Sans"/>
                <a:cs typeface="Gill Sans"/>
                <a:sym typeface="Gill Sans"/>
              </a:rPr>
              <a:t>Our open hands inspire healing and forgiveness. </a:t>
            </a:r>
            <a:br>
              <a:rPr i="1" lang="en-GB">
                <a:solidFill>
                  <a:srgbClr val="333333"/>
                </a:solidFill>
                <a:highlight>
                  <a:srgbClr val="FFFFFF"/>
                </a:highlight>
                <a:latin typeface="Gill Sans"/>
                <a:ea typeface="Gill Sans"/>
                <a:cs typeface="Gill Sans"/>
                <a:sym typeface="Gill Sans"/>
              </a:rPr>
            </a:br>
            <a:r>
              <a:rPr i="1" lang="en-GB">
                <a:solidFill>
                  <a:srgbClr val="333333"/>
                </a:solidFill>
                <a:highlight>
                  <a:srgbClr val="FFFFFF"/>
                </a:highlight>
                <a:latin typeface="Gill Sans"/>
                <a:ea typeface="Gill Sans"/>
                <a:cs typeface="Gill Sans"/>
                <a:sym typeface="Gill Sans"/>
              </a:rPr>
              <a:t>They remove barriers and chase away fears. </a:t>
            </a:r>
            <a:br>
              <a:rPr i="1" lang="en-GB">
                <a:solidFill>
                  <a:srgbClr val="333333"/>
                </a:solidFill>
                <a:highlight>
                  <a:srgbClr val="FFFFFF"/>
                </a:highlight>
                <a:latin typeface="Gill Sans"/>
                <a:ea typeface="Gill Sans"/>
                <a:cs typeface="Gill Sans"/>
                <a:sym typeface="Gill Sans"/>
              </a:rPr>
            </a:br>
            <a:r>
              <a:rPr i="1" lang="en-GB">
                <a:solidFill>
                  <a:srgbClr val="333333"/>
                </a:solidFill>
                <a:highlight>
                  <a:srgbClr val="FFFFFF"/>
                </a:highlight>
                <a:latin typeface="Gill Sans"/>
                <a:ea typeface="Gill Sans"/>
                <a:cs typeface="Gill Sans"/>
                <a:sym typeface="Gill Sans"/>
              </a:rPr>
              <a:t>Our open hands are raised in prayer. </a:t>
            </a:r>
            <a:br>
              <a:rPr i="1" lang="en-GB">
                <a:solidFill>
                  <a:srgbClr val="333333"/>
                </a:solidFill>
                <a:highlight>
                  <a:srgbClr val="FFFFFF"/>
                </a:highlight>
                <a:latin typeface="Gill Sans"/>
                <a:ea typeface="Gill Sans"/>
                <a:cs typeface="Gill Sans"/>
                <a:sym typeface="Gill Sans"/>
              </a:rPr>
            </a:br>
            <a:r>
              <a:rPr i="1" lang="en-GB">
                <a:solidFill>
                  <a:srgbClr val="333333"/>
                </a:solidFill>
                <a:highlight>
                  <a:srgbClr val="FFFFFF"/>
                </a:highlight>
                <a:latin typeface="Gill Sans"/>
                <a:ea typeface="Gill Sans"/>
                <a:cs typeface="Gill Sans"/>
                <a:sym typeface="Gill Sans"/>
              </a:rPr>
              <a:t>They build justice and peace between God and his people. </a:t>
            </a:r>
            <a:br>
              <a:rPr i="1" lang="en-GB">
                <a:solidFill>
                  <a:srgbClr val="333333"/>
                </a:solidFill>
                <a:highlight>
                  <a:srgbClr val="FFFFFF"/>
                </a:highlight>
                <a:latin typeface="Gill Sans"/>
                <a:ea typeface="Gill Sans"/>
                <a:cs typeface="Gill Sans"/>
                <a:sym typeface="Gill Sans"/>
              </a:rPr>
            </a:br>
            <a:r>
              <a:rPr i="1" lang="en-GB">
                <a:solidFill>
                  <a:srgbClr val="333333"/>
                </a:solidFill>
                <a:highlight>
                  <a:srgbClr val="FFFFFF"/>
                </a:highlight>
                <a:latin typeface="Gill Sans"/>
                <a:ea typeface="Gill Sans"/>
                <a:cs typeface="Gill Sans"/>
                <a:sym typeface="Gill Sans"/>
              </a:rPr>
              <a:t>Let us open our hands in this Jubilee Year. </a:t>
            </a:r>
            <a:br>
              <a:rPr i="1" lang="en-GB">
                <a:solidFill>
                  <a:srgbClr val="333333"/>
                </a:solidFill>
                <a:highlight>
                  <a:srgbClr val="FFFFFF"/>
                </a:highlight>
                <a:latin typeface="Gill Sans"/>
                <a:ea typeface="Gill Sans"/>
                <a:cs typeface="Gill Sans"/>
                <a:sym typeface="Gill Sans"/>
              </a:rPr>
            </a:br>
            <a:r>
              <a:rPr i="1" lang="en-GB">
                <a:solidFill>
                  <a:srgbClr val="333333"/>
                </a:solidFill>
                <a:highlight>
                  <a:srgbClr val="FFFFFF"/>
                </a:highlight>
                <a:latin typeface="Gill Sans"/>
                <a:ea typeface="Gill Sans"/>
                <a:cs typeface="Gill Sans"/>
                <a:sym typeface="Gill Sans"/>
              </a:rPr>
              <a:t>Amen. </a:t>
            </a:r>
            <a:endParaRPr sz="1600">
              <a:latin typeface="Gill Sans"/>
              <a:ea typeface="Gill Sans"/>
              <a:cs typeface="Gill Sans"/>
              <a:sym typeface="Gill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p21"/>
          <p:cNvPicPr preferRelativeResize="0"/>
          <p:nvPr/>
        </p:nvPicPr>
        <p:blipFill rotWithShape="1">
          <a:blip r:embed="rId3">
            <a:alphaModFix/>
          </a:blip>
          <a:srcRect b="0" l="108" r="353" t="12102"/>
          <a:stretch/>
        </p:blipFill>
        <p:spPr>
          <a:xfrm>
            <a:off x="0" y="-2338"/>
            <a:ext cx="12192000" cy="1805013"/>
          </a:xfrm>
          <a:prstGeom prst="rect">
            <a:avLst/>
          </a:prstGeom>
          <a:noFill/>
          <a:ln>
            <a:noFill/>
          </a:ln>
        </p:spPr>
      </p:pic>
      <p:pic>
        <p:nvPicPr>
          <p:cNvPr id="220" name="Google Shape;220;p21"/>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221" name="Google Shape;221;p21"/>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Gill Sans"/>
                <a:ea typeface="Gill Sans"/>
                <a:cs typeface="Gill Sans"/>
                <a:sym typeface="Gill Sans"/>
              </a:rPr>
              <a:t>Preferential Option for the Poor</a:t>
            </a:r>
            <a:endParaRPr b="0" i="0" sz="1400" u="none" cap="none" strike="noStrike">
              <a:solidFill>
                <a:srgbClr val="000000"/>
              </a:solidFill>
              <a:latin typeface="Arial"/>
              <a:ea typeface="Arial"/>
              <a:cs typeface="Arial"/>
              <a:sym typeface="Arial"/>
            </a:endParaRPr>
          </a:p>
        </p:txBody>
      </p:sp>
      <p:pic>
        <p:nvPicPr>
          <p:cNvPr descr="Hands, Palms, Black And White" id="222" name="Google Shape;222;p21"/>
          <p:cNvPicPr preferRelativeResize="0"/>
          <p:nvPr/>
        </p:nvPicPr>
        <p:blipFill rotWithShape="1">
          <a:blip r:embed="rId5">
            <a:alphaModFix/>
          </a:blip>
          <a:srcRect b="0" l="5717" r="7989" t="0"/>
          <a:stretch/>
        </p:blipFill>
        <p:spPr>
          <a:xfrm>
            <a:off x="5924278" y="1809548"/>
            <a:ext cx="6267722" cy="3245778"/>
          </a:xfrm>
          <a:prstGeom prst="rect">
            <a:avLst/>
          </a:prstGeom>
          <a:noFill/>
          <a:ln>
            <a:noFill/>
          </a:ln>
        </p:spPr>
      </p:pic>
      <p:sp>
        <p:nvSpPr>
          <p:cNvPr id="223" name="Google Shape;223;p21"/>
          <p:cNvSpPr txBox="1"/>
          <p:nvPr/>
        </p:nvSpPr>
        <p:spPr>
          <a:xfrm>
            <a:off x="180022" y="2921168"/>
            <a:ext cx="6205592"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6000"/>
              <a:buFont typeface="Gill Sans"/>
              <a:buNone/>
            </a:pPr>
            <a:r>
              <a:rPr b="0" i="0" lang="en-GB" sz="6000" u="none" cap="none" strike="noStrike">
                <a:solidFill>
                  <a:schemeClr val="dk1"/>
                </a:solidFill>
                <a:latin typeface="Gill Sans"/>
                <a:ea typeface="Gill Sans"/>
                <a:cs typeface="Gill Sans"/>
                <a:sym typeface="Gill Sans"/>
              </a:rPr>
              <a:t>Your Mission</a:t>
            </a:r>
            <a:endParaRPr b="0" i="0" sz="5400" u="none" cap="none" strike="noStrike">
              <a:solidFill>
                <a:schemeClr val="dk1"/>
              </a:solidFill>
              <a:latin typeface="Gill Sans"/>
              <a:ea typeface="Gill Sans"/>
              <a:cs typeface="Gill Sans"/>
              <a:sym typeface="Gill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223"/>
                                        </p:tgtEl>
                                        <p:attrNameLst>
                                          <p:attrName>style.visibility</p:attrName>
                                        </p:attrNameLst>
                                      </p:cBhvr>
                                      <p:to>
                                        <p:strVal val="visible"/>
                                      </p:to>
                                    </p:set>
                                    <p:anim calcmode="lin" valueType="num">
                                      <p:cBhvr additive="base">
                                        <p:cTn dur="5000"/>
                                        <p:tgtEl>
                                          <p:spTgt spid="223"/>
                                        </p:tgtEl>
                                        <p:attrNameLst>
                                          <p:attrName>ppt_w</p:attrName>
                                        </p:attrNameLst>
                                      </p:cBhvr>
                                      <p:tavLst>
                                        <p:tav fmla="" tm="0">
                                          <p:val>
                                            <p:strVal val="0"/>
                                          </p:val>
                                        </p:tav>
                                        <p:tav fmla="" tm="100000">
                                          <p:val>
                                            <p:strVal val="#ppt_w"/>
                                          </p:val>
                                        </p:tav>
                                      </p:tavLst>
                                    </p:anim>
                                    <p:anim calcmode="lin" valueType="num">
                                      <p:cBhvr additive="base">
                                        <p:cTn dur="5000"/>
                                        <p:tgtEl>
                                          <p:spTgt spid="22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22"/>
          <p:cNvPicPr preferRelativeResize="0"/>
          <p:nvPr/>
        </p:nvPicPr>
        <p:blipFill rotWithShape="1">
          <a:blip r:embed="rId3">
            <a:alphaModFix/>
          </a:blip>
          <a:srcRect b="0" l="108" r="353" t="12102"/>
          <a:stretch/>
        </p:blipFill>
        <p:spPr>
          <a:xfrm>
            <a:off x="0" y="-2338"/>
            <a:ext cx="12192000" cy="1805013"/>
          </a:xfrm>
          <a:prstGeom prst="rect">
            <a:avLst/>
          </a:prstGeom>
          <a:noFill/>
          <a:ln>
            <a:noFill/>
          </a:ln>
        </p:spPr>
      </p:pic>
      <p:pic>
        <p:nvPicPr>
          <p:cNvPr id="230" name="Google Shape;230;p22"/>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231" name="Google Shape;231;p22"/>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Gill Sans"/>
                <a:ea typeface="Gill Sans"/>
                <a:cs typeface="Gill Sans"/>
                <a:sym typeface="Gill Sans"/>
              </a:rPr>
              <a:t>Preferential Option for the Poor</a:t>
            </a:r>
            <a:endParaRPr b="0" i="0" sz="1400" u="none" cap="none" strike="noStrike">
              <a:solidFill>
                <a:srgbClr val="000000"/>
              </a:solidFill>
              <a:latin typeface="Arial"/>
              <a:ea typeface="Arial"/>
              <a:cs typeface="Arial"/>
              <a:sym typeface="Arial"/>
            </a:endParaRPr>
          </a:p>
        </p:txBody>
      </p:sp>
      <p:pic>
        <p:nvPicPr>
          <p:cNvPr descr="Light, Salvation, Gospel, God, Jesus, Prayer, Church" id="232" name="Google Shape;232;p22"/>
          <p:cNvPicPr preferRelativeResize="0"/>
          <p:nvPr/>
        </p:nvPicPr>
        <p:blipFill rotWithShape="1">
          <a:blip r:embed="rId5">
            <a:alphaModFix/>
          </a:blip>
          <a:srcRect b="0" l="0" r="0" t="0"/>
          <a:stretch/>
        </p:blipFill>
        <p:spPr>
          <a:xfrm>
            <a:off x="8403604" y="1554822"/>
            <a:ext cx="3788396" cy="5303178"/>
          </a:xfrm>
          <a:prstGeom prst="rect">
            <a:avLst/>
          </a:prstGeom>
          <a:noFill/>
          <a:ln cap="flat" cmpd="sng" w="25400">
            <a:solidFill>
              <a:srgbClr val="FFFFCC"/>
            </a:solidFill>
            <a:prstDash val="solid"/>
            <a:round/>
            <a:headEnd len="sm" w="sm" type="none"/>
            <a:tailEnd len="sm" w="sm" type="none"/>
          </a:ln>
        </p:spPr>
      </p:pic>
      <p:sp>
        <p:nvSpPr>
          <p:cNvPr id="233" name="Google Shape;233;p22"/>
          <p:cNvSpPr txBox="1"/>
          <p:nvPr/>
        </p:nvSpPr>
        <p:spPr>
          <a:xfrm>
            <a:off x="352946" y="1996164"/>
            <a:ext cx="7877700" cy="3232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400"/>
              <a:buFont typeface="Arial"/>
              <a:buNone/>
            </a:pPr>
            <a:r>
              <a:rPr b="0" i="0" lang="en-GB" sz="3400" u="none" cap="none" strike="noStrike">
                <a:solidFill>
                  <a:srgbClr val="000000"/>
                </a:solidFill>
                <a:latin typeface="Gill Sans"/>
                <a:ea typeface="Gill Sans"/>
                <a:cs typeface="Gill Sans"/>
                <a:sym typeface="Gill Sans"/>
              </a:rPr>
              <a:t>Find out more about the Jubilee Year of Hope and decide how you are going to pay attention to Pope Francis’ call.</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rPr b="0" i="0" lang="en-GB" sz="3400" u="none" cap="none" strike="noStrike">
                <a:solidFill>
                  <a:srgbClr val="C00000"/>
                </a:solidFill>
                <a:latin typeface="Gill Sans"/>
                <a:ea typeface="Gill Sans"/>
                <a:cs typeface="Gill Sans"/>
                <a:sym typeface="Gill Sans"/>
              </a:rPr>
              <a:t>Do something specific:</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400"/>
              <a:buFont typeface="Arial"/>
              <a:buNone/>
            </a:pPr>
            <a:r>
              <a:rPr b="0" i="0" lang="en-GB" sz="3400" u="none" cap="none" strike="noStrike">
                <a:solidFill>
                  <a:srgbClr val="C00000"/>
                </a:solidFill>
                <a:latin typeface="Gill Sans"/>
                <a:ea typeface="Gill Sans"/>
                <a:cs typeface="Gill Sans"/>
                <a:sym typeface="Gill Sans"/>
              </a:rPr>
              <a:t>World Day of the Poor (17th November 2024)</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33"/>
                                        </p:tgtEl>
                                        <p:attrNameLst>
                                          <p:attrName>style.visibility</p:attrName>
                                        </p:attrNameLst>
                                      </p:cBhvr>
                                      <p:to>
                                        <p:strVal val="visible"/>
                                      </p:to>
                                    </p:set>
                                    <p:anim calcmode="lin" valueType="num">
                                      <p:cBhvr additive="base">
                                        <p:cTn dur="2000"/>
                                        <p:tgtEl>
                                          <p:spTgt spid="233"/>
                                        </p:tgtEl>
                                        <p:attrNameLst>
                                          <p:attrName>ppt_w</p:attrName>
                                        </p:attrNameLst>
                                      </p:cBhvr>
                                      <p:tavLst>
                                        <p:tav fmla="" tm="0">
                                          <p:val>
                                            <p:strVal val="0"/>
                                          </p:val>
                                        </p:tav>
                                        <p:tav fmla="" tm="100000">
                                          <p:val>
                                            <p:strVal val="#ppt_w"/>
                                          </p:val>
                                        </p:tav>
                                      </p:tavLst>
                                    </p:anim>
                                    <p:anim calcmode="lin" valueType="num">
                                      <p:cBhvr additive="base">
                                        <p:cTn dur="2000"/>
                                        <p:tgtEl>
                                          <p:spTgt spid="23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p23"/>
          <p:cNvPicPr preferRelativeResize="0"/>
          <p:nvPr/>
        </p:nvPicPr>
        <p:blipFill rotWithShape="1">
          <a:blip r:embed="rId3">
            <a:alphaModFix/>
          </a:blip>
          <a:srcRect b="0" l="108" r="353" t="12102"/>
          <a:stretch/>
        </p:blipFill>
        <p:spPr>
          <a:xfrm>
            <a:off x="0" y="-2338"/>
            <a:ext cx="12192000" cy="1805013"/>
          </a:xfrm>
          <a:prstGeom prst="rect">
            <a:avLst/>
          </a:prstGeom>
          <a:noFill/>
          <a:ln>
            <a:noFill/>
          </a:ln>
        </p:spPr>
      </p:pic>
      <p:pic>
        <p:nvPicPr>
          <p:cNvPr id="240" name="Google Shape;240;p23"/>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241" name="Google Shape;241;p23"/>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Gill Sans"/>
                <a:ea typeface="Gill Sans"/>
                <a:cs typeface="Gill Sans"/>
                <a:sym typeface="Gill Sans"/>
              </a:rPr>
              <a:t>Care of Creation</a:t>
            </a:r>
            <a:endParaRPr b="0" i="0" sz="1400" u="none" cap="none" strike="noStrike">
              <a:solidFill>
                <a:srgbClr val="000000"/>
              </a:solidFill>
              <a:latin typeface="Arial"/>
              <a:ea typeface="Arial"/>
              <a:cs typeface="Arial"/>
              <a:sym typeface="Arial"/>
            </a:endParaRPr>
          </a:p>
        </p:txBody>
      </p:sp>
      <p:pic>
        <p:nvPicPr>
          <p:cNvPr descr="Caritas Westminster on Twitter: &amp;quot;The six principles of CST we have chosen  for #loveinaction.How can we use them in our daily lives?… &amp;quot;" id="242" name="Google Shape;242;p23"/>
          <p:cNvPicPr preferRelativeResize="0"/>
          <p:nvPr/>
        </p:nvPicPr>
        <p:blipFill rotWithShape="1">
          <a:blip r:embed="rId5">
            <a:alphaModFix/>
          </a:blip>
          <a:srcRect b="900" l="2371" r="1665" t="700"/>
          <a:stretch/>
        </p:blipFill>
        <p:spPr>
          <a:xfrm>
            <a:off x="0" y="-50931"/>
            <a:ext cx="12225929" cy="600332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b="0" l="108" r="353" t="12102"/>
          <a:stretch/>
        </p:blipFill>
        <p:spPr>
          <a:xfrm>
            <a:off x="0" y="-2338"/>
            <a:ext cx="12192000" cy="1805013"/>
          </a:xfrm>
          <a:prstGeom prst="rect">
            <a:avLst/>
          </a:prstGeom>
          <a:noFill/>
          <a:ln>
            <a:noFill/>
          </a:ln>
        </p:spPr>
      </p:pic>
      <p:pic>
        <p:nvPicPr>
          <p:cNvPr id="102" name="Google Shape;102;p2"/>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103" name="Google Shape;103;p2"/>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Gill Sans"/>
                <a:ea typeface="Gill Sans"/>
                <a:cs typeface="Gill Sans"/>
                <a:sym typeface="Gill Sans"/>
              </a:rPr>
              <a:t>Starter</a:t>
            </a:r>
            <a:endParaRPr b="0" i="0" sz="1400" u="none" cap="none" strike="noStrike">
              <a:solidFill>
                <a:srgbClr val="000000"/>
              </a:solidFill>
              <a:latin typeface="Arial"/>
              <a:ea typeface="Arial"/>
              <a:cs typeface="Arial"/>
              <a:sym typeface="Arial"/>
            </a:endParaRPr>
          </a:p>
        </p:txBody>
      </p:sp>
      <p:pic>
        <p:nvPicPr>
          <p:cNvPr descr="Caritas Westminster on Twitter: &amp;quot;The six principles of CST we have chosen  for #loveinaction.How can we use them in our daily lives?… &amp;quot;" id="104" name="Google Shape;104;p2"/>
          <p:cNvPicPr preferRelativeResize="0"/>
          <p:nvPr/>
        </p:nvPicPr>
        <p:blipFill rotWithShape="1">
          <a:blip r:embed="rId5">
            <a:alphaModFix/>
          </a:blip>
          <a:srcRect b="900" l="2371" r="1665" t="700"/>
          <a:stretch/>
        </p:blipFill>
        <p:spPr>
          <a:xfrm>
            <a:off x="0" y="-50931"/>
            <a:ext cx="12225929" cy="600332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id="110" name="Google Shape;110;p3"/>
          <p:cNvPicPr preferRelativeResize="0"/>
          <p:nvPr/>
        </p:nvPicPr>
        <p:blipFill rotWithShape="1">
          <a:blip r:embed="rId3">
            <a:alphaModFix/>
          </a:blip>
          <a:srcRect b="0" l="0" r="0" t="0"/>
          <a:stretch/>
        </p:blipFill>
        <p:spPr>
          <a:xfrm>
            <a:off x="180022" y="5700713"/>
            <a:ext cx="11547259" cy="1128576"/>
          </a:xfrm>
          <a:prstGeom prst="rect">
            <a:avLst/>
          </a:prstGeom>
          <a:noFill/>
          <a:ln>
            <a:noFill/>
          </a:ln>
        </p:spPr>
      </p:pic>
      <p:pic>
        <p:nvPicPr>
          <p:cNvPr id="111" name="Google Shape;111;p3"/>
          <p:cNvPicPr preferRelativeResize="0"/>
          <p:nvPr/>
        </p:nvPicPr>
        <p:blipFill rotWithShape="1">
          <a:blip r:embed="rId4">
            <a:alphaModFix/>
          </a:blip>
          <a:srcRect b="0" l="108" r="353" t="12102"/>
          <a:stretch/>
        </p:blipFill>
        <p:spPr>
          <a:xfrm>
            <a:off x="0" y="0"/>
            <a:ext cx="12176206" cy="1802675"/>
          </a:xfrm>
          <a:prstGeom prst="rect">
            <a:avLst/>
          </a:prstGeom>
          <a:noFill/>
          <a:ln>
            <a:noFill/>
          </a:ln>
        </p:spPr>
      </p:pic>
      <p:pic>
        <p:nvPicPr>
          <p:cNvPr id="112" name="Google Shape;112;p3"/>
          <p:cNvPicPr preferRelativeResize="0"/>
          <p:nvPr/>
        </p:nvPicPr>
        <p:blipFill rotWithShape="1">
          <a:blip r:embed="rId5">
            <a:alphaModFix/>
          </a:blip>
          <a:srcRect b="0" l="0" r="0" t="0"/>
          <a:stretch/>
        </p:blipFill>
        <p:spPr>
          <a:xfrm>
            <a:off x="11851852" y="5321614"/>
            <a:ext cx="439569" cy="557721"/>
          </a:xfrm>
          <a:prstGeom prst="rect">
            <a:avLst/>
          </a:prstGeom>
          <a:noFill/>
          <a:ln>
            <a:noFill/>
          </a:ln>
        </p:spPr>
      </p:pic>
      <p:pic>
        <p:nvPicPr>
          <p:cNvPr id="113" name="Google Shape;113;p3"/>
          <p:cNvPicPr preferRelativeResize="0"/>
          <p:nvPr/>
        </p:nvPicPr>
        <p:blipFill rotWithShape="1">
          <a:blip r:embed="rId5">
            <a:alphaModFix/>
          </a:blip>
          <a:srcRect b="0" l="0" r="0" t="0"/>
          <a:stretch/>
        </p:blipFill>
        <p:spPr>
          <a:xfrm>
            <a:off x="11536715" y="5683014"/>
            <a:ext cx="681176" cy="196463"/>
          </a:xfrm>
          <a:prstGeom prst="rect">
            <a:avLst/>
          </a:prstGeom>
          <a:noFill/>
          <a:ln>
            <a:noFill/>
          </a:ln>
        </p:spPr>
      </p:pic>
      <p:pic>
        <p:nvPicPr>
          <p:cNvPr id="114" name="Google Shape;114;p3"/>
          <p:cNvPicPr preferRelativeResize="0"/>
          <p:nvPr/>
        </p:nvPicPr>
        <p:blipFill rotWithShape="1">
          <a:blip r:embed="rId6">
            <a:alphaModFix/>
          </a:blip>
          <a:srcRect b="0" l="5671" r="4772" t="0"/>
          <a:stretch/>
        </p:blipFill>
        <p:spPr>
          <a:xfrm>
            <a:off x="-138224" y="-50932"/>
            <a:ext cx="2045267" cy="6070336"/>
          </a:xfrm>
          <a:prstGeom prst="rect">
            <a:avLst/>
          </a:prstGeom>
          <a:noFill/>
          <a:ln>
            <a:noFill/>
          </a:ln>
        </p:spPr>
      </p:pic>
      <p:pic>
        <p:nvPicPr>
          <p:cNvPr id="115" name="Google Shape;115;p3"/>
          <p:cNvPicPr preferRelativeResize="0"/>
          <p:nvPr/>
        </p:nvPicPr>
        <p:blipFill rotWithShape="1">
          <a:blip r:embed="rId7">
            <a:alphaModFix/>
          </a:blip>
          <a:srcRect b="262" l="4140" r="4168" t="929"/>
          <a:stretch/>
        </p:blipFill>
        <p:spPr>
          <a:xfrm>
            <a:off x="3753602" y="-50931"/>
            <a:ext cx="2186319" cy="6070335"/>
          </a:xfrm>
          <a:prstGeom prst="rect">
            <a:avLst/>
          </a:prstGeom>
          <a:noFill/>
          <a:ln>
            <a:noFill/>
          </a:ln>
        </p:spPr>
      </p:pic>
      <p:pic>
        <p:nvPicPr>
          <p:cNvPr id="116" name="Google Shape;116;p3"/>
          <p:cNvPicPr preferRelativeResize="0"/>
          <p:nvPr/>
        </p:nvPicPr>
        <p:blipFill rotWithShape="1">
          <a:blip r:embed="rId8">
            <a:alphaModFix/>
          </a:blip>
          <a:srcRect b="0" l="3112" r="3347" t="861"/>
          <a:stretch/>
        </p:blipFill>
        <p:spPr>
          <a:xfrm>
            <a:off x="1801859" y="-50931"/>
            <a:ext cx="2073477" cy="6070335"/>
          </a:xfrm>
          <a:prstGeom prst="rect">
            <a:avLst/>
          </a:prstGeom>
          <a:noFill/>
          <a:ln>
            <a:noFill/>
          </a:ln>
        </p:spPr>
      </p:pic>
      <p:pic>
        <p:nvPicPr>
          <p:cNvPr id="117" name="Google Shape;117;p3"/>
          <p:cNvPicPr preferRelativeResize="0"/>
          <p:nvPr/>
        </p:nvPicPr>
        <p:blipFill rotWithShape="1">
          <a:blip r:embed="rId9">
            <a:alphaModFix/>
          </a:blip>
          <a:srcRect b="0" l="5493" r="6758" t="0"/>
          <a:stretch/>
        </p:blipFill>
        <p:spPr>
          <a:xfrm>
            <a:off x="10056288" y="-51304"/>
            <a:ext cx="2235133" cy="6081780"/>
          </a:xfrm>
          <a:prstGeom prst="rect">
            <a:avLst/>
          </a:prstGeom>
          <a:noFill/>
          <a:ln>
            <a:noFill/>
          </a:ln>
        </p:spPr>
      </p:pic>
      <p:pic>
        <p:nvPicPr>
          <p:cNvPr id="118" name="Google Shape;118;p3"/>
          <p:cNvPicPr preferRelativeResize="0"/>
          <p:nvPr/>
        </p:nvPicPr>
        <p:blipFill rotWithShape="1">
          <a:blip r:embed="rId10">
            <a:alphaModFix/>
          </a:blip>
          <a:srcRect b="0" l="0" r="0" t="1149"/>
          <a:stretch/>
        </p:blipFill>
        <p:spPr>
          <a:xfrm>
            <a:off x="5827552" y="-50931"/>
            <a:ext cx="2225814" cy="6070335"/>
          </a:xfrm>
          <a:prstGeom prst="rect">
            <a:avLst/>
          </a:prstGeom>
          <a:noFill/>
          <a:ln>
            <a:noFill/>
          </a:ln>
        </p:spPr>
      </p:pic>
      <p:pic>
        <p:nvPicPr>
          <p:cNvPr id="119" name="Google Shape;119;p3"/>
          <p:cNvPicPr preferRelativeResize="0"/>
          <p:nvPr/>
        </p:nvPicPr>
        <p:blipFill rotWithShape="1">
          <a:blip r:embed="rId11">
            <a:alphaModFix/>
          </a:blip>
          <a:srcRect b="786" l="0" r="0" t="0"/>
          <a:stretch/>
        </p:blipFill>
        <p:spPr>
          <a:xfrm>
            <a:off x="7943853" y="-63752"/>
            <a:ext cx="2204045" cy="608948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4"/>
          <p:cNvPicPr preferRelativeResize="0"/>
          <p:nvPr/>
        </p:nvPicPr>
        <p:blipFill rotWithShape="1">
          <a:blip r:embed="rId3">
            <a:alphaModFix/>
          </a:blip>
          <a:srcRect b="0" l="108" r="353" t="12102"/>
          <a:stretch/>
        </p:blipFill>
        <p:spPr>
          <a:xfrm>
            <a:off x="0" y="-2338"/>
            <a:ext cx="12192000" cy="1805013"/>
          </a:xfrm>
          <a:prstGeom prst="rect">
            <a:avLst/>
          </a:prstGeom>
          <a:noFill/>
          <a:ln>
            <a:noFill/>
          </a:ln>
        </p:spPr>
      </p:pic>
      <p:pic>
        <p:nvPicPr>
          <p:cNvPr id="126" name="Google Shape;126;p4"/>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127" name="Google Shape;127;p4"/>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Gill Sans"/>
                <a:ea typeface="Gill Sans"/>
                <a:cs typeface="Gill Sans"/>
                <a:sym typeface="Gill Sans"/>
              </a:rPr>
              <a:t>Preferential Option for the Poor</a:t>
            </a:r>
            <a:endParaRPr b="0" i="0" sz="1400" u="none" cap="none" strike="noStrike">
              <a:solidFill>
                <a:srgbClr val="000000"/>
              </a:solidFill>
              <a:latin typeface="Arial"/>
              <a:ea typeface="Arial"/>
              <a:cs typeface="Arial"/>
              <a:sym typeface="Arial"/>
            </a:endParaRPr>
          </a:p>
        </p:txBody>
      </p:sp>
      <p:sp>
        <p:nvSpPr>
          <p:cNvPr id="128" name="Google Shape;128;p4"/>
          <p:cNvSpPr/>
          <p:nvPr/>
        </p:nvSpPr>
        <p:spPr>
          <a:xfrm>
            <a:off x="498874" y="2083940"/>
            <a:ext cx="7483642" cy="35394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GB" sz="3200" u="none" cap="none" strike="noStrike">
                <a:solidFill>
                  <a:schemeClr val="dk1"/>
                </a:solidFill>
                <a:latin typeface="Gill Sans"/>
                <a:ea typeface="Gill Sans"/>
                <a:cs typeface="Gill Sans"/>
                <a:sym typeface="Gill Sans"/>
              </a:rPr>
              <a:t>God calls us to look out for those in need and work hard to support them as best we can.</a:t>
            </a:r>
            <a:endParaRPr b="0" i="0" sz="3200" u="none" cap="none" strike="noStrike">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3200"/>
              <a:buFont typeface="Arial"/>
              <a:buNone/>
            </a:pPr>
            <a:r>
              <a:t/>
            </a:r>
            <a:endParaRPr sz="3200">
              <a:solidFill>
                <a:schemeClr val="dk1"/>
              </a:solidFill>
              <a:latin typeface="Gill Sans"/>
              <a:ea typeface="Gill Sans"/>
              <a:cs typeface="Gill Sans"/>
              <a:sym typeface="Gill Sans"/>
            </a:endParaRPr>
          </a:p>
          <a:p>
            <a:pPr indent="0" lvl="0" marL="0" marR="0" rtl="0" algn="l">
              <a:lnSpc>
                <a:spcPct val="100000"/>
              </a:lnSpc>
              <a:spcBef>
                <a:spcPts val="0"/>
              </a:spcBef>
              <a:spcAft>
                <a:spcPts val="0"/>
              </a:spcAft>
              <a:buClr>
                <a:srgbClr val="000000"/>
              </a:buClr>
              <a:buSzPts val="3200"/>
              <a:buFont typeface="Arial"/>
              <a:buNone/>
            </a:pPr>
            <a:r>
              <a:t/>
            </a:r>
            <a:endParaRPr i="1" sz="2600">
              <a:solidFill>
                <a:schemeClr val="dk1"/>
              </a:solidFill>
              <a:latin typeface="Gill Sans"/>
              <a:ea typeface="Gill Sans"/>
              <a:cs typeface="Gill Sans"/>
              <a:sym typeface="Gill Sans"/>
            </a:endParaRPr>
          </a:p>
        </p:txBody>
      </p:sp>
      <p:pic>
        <p:nvPicPr>
          <p:cNvPr descr="St. George's Catholic Primary School - Love in Action Project" id="129" name="Google Shape;129;p4"/>
          <p:cNvPicPr preferRelativeResize="0"/>
          <p:nvPr/>
        </p:nvPicPr>
        <p:blipFill rotWithShape="1">
          <a:blip r:embed="rId5">
            <a:alphaModFix/>
          </a:blip>
          <a:srcRect b="0" l="0" r="0" t="0"/>
          <a:stretch/>
        </p:blipFill>
        <p:spPr>
          <a:xfrm>
            <a:off x="8400624" y="1554822"/>
            <a:ext cx="3791376" cy="530317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6"/>
          <p:cNvPicPr preferRelativeResize="0"/>
          <p:nvPr/>
        </p:nvPicPr>
        <p:blipFill rotWithShape="1">
          <a:blip r:embed="rId3">
            <a:alphaModFix/>
          </a:blip>
          <a:srcRect b="0" l="108" r="353" t="12102"/>
          <a:stretch/>
        </p:blipFill>
        <p:spPr>
          <a:xfrm>
            <a:off x="0" y="-2338"/>
            <a:ext cx="12192000" cy="1805013"/>
          </a:xfrm>
          <a:prstGeom prst="rect">
            <a:avLst/>
          </a:prstGeom>
          <a:noFill/>
          <a:ln>
            <a:noFill/>
          </a:ln>
        </p:spPr>
      </p:pic>
      <p:pic>
        <p:nvPicPr>
          <p:cNvPr id="136" name="Google Shape;136;p6"/>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137" name="Google Shape;137;p6"/>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Gill Sans"/>
                <a:ea typeface="Gill Sans"/>
                <a:cs typeface="Gill Sans"/>
                <a:sym typeface="Gill Sans"/>
              </a:rPr>
              <a:t>Preferential Option for the Poor</a:t>
            </a:r>
            <a:endParaRPr b="0" i="0" sz="1400" u="none" cap="none" strike="noStrike">
              <a:solidFill>
                <a:srgbClr val="000000"/>
              </a:solidFill>
              <a:latin typeface="Arial"/>
              <a:ea typeface="Arial"/>
              <a:cs typeface="Arial"/>
              <a:sym typeface="Arial"/>
            </a:endParaRPr>
          </a:p>
        </p:txBody>
      </p:sp>
      <p:pic>
        <p:nvPicPr>
          <p:cNvPr id="138" name="Google Shape;138;p6"/>
          <p:cNvPicPr preferRelativeResize="0"/>
          <p:nvPr/>
        </p:nvPicPr>
        <p:blipFill rotWithShape="1">
          <a:blip r:embed="rId5">
            <a:alphaModFix/>
          </a:blip>
          <a:srcRect b="0" l="0" r="0" t="0"/>
          <a:stretch/>
        </p:blipFill>
        <p:spPr>
          <a:xfrm>
            <a:off x="4068225" y="1866275"/>
            <a:ext cx="3770850" cy="37708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g2ee843c935c_0_0"/>
          <p:cNvPicPr preferRelativeResize="0"/>
          <p:nvPr/>
        </p:nvPicPr>
        <p:blipFill rotWithShape="1">
          <a:blip r:embed="rId3">
            <a:alphaModFix/>
          </a:blip>
          <a:srcRect b="0" l="109" r="348" t="12103"/>
          <a:stretch/>
        </p:blipFill>
        <p:spPr>
          <a:xfrm>
            <a:off x="0" y="-2338"/>
            <a:ext cx="12192000" cy="1805013"/>
          </a:xfrm>
          <a:prstGeom prst="rect">
            <a:avLst/>
          </a:prstGeom>
          <a:noFill/>
          <a:ln>
            <a:noFill/>
          </a:ln>
        </p:spPr>
      </p:pic>
      <p:pic>
        <p:nvPicPr>
          <p:cNvPr id="145" name="Google Shape;145;g2ee843c935c_0_0"/>
          <p:cNvPicPr preferRelativeResize="0"/>
          <p:nvPr/>
        </p:nvPicPr>
        <p:blipFill rotWithShape="1">
          <a:blip r:embed="rId4">
            <a:alphaModFix/>
          </a:blip>
          <a:srcRect b="0" l="0" r="0" t="0"/>
          <a:stretch/>
        </p:blipFill>
        <p:spPr>
          <a:xfrm>
            <a:off x="180022" y="5700713"/>
            <a:ext cx="11547260" cy="1128576"/>
          </a:xfrm>
          <a:prstGeom prst="rect">
            <a:avLst/>
          </a:prstGeom>
          <a:noFill/>
          <a:ln>
            <a:noFill/>
          </a:ln>
        </p:spPr>
      </p:pic>
      <p:sp>
        <p:nvSpPr>
          <p:cNvPr id="146" name="Google Shape;146;g2ee843c935c_0_0"/>
          <p:cNvSpPr txBox="1"/>
          <p:nvPr/>
        </p:nvSpPr>
        <p:spPr>
          <a:xfrm>
            <a:off x="1158240" y="785381"/>
            <a:ext cx="98754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Gill Sans"/>
                <a:ea typeface="Gill Sans"/>
                <a:cs typeface="Gill Sans"/>
                <a:sym typeface="Gill Sans"/>
              </a:rPr>
              <a:t>Preferential Option for the Poor</a:t>
            </a:r>
            <a:endParaRPr b="0" i="0" sz="1400" u="none" cap="none" strike="noStrike">
              <a:solidFill>
                <a:srgbClr val="000000"/>
              </a:solidFill>
              <a:latin typeface="Arial"/>
              <a:ea typeface="Arial"/>
              <a:cs typeface="Arial"/>
              <a:sym typeface="Arial"/>
            </a:endParaRPr>
          </a:p>
        </p:txBody>
      </p:sp>
      <p:pic>
        <p:nvPicPr>
          <p:cNvPr id="147" name="Google Shape;147;g2ee843c935c_0_0"/>
          <p:cNvPicPr preferRelativeResize="0"/>
          <p:nvPr/>
        </p:nvPicPr>
        <p:blipFill rotWithShape="1">
          <a:blip r:embed="rId5">
            <a:alphaModFix/>
          </a:blip>
          <a:srcRect b="0" l="0" r="0" t="0"/>
          <a:stretch/>
        </p:blipFill>
        <p:spPr>
          <a:xfrm>
            <a:off x="4068225" y="1866275"/>
            <a:ext cx="3770850" cy="3770850"/>
          </a:xfrm>
          <a:prstGeom prst="rect">
            <a:avLst/>
          </a:prstGeom>
          <a:noFill/>
          <a:ln>
            <a:noFill/>
          </a:ln>
        </p:spPr>
      </p:pic>
      <p:pic>
        <p:nvPicPr>
          <p:cNvPr id="148" name="Google Shape;148;g2ee843c935c_0_0"/>
          <p:cNvPicPr preferRelativeResize="0"/>
          <p:nvPr/>
        </p:nvPicPr>
        <p:blipFill>
          <a:blip r:embed="rId6">
            <a:alphaModFix/>
          </a:blip>
          <a:stretch>
            <a:fillRect/>
          </a:stretch>
        </p:blipFill>
        <p:spPr>
          <a:xfrm>
            <a:off x="8896400" y="1659450"/>
            <a:ext cx="1731325" cy="1443925"/>
          </a:xfrm>
          <a:prstGeom prst="rect">
            <a:avLst/>
          </a:prstGeom>
          <a:noFill/>
          <a:ln>
            <a:noFill/>
          </a:ln>
        </p:spPr>
      </p:pic>
      <p:pic>
        <p:nvPicPr>
          <p:cNvPr id="149" name="Google Shape;149;g2ee843c935c_0_0"/>
          <p:cNvPicPr preferRelativeResize="0"/>
          <p:nvPr/>
        </p:nvPicPr>
        <p:blipFill>
          <a:blip r:embed="rId7">
            <a:alphaModFix/>
          </a:blip>
          <a:stretch>
            <a:fillRect/>
          </a:stretch>
        </p:blipFill>
        <p:spPr>
          <a:xfrm>
            <a:off x="917825" y="1802663"/>
            <a:ext cx="2743200" cy="1123950"/>
          </a:xfrm>
          <a:prstGeom prst="rect">
            <a:avLst/>
          </a:prstGeom>
          <a:noFill/>
          <a:ln>
            <a:noFill/>
          </a:ln>
        </p:spPr>
      </p:pic>
      <p:pic>
        <p:nvPicPr>
          <p:cNvPr id="150" name="Google Shape;150;g2ee843c935c_0_0"/>
          <p:cNvPicPr preferRelativeResize="0"/>
          <p:nvPr/>
        </p:nvPicPr>
        <p:blipFill rotWithShape="1">
          <a:blip r:embed="rId8">
            <a:alphaModFix/>
          </a:blip>
          <a:srcRect b="35107" l="0" r="0" t="0"/>
          <a:stretch/>
        </p:blipFill>
        <p:spPr>
          <a:xfrm>
            <a:off x="1292075" y="4243396"/>
            <a:ext cx="2245700" cy="1457325"/>
          </a:xfrm>
          <a:prstGeom prst="rect">
            <a:avLst/>
          </a:prstGeom>
          <a:noFill/>
          <a:ln>
            <a:noFill/>
          </a:ln>
        </p:spPr>
      </p:pic>
      <p:pic>
        <p:nvPicPr>
          <p:cNvPr id="151" name="Google Shape;151;g2ee843c935c_0_0"/>
          <p:cNvPicPr preferRelativeResize="0"/>
          <p:nvPr/>
        </p:nvPicPr>
        <p:blipFill>
          <a:blip r:embed="rId9">
            <a:alphaModFix/>
          </a:blip>
          <a:stretch>
            <a:fillRect/>
          </a:stretch>
        </p:blipFill>
        <p:spPr>
          <a:xfrm>
            <a:off x="8605200" y="4388062"/>
            <a:ext cx="2743200" cy="1440185"/>
          </a:xfrm>
          <a:prstGeom prst="rect">
            <a:avLst/>
          </a:prstGeom>
          <a:noFill/>
          <a:ln>
            <a:noFill/>
          </a:ln>
        </p:spPr>
      </p:pic>
      <p:pic>
        <p:nvPicPr>
          <p:cNvPr id="152" name="Google Shape;152;g2ee843c935c_0_0"/>
          <p:cNvPicPr preferRelativeResize="0"/>
          <p:nvPr/>
        </p:nvPicPr>
        <p:blipFill>
          <a:blip r:embed="rId10">
            <a:alphaModFix/>
          </a:blip>
          <a:stretch>
            <a:fillRect/>
          </a:stretch>
        </p:blipFill>
        <p:spPr>
          <a:xfrm>
            <a:off x="180023" y="3310225"/>
            <a:ext cx="3480994" cy="1235713"/>
          </a:xfrm>
          <a:prstGeom prst="rect">
            <a:avLst/>
          </a:prstGeom>
          <a:noFill/>
          <a:ln>
            <a:noFill/>
          </a:ln>
        </p:spPr>
      </p:pic>
      <p:pic>
        <p:nvPicPr>
          <p:cNvPr id="153" name="Google Shape;153;g2ee843c935c_0_0"/>
          <p:cNvPicPr preferRelativeResize="0"/>
          <p:nvPr/>
        </p:nvPicPr>
        <p:blipFill>
          <a:blip r:embed="rId11">
            <a:alphaModFix/>
          </a:blip>
          <a:stretch>
            <a:fillRect/>
          </a:stretch>
        </p:blipFill>
        <p:spPr>
          <a:xfrm>
            <a:off x="8681645" y="3207987"/>
            <a:ext cx="2160824" cy="14402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id="159" name="Google Shape;159;p7"/>
          <p:cNvPicPr preferRelativeResize="0"/>
          <p:nvPr/>
        </p:nvPicPr>
        <p:blipFill rotWithShape="1">
          <a:blip r:embed="rId3">
            <a:alphaModFix/>
          </a:blip>
          <a:srcRect b="0" l="108" r="353" t="12102"/>
          <a:stretch/>
        </p:blipFill>
        <p:spPr>
          <a:xfrm>
            <a:off x="0" y="-2338"/>
            <a:ext cx="12192000" cy="1805013"/>
          </a:xfrm>
          <a:prstGeom prst="rect">
            <a:avLst/>
          </a:prstGeom>
          <a:noFill/>
          <a:ln>
            <a:noFill/>
          </a:ln>
        </p:spPr>
      </p:pic>
      <p:pic>
        <p:nvPicPr>
          <p:cNvPr id="160" name="Google Shape;160;p7"/>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161" name="Google Shape;161;p7"/>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Gill Sans"/>
                <a:ea typeface="Gill Sans"/>
                <a:cs typeface="Gill Sans"/>
                <a:sym typeface="Gill Sans"/>
              </a:rPr>
              <a:t>Preferential Option for the Poor</a:t>
            </a:r>
            <a:endParaRPr b="0" i="0" sz="1400" u="none" cap="none" strike="noStrike">
              <a:solidFill>
                <a:srgbClr val="000000"/>
              </a:solidFill>
              <a:latin typeface="Arial"/>
              <a:ea typeface="Arial"/>
              <a:cs typeface="Arial"/>
              <a:sym typeface="Arial"/>
            </a:endParaRPr>
          </a:p>
        </p:txBody>
      </p:sp>
      <p:sp>
        <p:nvSpPr>
          <p:cNvPr id="162" name="Google Shape;162;p7"/>
          <p:cNvSpPr txBox="1"/>
          <p:nvPr/>
        </p:nvSpPr>
        <p:spPr>
          <a:xfrm>
            <a:off x="1158240" y="3036216"/>
            <a:ext cx="5836465" cy="785568"/>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Gill Sans"/>
              <a:buNone/>
            </a:pPr>
            <a:r>
              <a:rPr b="0" i="0" lang="en-GB" sz="4400" u="none" cap="none" strike="noStrike">
                <a:solidFill>
                  <a:schemeClr val="dk1"/>
                </a:solidFill>
                <a:latin typeface="Gill Sans"/>
                <a:ea typeface="Gill Sans"/>
                <a:cs typeface="Gill Sans"/>
                <a:sym typeface="Gill Sans"/>
              </a:rPr>
              <a:t>Let us now listen to the Word of God.</a:t>
            </a:r>
            <a:endParaRPr b="0" i="0" sz="2400" u="none" cap="none" strike="noStrike">
              <a:solidFill>
                <a:schemeClr val="dk1"/>
              </a:solidFill>
              <a:latin typeface="Gill Sans"/>
              <a:ea typeface="Gill Sans"/>
              <a:cs typeface="Gill Sans"/>
              <a:sym typeface="Gill Sans"/>
            </a:endParaRPr>
          </a:p>
        </p:txBody>
      </p:sp>
      <p:pic>
        <p:nvPicPr>
          <p:cNvPr descr="Book, Education, School, Literature, Knowledge, Reading" id="163" name="Google Shape;163;p7"/>
          <p:cNvPicPr preferRelativeResize="0"/>
          <p:nvPr/>
        </p:nvPicPr>
        <p:blipFill rotWithShape="1">
          <a:blip r:embed="rId5">
            <a:alphaModFix/>
          </a:blip>
          <a:srcRect b="7051" l="18586" r="17208" t="6517"/>
          <a:stretch/>
        </p:blipFill>
        <p:spPr>
          <a:xfrm>
            <a:off x="7176052" y="1619751"/>
            <a:ext cx="4750905" cy="426388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11"/>
          <p:cNvPicPr preferRelativeResize="0"/>
          <p:nvPr/>
        </p:nvPicPr>
        <p:blipFill rotWithShape="1">
          <a:blip r:embed="rId3">
            <a:alphaModFix/>
          </a:blip>
          <a:srcRect b="0" l="108" r="353" t="12102"/>
          <a:stretch/>
        </p:blipFill>
        <p:spPr>
          <a:xfrm>
            <a:off x="0" y="-2338"/>
            <a:ext cx="12192000" cy="1805013"/>
          </a:xfrm>
          <a:prstGeom prst="rect">
            <a:avLst/>
          </a:prstGeom>
          <a:noFill/>
          <a:ln>
            <a:noFill/>
          </a:ln>
        </p:spPr>
      </p:pic>
      <p:pic>
        <p:nvPicPr>
          <p:cNvPr id="170" name="Google Shape;170;p11"/>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171" name="Google Shape;171;p11"/>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Gill Sans"/>
                <a:ea typeface="Gill Sans"/>
                <a:cs typeface="Gill Sans"/>
                <a:sym typeface="Gill Sans"/>
              </a:rPr>
              <a:t>Preferential Option for the Poor</a:t>
            </a:r>
            <a:endParaRPr b="0" i="0" sz="1400" u="none" cap="none" strike="noStrike">
              <a:solidFill>
                <a:srgbClr val="000000"/>
              </a:solidFill>
              <a:latin typeface="Arial"/>
              <a:ea typeface="Arial"/>
              <a:cs typeface="Arial"/>
              <a:sym typeface="Arial"/>
            </a:endParaRPr>
          </a:p>
        </p:txBody>
      </p:sp>
      <p:pic>
        <p:nvPicPr>
          <p:cNvPr descr="Book, Education, School, Literature, Knowledge, Reading" id="172" name="Google Shape;172;p11"/>
          <p:cNvPicPr preferRelativeResize="0"/>
          <p:nvPr/>
        </p:nvPicPr>
        <p:blipFill rotWithShape="1">
          <a:blip r:embed="rId5">
            <a:alphaModFix/>
          </a:blip>
          <a:srcRect b="7051" l="18586" r="17208" t="6517"/>
          <a:stretch/>
        </p:blipFill>
        <p:spPr>
          <a:xfrm>
            <a:off x="7176052" y="1619751"/>
            <a:ext cx="4750905" cy="4263887"/>
          </a:xfrm>
          <a:prstGeom prst="rect">
            <a:avLst/>
          </a:prstGeom>
          <a:noFill/>
          <a:ln>
            <a:noFill/>
          </a:ln>
        </p:spPr>
      </p:pic>
      <p:sp>
        <p:nvSpPr>
          <p:cNvPr id="173" name="Google Shape;173;p11"/>
          <p:cNvSpPr/>
          <p:nvPr/>
        </p:nvSpPr>
        <p:spPr>
          <a:xfrm>
            <a:off x="479134" y="2030906"/>
            <a:ext cx="6431875" cy="329320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lang="en-GB" sz="2300">
                <a:solidFill>
                  <a:schemeClr val="dk1"/>
                </a:solidFill>
                <a:highlight>
                  <a:srgbClr val="FFFFFF"/>
                </a:highlight>
                <a:latin typeface="Gill Sans"/>
                <a:ea typeface="Gill Sans"/>
                <a:cs typeface="Gill Sans"/>
                <a:sym typeface="Gill Sans"/>
              </a:rPr>
              <a:t>12 </a:t>
            </a:r>
            <a:r>
              <a:rPr lang="en-GB" sz="2300">
                <a:solidFill>
                  <a:schemeClr val="dk1"/>
                </a:solidFill>
                <a:highlight>
                  <a:srgbClr val="FFFFFF"/>
                </a:highlight>
                <a:latin typeface="Gill Sans"/>
                <a:ea typeface="Gill Sans"/>
                <a:cs typeface="Gill Sans"/>
                <a:sym typeface="Gill Sans"/>
              </a:rPr>
              <a:t>Then Jesus said to his host, “When you give a luncheon or dinner, do not invite your friends, your brothers or sisters, your relatives, or your rich neighbors; if you do, they may invite you back and so you will be repaid. </a:t>
            </a:r>
            <a:r>
              <a:rPr b="1" lang="en-GB" sz="2300">
                <a:solidFill>
                  <a:schemeClr val="dk1"/>
                </a:solidFill>
                <a:highlight>
                  <a:srgbClr val="FFFFFF"/>
                </a:highlight>
                <a:latin typeface="Gill Sans"/>
                <a:ea typeface="Gill Sans"/>
                <a:cs typeface="Gill Sans"/>
                <a:sym typeface="Gill Sans"/>
              </a:rPr>
              <a:t>13 </a:t>
            </a:r>
            <a:r>
              <a:rPr lang="en-GB" sz="2300">
                <a:solidFill>
                  <a:schemeClr val="dk1"/>
                </a:solidFill>
                <a:highlight>
                  <a:srgbClr val="FFFFFF"/>
                </a:highlight>
                <a:latin typeface="Gill Sans"/>
                <a:ea typeface="Gill Sans"/>
                <a:cs typeface="Gill Sans"/>
                <a:sym typeface="Gill Sans"/>
              </a:rPr>
              <a:t>But when you give a banquet, invite the poor, the crippled, the lame, the blind, </a:t>
            </a:r>
            <a:r>
              <a:rPr b="1" lang="en-GB" sz="2300">
                <a:solidFill>
                  <a:schemeClr val="dk1"/>
                </a:solidFill>
                <a:highlight>
                  <a:srgbClr val="FFFFFF"/>
                </a:highlight>
                <a:latin typeface="Gill Sans"/>
                <a:ea typeface="Gill Sans"/>
                <a:cs typeface="Gill Sans"/>
                <a:sym typeface="Gill Sans"/>
              </a:rPr>
              <a:t>14 </a:t>
            </a:r>
            <a:r>
              <a:rPr lang="en-GB" sz="2300">
                <a:solidFill>
                  <a:schemeClr val="dk1"/>
                </a:solidFill>
                <a:highlight>
                  <a:srgbClr val="FFFFFF"/>
                </a:highlight>
                <a:latin typeface="Gill Sans"/>
                <a:ea typeface="Gill Sans"/>
                <a:cs typeface="Gill Sans"/>
                <a:sym typeface="Gill Sans"/>
              </a:rPr>
              <a:t>and you will be blessed. Although they cannot repay you, you will be repaid at the resurrection of the righteous.”</a:t>
            </a:r>
            <a:endParaRPr i="0" sz="2300" u="none" cap="none" strike="noStrike">
              <a:solidFill>
                <a:srgbClr val="000000"/>
              </a:solidFill>
              <a:latin typeface="Gill Sans"/>
              <a:ea typeface="Gill Sans"/>
              <a:cs typeface="Gill Sans"/>
              <a:sym typeface="Gill Sans"/>
            </a:endParaRPr>
          </a:p>
          <a:p>
            <a:pPr indent="0" lvl="0" marL="0" marR="0" rtl="0" algn="ctr">
              <a:lnSpc>
                <a:spcPct val="100000"/>
              </a:lnSpc>
              <a:spcBef>
                <a:spcPts val="0"/>
              </a:spcBef>
              <a:spcAft>
                <a:spcPts val="0"/>
              </a:spcAft>
              <a:buClr>
                <a:srgbClr val="000000"/>
              </a:buClr>
              <a:buSzPts val="2800"/>
              <a:buFont typeface="Arial"/>
              <a:buNone/>
            </a:pPr>
            <a:r>
              <a:rPr b="1" lang="en-GB" sz="2800">
                <a:solidFill>
                  <a:srgbClr val="C00000"/>
                </a:solidFill>
                <a:latin typeface="Gill Sans"/>
                <a:ea typeface="Gill Sans"/>
                <a:cs typeface="Gill Sans"/>
                <a:sym typeface="Gill Sans"/>
              </a:rPr>
              <a:t>Luke 14: 12-14</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73"/>
                                        </p:tgtEl>
                                        <p:attrNameLst>
                                          <p:attrName>style.visibility</p:attrName>
                                        </p:attrNameLst>
                                      </p:cBhvr>
                                      <p:to>
                                        <p:strVal val="visible"/>
                                      </p:to>
                                    </p:set>
                                    <p:anim calcmode="lin" valueType="num">
                                      <p:cBhvr additive="base">
                                        <p:cTn dur="2000"/>
                                        <p:tgtEl>
                                          <p:spTgt spid="173"/>
                                        </p:tgtEl>
                                        <p:attrNameLst>
                                          <p:attrName>ppt_w</p:attrName>
                                        </p:attrNameLst>
                                      </p:cBhvr>
                                      <p:tavLst>
                                        <p:tav fmla="" tm="0">
                                          <p:val>
                                            <p:strVal val="0"/>
                                          </p:val>
                                        </p:tav>
                                        <p:tav fmla="" tm="100000">
                                          <p:val>
                                            <p:strVal val="#ppt_w"/>
                                          </p:val>
                                        </p:tav>
                                      </p:tavLst>
                                    </p:anim>
                                    <p:anim calcmode="lin" valueType="num">
                                      <p:cBhvr additive="base">
                                        <p:cTn dur="2000"/>
                                        <p:tgtEl>
                                          <p:spTgt spid="17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14"/>
          <p:cNvPicPr preferRelativeResize="0"/>
          <p:nvPr/>
        </p:nvPicPr>
        <p:blipFill rotWithShape="1">
          <a:blip r:embed="rId3">
            <a:alphaModFix/>
          </a:blip>
          <a:srcRect b="0" l="108" r="353" t="12102"/>
          <a:stretch/>
        </p:blipFill>
        <p:spPr>
          <a:xfrm>
            <a:off x="0" y="-2338"/>
            <a:ext cx="12192000" cy="1805013"/>
          </a:xfrm>
          <a:prstGeom prst="rect">
            <a:avLst/>
          </a:prstGeom>
          <a:noFill/>
          <a:ln>
            <a:noFill/>
          </a:ln>
        </p:spPr>
      </p:pic>
      <p:pic>
        <p:nvPicPr>
          <p:cNvPr id="180" name="Google Shape;180;p14"/>
          <p:cNvPicPr preferRelativeResize="0"/>
          <p:nvPr/>
        </p:nvPicPr>
        <p:blipFill rotWithShape="1">
          <a:blip r:embed="rId4">
            <a:alphaModFix/>
          </a:blip>
          <a:srcRect b="0" l="0" r="0" t="0"/>
          <a:stretch/>
        </p:blipFill>
        <p:spPr>
          <a:xfrm>
            <a:off x="180022" y="5700713"/>
            <a:ext cx="11547259" cy="1128576"/>
          </a:xfrm>
          <a:prstGeom prst="rect">
            <a:avLst/>
          </a:prstGeom>
          <a:noFill/>
          <a:ln>
            <a:noFill/>
          </a:ln>
        </p:spPr>
      </p:pic>
      <p:sp>
        <p:nvSpPr>
          <p:cNvPr id="181" name="Google Shape;181;p14"/>
          <p:cNvSpPr txBox="1"/>
          <p:nvPr/>
        </p:nvSpPr>
        <p:spPr>
          <a:xfrm>
            <a:off x="1158240" y="785381"/>
            <a:ext cx="9875520" cy="76944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GB" sz="4400" u="none" cap="none" strike="noStrike">
                <a:solidFill>
                  <a:schemeClr val="lt1"/>
                </a:solidFill>
                <a:latin typeface="Gill Sans"/>
                <a:ea typeface="Gill Sans"/>
                <a:cs typeface="Gill Sans"/>
                <a:sym typeface="Gill Sans"/>
              </a:rPr>
              <a:t>Preferential Option for the Poor</a:t>
            </a:r>
            <a:endParaRPr b="0" i="0" sz="1400" u="none" cap="none" strike="noStrike">
              <a:solidFill>
                <a:srgbClr val="000000"/>
              </a:solidFill>
              <a:latin typeface="Arial"/>
              <a:ea typeface="Arial"/>
              <a:cs typeface="Arial"/>
              <a:sym typeface="Arial"/>
            </a:endParaRPr>
          </a:p>
        </p:txBody>
      </p:sp>
      <p:pic>
        <p:nvPicPr>
          <p:cNvPr id="182" name="Google Shape;182;p14"/>
          <p:cNvPicPr preferRelativeResize="0"/>
          <p:nvPr/>
        </p:nvPicPr>
        <p:blipFill rotWithShape="1">
          <a:blip r:embed="rId5">
            <a:alphaModFix/>
          </a:blip>
          <a:srcRect b="0" l="15163" r="28911" t="19275"/>
          <a:stretch/>
        </p:blipFill>
        <p:spPr>
          <a:xfrm>
            <a:off x="6690569" y="1554822"/>
            <a:ext cx="5295041" cy="4299326"/>
          </a:xfrm>
          <a:prstGeom prst="rect">
            <a:avLst/>
          </a:prstGeom>
          <a:noFill/>
          <a:ln>
            <a:noFill/>
          </a:ln>
        </p:spPr>
      </p:pic>
      <p:sp>
        <p:nvSpPr>
          <p:cNvPr id="183" name="Google Shape;183;p14"/>
          <p:cNvSpPr txBox="1"/>
          <p:nvPr/>
        </p:nvSpPr>
        <p:spPr>
          <a:xfrm>
            <a:off x="180022" y="2921168"/>
            <a:ext cx="6205592"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C40F0F"/>
              </a:buClr>
              <a:buSzPts val="6000"/>
              <a:buFont typeface="Gill Sans"/>
              <a:buNone/>
            </a:pPr>
            <a:r>
              <a:rPr b="0" i="0" lang="en-GB" sz="6000" u="none" cap="none" strike="noStrike">
                <a:solidFill>
                  <a:srgbClr val="C40F0F"/>
                </a:solidFill>
                <a:latin typeface="Gill Sans"/>
                <a:ea typeface="Gill Sans"/>
                <a:cs typeface="Gill Sans"/>
                <a:sym typeface="Gill Sans"/>
              </a:rPr>
              <a:t>Let Us Pray…</a:t>
            </a:r>
            <a:endParaRPr b="0" i="0" sz="5400" u="none" cap="none" strike="noStrike">
              <a:solidFill>
                <a:srgbClr val="C40F0F"/>
              </a:solidFill>
              <a:latin typeface="Gill Sans"/>
              <a:ea typeface="Gill Sans"/>
              <a:cs typeface="Gill Sans"/>
              <a:sym typeface="Gill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5000"/>
                                        <p:tgtEl>
                                          <p:spTgt spid="182"/>
                                        </p:tgtEl>
                                      </p:cBhvr>
                                    </p:animEffect>
                                  </p:childTnLst>
                                </p:cTn>
                              </p:par>
                              <p:par>
                                <p:cTn fill="hold" nodeType="withEffect" presetClass="entr" presetID="23" presetSubtype="16">
                                  <p:stCondLst>
                                    <p:cond delay="0"/>
                                  </p:stCondLst>
                                  <p:childTnLst>
                                    <p:set>
                                      <p:cBhvr>
                                        <p:cTn dur="1" fill="hold">
                                          <p:stCondLst>
                                            <p:cond delay="0"/>
                                          </p:stCondLst>
                                        </p:cTn>
                                        <p:tgtEl>
                                          <p:spTgt spid="183"/>
                                        </p:tgtEl>
                                        <p:attrNameLst>
                                          <p:attrName>style.visibility</p:attrName>
                                        </p:attrNameLst>
                                      </p:cBhvr>
                                      <p:to>
                                        <p:strVal val="visible"/>
                                      </p:to>
                                    </p:set>
                                    <p:anim calcmode="lin" valueType="num">
                                      <p:cBhvr additive="base">
                                        <p:cTn dur="5000"/>
                                        <p:tgtEl>
                                          <p:spTgt spid="183"/>
                                        </p:tgtEl>
                                        <p:attrNameLst>
                                          <p:attrName>ppt_w</p:attrName>
                                        </p:attrNameLst>
                                      </p:cBhvr>
                                      <p:tavLst>
                                        <p:tav fmla="" tm="0">
                                          <p:val>
                                            <p:strVal val="0"/>
                                          </p:val>
                                        </p:tav>
                                        <p:tav fmla="" tm="100000">
                                          <p:val>
                                            <p:strVal val="#ppt_w"/>
                                          </p:val>
                                        </p:tav>
                                      </p:tavLst>
                                    </p:anim>
                                    <p:anim calcmode="lin" valueType="num">
                                      <p:cBhvr additive="base">
                                        <p:cTn dur="5000"/>
                                        <p:tgtEl>
                                          <p:spTgt spid="18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2018-05-21T15:55:21Z</dcterms:created>
  <dc:creator>Verity Sykes</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0x0101004C925567B298CE42B4AEE50097DA31FC</vt:lpwstr>
  </property>
</Properties>
</file>