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Quattrocento Sans"/>
      <p:regular r:id="rId26"/>
      <p:bold r:id="rId27"/>
      <p:italic r:id="rId28"/>
      <p:boldItalic r:id="rId29"/>
    </p:embeddedFont>
    <p:embeddedFont>
      <p:font typeface="Gill Sans"/>
      <p:regular r:id="rId30"/>
      <p:bold r:id="rId31"/>
    </p:embeddedFont>
    <p:embeddedFont>
      <p:font typeface="Century Gothic"/>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g6vO/Z4VI5nIUMoeOeGZUPumo3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attrocentoSans-regular.fntdata"/><Relationship Id="rId25" Type="http://schemas.openxmlformats.org/officeDocument/2006/relationships/slide" Target="slides/slide21.xml"/><Relationship Id="rId28" Type="http://schemas.openxmlformats.org/officeDocument/2006/relationships/font" Target="fonts/QuattrocentoSans-italic.fntdata"/><Relationship Id="rId27" Type="http://schemas.openxmlformats.org/officeDocument/2006/relationships/font" Target="fonts/Quattrocento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QuattrocentoSans-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GillSans-bold.fntdata"/><Relationship Id="rId30" Type="http://schemas.openxmlformats.org/officeDocument/2006/relationships/font" Target="fonts/GillSans-regular.fntdata"/><Relationship Id="rId11" Type="http://schemas.openxmlformats.org/officeDocument/2006/relationships/slide" Target="slides/slide7.xml"/><Relationship Id="rId33" Type="http://schemas.openxmlformats.org/officeDocument/2006/relationships/font" Target="fonts/CenturyGothic-bold.fntdata"/><Relationship Id="rId10" Type="http://schemas.openxmlformats.org/officeDocument/2006/relationships/slide" Target="slides/slide6.xml"/><Relationship Id="rId32" Type="http://schemas.openxmlformats.org/officeDocument/2006/relationships/font" Target="fonts/CenturyGothic-regular.fntdata"/><Relationship Id="rId13" Type="http://schemas.openxmlformats.org/officeDocument/2006/relationships/slide" Target="slides/slide9.xml"/><Relationship Id="rId35" Type="http://schemas.openxmlformats.org/officeDocument/2006/relationships/font" Target="fonts/CenturyGothic-boldItalic.fntdata"/><Relationship Id="rId12" Type="http://schemas.openxmlformats.org/officeDocument/2006/relationships/slide" Target="slides/slide8.xml"/><Relationship Id="rId34" Type="http://schemas.openxmlformats.org/officeDocument/2006/relationships/font" Target="fonts/CenturyGothic-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cdow.org.uk/jubilee-2025/"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Play/sing God’s Spirit is in my Heart (Go Tell Everyone) as children enter and leave the assembly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82" name="Google Shape;18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92" name="Google Shape;19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02" name="Google Shape;20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12" name="Google Shape;21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22" name="Google Shape;22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32" name="Google Shape;23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42" name="Google Shape;24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ee9d58e716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2ee9d58e716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n-GB" u="sng">
                <a:solidFill>
                  <a:schemeClr val="hlink"/>
                </a:solidFill>
                <a:hlinkClick r:id="rId2"/>
              </a:rPr>
              <a:t>https://rcdow.org.uk/jubilee-2025/</a:t>
            </a:r>
            <a:br>
              <a:rPr lang="en-GB"/>
            </a:br>
            <a:r>
              <a:rPr lang="en-GB"/>
              <a:t>Introduce the theme for the Jubilee year and the fact we are focusing on restoring hope to everyone, encouraging that through our actions towards others as well as being prayerful, praying that everyone feels a sense of hope. This ties in nicely with our CST theme this half term as we pray for hope and aim to bring hope to those in need, through our actions.</a:t>
            </a:r>
            <a:endParaRPr sz="1200">
              <a:solidFill>
                <a:schemeClr val="dk1"/>
              </a:solidFill>
              <a:latin typeface="Calibri"/>
              <a:ea typeface="Calibri"/>
              <a:cs typeface="Calibri"/>
              <a:sym typeface="Calibri"/>
            </a:endParaRPr>
          </a:p>
        </p:txBody>
      </p:sp>
      <p:sp>
        <p:nvSpPr>
          <p:cNvPr id="252" name="Google Shape;252;g2ee9d58e716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ee9bde35fb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2ee9bde35fb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61" name="Google Shape;261;g2ee9bde35fb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GB" sz="1200">
                <a:latin typeface="Century Gothic"/>
                <a:ea typeface="Century Gothic"/>
                <a:cs typeface="Century Gothic"/>
                <a:sym typeface="Century Gothic"/>
              </a:rPr>
              <a:t>Using the Prayer Toolkit model, the mission ‘tasks’ on the following slide can be amended or supplemented as required.</a:t>
            </a:r>
            <a:endParaRPr/>
          </a:p>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72" name="Google Shape;27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b="0" i="0" lang="en-GB" sz="1200">
                <a:solidFill>
                  <a:schemeClr val="dk1"/>
                </a:solidFill>
                <a:latin typeface="Calibri"/>
                <a:ea typeface="Calibri"/>
                <a:cs typeface="Calibri"/>
                <a:sym typeface="Calibri"/>
              </a:rPr>
              <a:t>The World Day of the Poor is a Roman Catholic observance, set up by Pope Francis in 2017. It is celebrated on the 33rd Sunday of Ordinary Time, which is the Sunday before Christ the King.</a:t>
            </a:r>
            <a:endParaRPr sz="1200">
              <a:solidFill>
                <a:schemeClr val="dk1"/>
              </a:solidFill>
              <a:latin typeface="Calibri"/>
              <a:ea typeface="Calibri"/>
              <a:cs typeface="Calibri"/>
              <a:sym typeface="Calibri"/>
            </a:endParaRPr>
          </a:p>
        </p:txBody>
      </p:sp>
      <p:sp>
        <p:nvSpPr>
          <p:cNvPr id="282" name="Google Shape;28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92" name="Google Shape;29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rPr lang="en-GB"/>
              <a:t>Introduce this half term’s CST theme. What do the children think ‘preferential option’ means? Can you think of a scenario that shows someone giving a preferential option to a poor person?</a:t>
            </a:r>
            <a:endParaRPr sz="1200">
              <a:solidFill>
                <a:schemeClr val="dk1"/>
              </a:solidFill>
              <a:latin typeface="Calibri"/>
              <a:ea typeface="Calibri"/>
              <a:cs typeface="Calibri"/>
              <a:sym typeface="Calibri"/>
            </a:endParaRPr>
          </a:p>
        </p:txBody>
      </p:sp>
      <p:sp>
        <p:nvSpPr>
          <p:cNvPr id="108" name="Google Shape;1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23" name="Google Shape;12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n-GB"/>
              <a:t>Can you think of a time when you needed help and someone reached out to you with kindness? How did you feel?</a:t>
            </a:r>
            <a:br>
              <a:rPr lang="en-GB"/>
            </a:br>
            <a:r>
              <a:rPr lang="en-GB"/>
              <a:t>Do they feel able to do </a:t>
            </a:r>
            <a:r>
              <a:rPr lang="en-GB"/>
              <a:t>anything when they come across someone in need? Encourage children to share anecdotes of helping or perhaps not feeling able to. Encourage children to talk to the adults in their life about ways they can make a difference to the life of someone in need e.g. donating pocket money/clothes/food etc.</a:t>
            </a:r>
            <a:endParaRPr sz="1200">
              <a:solidFill>
                <a:schemeClr val="dk1"/>
              </a:solidFill>
              <a:latin typeface="Calibri"/>
              <a:ea typeface="Calibri"/>
              <a:cs typeface="Calibri"/>
              <a:sym typeface="Calibri"/>
            </a:endParaRPr>
          </a:p>
        </p:txBody>
      </p:sp>
      <p:sp>
        <p:nvSpPr>
          <p:cNvPr id="133" name="Google Shape;13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42" name="Google Shape;14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rPr lang="en-GB"/>
              <a:t>When might someone not be able to speak up for themselves? How might </a:t>
            </a:r>
            <a:r>
              <a:rPr lang="en-GB"/>
              <a:t>you</a:t>
            </a:r>
            <a:r>
              <a:rPr lang="en-GB"/>
              <a:t> be able to speak up for them? Encourage the children to see every human being as someone made in God’s image and therefore should be treated with dignity and respect.</a:t>
            </a:r>
            <a:endParaRPr sz="1200">
              <a:solidFill>
                <a:schemeClr val="dk1"/>
              </a:solidFill>
              <a:latin typeface="Calibri"/>
              <a:ea typeface="Calibri"/>
              <a:cs typeface="Calibri"/>
              <a:sym typeface="Calibri"/>
            </a:endParaRPr>
          </a:p>
        </p:txBody>
      </p:sp>
      <p:sp>
        <p:nvSpPr>
          <p:cNvPr id="152" name="Google Shape;15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62" name="Google Shape;16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GB" sz="1200">
                <a:latin typeface="Century Gothic"/>
                <a:ea typeface="Century Gothic"/>
                <a:cs typeface="Century Gothic"/>
                <a:sym typeface="Century Gothic"/>
              </a:rPr>
              <a:t>Holding slide for discussion/feedback if required.</a:t>
            </a:r>
            <a:endParaRPr/>
          </a:p>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72" name="Google Shape;17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p:nvPr>
            <p:ph idx="2" type="pic"/>
          </p:nvPr>
        </p:nvSpPr>
        <p:spPr>
          <a:xfrm>
            <a:off x="5183188" y="987425"/>
            <a:ext cx="6172200" cy="4873625"/>
          </a:xfrm>
          <a:prstGeom prst="rect">
            <a:avLst/>
          </a:prstGeom>
          <a:noFill/>
          <a:ln>
            <a:noFill/>
          </a:ln>
        </p:spPr>
      </p:sp>
      <p:sp>
        <p:nvSpPr>
          <p:cNvPr id="68" name="Google Shape;68;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hyperlink" Target="https://youtu.be/TEUgyi4FT7I?si=kguj7RYkixu_q4SG" TargetMode="External"/><Relationship Id="rId8"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3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2.png"/><Relationship Id="rId11" Type="http://schemas.openxmlformats.org/officeDocument/2006/relationships/image" Target="../media/image18.png"/><Relationship Id="rId10" Type="http://schemas.openxmlformats.org/officeDocument/2006/relationships/image" Target="../media/image26.png"/><Relationship Id="rId9" Type="http://schemas.openxmlformats.org/officeDocument/2006/relationships/image" Target="../media/image8.png"/><Relationship Id="rId5" Type="http://schemas.openxmlformats.org/officeDocument/2006/relationships/image" Target="../media/image20.png"/><Relationship Id="rId6" Type="http://schemas.openxmlformats.org/officeDocument/2006/relationships/image" Target="../media/image29.png"/><Relationship Id="rId7" Type="http://schemas.openxmlformats.org/officeDocument/2006/relationships/image" Target="../media/image7.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23788" r="33782" t="0"/>
          <a:stretch/>
        </p:blipFill>
        <p:spPr>
          <a:xfrm>
            <a:off x="0" y="0"/>
            <a:ext cx="12192000" cy="6858000"/>
          </a:xfrm>
          <a:prstGeom prst="rect">
            <a:avLst/>
          </a:prstGeom>
          <a:noFill/>
          <a:ln>
            <a:noFill/>
          </a:ln>
        </p:spPr>
      </p:pic>
      <p:pic>
        <p:nvPicPr>
          <p:cNvPr id="90" name="Google Shape;90;p1"/>
          <p:cNvPicPr preferRelativeResize="0"/>
          <p:nvPr/>
        </p:nvPicPr>
        <p:blipFill rotWithShape="1">
          <a:blip r:embed="rId4">
            <a:alphaModFix/>
          </a:blip>
          <a:srcRect b="0" l="17588" r="21023" t="61504"/>
          <a:stretch/>
        </p:blipFill>
        <p:spPr>
          <a:xfrm>
            <a:off x="736166" y="4968986"/>
            <a:ext cx="3739487" cy="1328740"/>
          </a:xfrm>
          <a:prstGeom prst="rect">
            <a:avLst/>
          </a:prstGeom>
          <a:noFill/>
          <a:ln>
            <a:noFill/>
          </a:ln>
        </p:spPr>
      </p:pic>
      <p:sp>
        <p:nvSpPr>
          <p:cNvPr id="91" name="Google Shape;91;p1"/>
          <p:cNvSpPr txBox="1"/>
          <p:nvPr/>
        </p:nvSpPr>
        <p:spPr>
          <a:xfrm>
            <a:off x="2057139" y="935463"/>
            <a:ext cx="7794000" cy="286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0" i="0" lang="en-GB" sz="66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lang="en-GB" sz="4800">
                <a:solidFill>
                  <a:schemeClr val="lt1"/>
                </a:solidFill>
                <a:latin typeface="Gill Sans"/>
                <a:ea typeface="Gill Sans"/>
                <a:cs typeface="Gill Sans"/>
                <a:sym typeface="Gill Sans"/>
              </a:rPr>
              <a:t>L</a:t>
            </a:r>
            <a:r>
              <a:rPr b="0" i="0" lang="en-GB" sz="4800" u="none" cap="none" strike="noStrike">
                <a:solidFill>
                  <a:schemeClr val="lt1"/>
                </a:solidFill>
                <a:latin typeface="Gill Sans"/>
                <a:ea typeface="Gill Sans"/>
                <a:cs typeface="Gill Sans"/>
                <a:sym typeface="Gill Sans"/>
              </a:rPr>
              <a:t>KS2 Assembly</a:t>
            </a:r>
            <a:endParaRPr b="0" i="0" sz="8000" u="none" cap="none" strike="noStrike">
              <a:solidFill>
                <a:schemeClr val="lt1"/>
              </a:solidFill>
              <a:latin typeface="Gill Sans"/>
              <a:ea typeface="Gill Sans"/>
              <a:cs typeface="Gill Sans"/>
              <a:sym typeface="Gill Sans"/>
            </a:endParaRPr>
          </a:p>
        </p:txBody>
      </p:sp>
      <p:pic>
        <p:nvPicPr>
          <p:cNvPr id="92" name="Google Shape;92;p1"/>
          <p:cNvPicPr preferRelativeResize="0"/>
          <p:nvPr/>
        </p:nvPicPr>
        <p:blipFill rotWithShape="1">
          <a:blip r:embed="rId5">
            <a:alphaModFix/>
          </a:blip>
          <a:srcRect b="19840" l="54104" r="10359" t="11588"/>
          <a:stretch/>
        </p:blipFill>
        <p:spPr>
          <a:xfrm>
            <a:off x="8686800" y="3705331"/>
            <a:ext cx="2328400" cy="2527310"/>
          </a:xfrm>
          <a:prstGeom prst="rect">
            <a:avLst/>
          </a:prstGeom>
          <a:noFill/>
          <a:ln>
            <a:noFill/>
          </a:ln>
        </p:spPr>
      </p:pic>
      <p:pic>
        <p:nvPicPr>
          <p:cNvPr id="93" name="Google Shape;93;p1"/>
          <p:cNvPicPr preferRelativeResize="0"/>
          <p:nvPr/>
        </p:nvPicPr>
        <p:blipFill rotWithShape="1">
          <a:blip r:embed="rId6">
            <a:alphaModFix/>
          </a:blip>
          <a:srcRect b="0" l="0" r="0" t="0"/>
          <a:stretch/>
        </p:blipFill>
        <p:spPr>
          <a:xfrm>
            <a:off x="0" y="0"/>
            <a:ext cx="2164084" cy="2161036"/>
          </a:xfrm>
          <a:prstGeom prst="rect">
            <a:avLst/>
          </a:prstGeom>
          <a:noFill/>
          <a:ln>
            <a:noFill/>
          </a:ln>
        </p:spPr>
      </p:pic>
      <p:pic>
        <p:nvPicPr>
          <p:cNvPr id="94" name="Google Shape;94;p1">
            <a:hlinkClick r:id="rId7"/>
          </p:cNvPr>
          <p:cNvPicPr preferRelativeResize="0"/>
          <p:nvPr/>
        </p:nvPicPr>
        <p:blipFill>
          <a:blip r:embed="rId8">
            <a:alphaModFix/>
          </a:blip>
          <a:stretch>
            <a:fillRect/>
          </a:stretch>
        </p:blipFill>
        <p:spPr>
          <a:xfrm>
            <a:off x="5141930" y="3798375"/>
            <a:ext cx="1908140" cy="2862899"/>
          </a:xfrm>
          <a:prstGeom prst="rect">
            <a:avLst/>
          </a:prstGeom>
          <a:noFill/>
          <a:ln>
            <a:noFill/>
          </a:ln>
        </p:spPr>
      </p:pic>
      <p:sp>
        <p:nvSpPr>
          <p:cNvPr id="95" name="Google Shape;95;p1"/>
          <p:cNvSpPr/>
          <p:nvPr/>
        </p:nvSpPr>
        <p:spPr>
          <a:xfrm rot="5400000">
            <a:off x="5846100" y="4378725"/>
            <a:ext cx="499800" cy="4449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14"/>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85" name="Google Shape;185;p14"/>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86" name="Google Shape;186;p14"/>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id="187" name="Google Shape;187;p14"/>
          <p:cNvPicPr preferRelativeResize="0"/>
          <p:nvPr/>
        </p:nvPicPr>
        <p:blipFill rotWithShape="1">
          <a:blip r:embed="rId5">
            <a:alphaModFix/>
          </a:blip>
          <a:srcRect b="0" l="15163" r="28911" t="19275"/>
          <a:stretch/>
        </p:blipFill>
        <p:spPr>
          <a:xfrm>
            <a:off x="6690569" y="1554822"/>
            <a:ext cx="5295041" cy="4299326"/>
          </a:xfrm>
          <a:prstGeom prst="rect">
            <a:avLst/>
          </a:prstGeom>
          <a:noFill/>
          <a:ln>
            <a:noFill/>
          </a:ln>
        </p:spPr>
      </p:pic>
      <p:sp>
        <p:nvSpPr>
          <p:cNvPr id="188" name="Google Shape;188;p14"/>
          <p:cNvSpPr txBox="1"/>
          <p:nvPr/>
        </p:nvSpPr>
        <p:spPr>
          <a:xfrm>
            <a:off x="180022" y="2921168"/>
            <a:ext cx="620559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40F0F"/>
              </a:buClr>
              <a:buSzPts val="6000"/>
              <a:buFont typeface="Gill Sans"/>
              <a:buNone/>
            </a:pPr>
            <a:r>
              <a:rPr b="0" i="0" lang="en-GB" sz="6000" u="none" cap="none" strike="noStrike">
                <a:solidFill>
                  <a:srgbClr val="C40F0F"/>
                </a:solidFill>
                <a:latin typeface="Gill Sans"/>
                <a:ea typeface="Gill Sans"/>
                <a:cs typeface="Gill Sans"/>
                <a:sym typeface="Gill Sans"/>
              </a:rPr>
              <a:t>Let Us Pray…</a:t>
            </a:r>
            <a:endParaRPr b="0" i="0" sz="5400" u="none" cap="none" strike="noStrike">
              <a:solidFill>
                <a:srgbClr val="C40F0F"/>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0"/>
                                        <p:tgtEl>
                                          <p:spTgt spid="187"/>
                                        </p:tgtEl>
                                      </p:cBhvr>
                                    </p:animEffect>
                                  </p:childTnLst>
                                </p:cTn>
                              </p:par>
                              <p:par>
                                <p:cTn fill="hold" nodeType="withEffect" presetClass="entr" presetID="23" presetSubtype="16">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5000"/>
                                        <p:tgtEl>
                                          <p:spTgt spid="188"/>
                                        </p:tgtEl>
                                        <p:attrNameLst>
                                          <p:attrName>ppt_w</p:attrName>
                                        </p:attrNameLst>
                                      </p:cBhvr>
                                      <p:tavLst>
                                        <p:tav fmla="" tm="0">
                                          <p:val>
                                            <p:strVal val="0"/>
                                          </p:val>
                                        </p:tav>
                                        <p:tav fmla="" tm="100000">
                                          <p:val>
                                            <p:strVal val="#ppt_w"/>
                                          </p:val>
                                        </p:tav>
                                      </p:tavLst>
                                    </p:anim>
                                    <p:anim calcmode="lin" valueType="num">
                                      <p:cBhvr additive="base">
                                        <p:cTn dur="5000"/>
                                        <p:tgtEl>
                                          <p:spTgt spid="18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5"/>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95" name="Google Shape;195;p15"/>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96" name="Google Shape;196;p15"/>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sp>
        <p:nvSpPr>
          <p:cNvPr id="197" name="Google Shape;197;p15"/>
          <p:cNvSpPr/>
          <p:nvPr/>
        </p:nvSpPr>
        <p:spPr>
          <a:xfrm>
            <a:off x="305691" y="1802675"/>
            <a:ext cx="7969264" cy="40318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ill Sans"/>
                <a:ea typeface="Gill Sans"/>
                <a:cs typeface="Gill Sans"/>
                <a:sym typeface="Gill Sans"/>
              </a:rPr>
              <a:t>Loving God,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ill Sans"/>
                <a:ea typeface="Gill Sans"/>
                <a:cs typeface="Gill Sans"/>
                <a:sym typeface="Gill Sans"/>
              </a:rPr>
              <a:t>We come together to thank you for our world. You created our world so that everyone may have enough but there are those who do not have enough.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ill Sans"/>
                <a:ea typeface="Gill Sans"/>
                <a:cs typeface="Gill Sans"/>
                <a:sym typeface="Gill Sans"/>
              </a:rPr>
              <a:t>Help us to follow the example of Your Son, Jesus Christ, and reach out our hands to those in need.</a:t>
            </a:r>
            <a:endParaRPr b="0" i="0" sz="3200" u="none" cap="none" strike="noStrike">
              <a:solidFill>
                <a:schemeClr val="dk1"/>
              </a:solidFill>
              <a:latin typeface="Gill Sans"/>
              <a:ea typeface="Gill Sans"/>
              <a:cs typeface="Gill Sans"/>
              <a:sym typeface="Gill Sans"/>
            </a:endParaRPr>
          </a:p>
        </p:txBody>
      </p:sp>
      <p:pic>
        <p:nvPicPr>
          <p:cNvPr descr="St. George's Catholic Primary School - Love in Action Project" id="198" name="Google Shape;198;p15"/>
          <p:cNvPicPr preferRelativeResize="0"/>
          <p:nvPr/>
        </p:nvPicPr>
        <p:blipFill rotWithShape="1">
          <a:blip r:embed="rId5">
            <a:alphaModFix/>
          </a:blip>
          <a:srcRect b="0" l="0" r="0" t="0"/>
          <a:stretch/>
        </p:blipFill>
        <p:spPr>
          <a:xfrm>
            <a:off x="8400624" y="1554822"/>
            <a:ext cx="3791376" cy="53031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16"/>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05" name="Google Shape;205;p16"/>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06" name="Google Shape;206;p16"/>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sp>
        <p:nvSpPr>
          <p:cNvPr id="207" name="Google Shape;207;p16"/>
          <p:cNvSpPr/>
          <p:nvPr/>
        </p:nvSpPr>
        <p:spPr>
          <a:xfrm>
            <a:off x="4348631" y="2193004"/>
            <a:ext cx="7483642" cy="28623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dk1"/>
                </a:solidFill>
                <a:latin typeface="Gill Sans"/>
                <a:ea typeface="Gill Sans"/>
                <a:cs typeface="Gill Sans"/>
                <a:sym typeface="Gill Sans"/>
              </a:rPr>
              <a:t>We pray for those in need, that they may get all that they need to thrive.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rgbClr val="C00000"/>
                </a:solidFill>
                <a:latin typeface="Gill Sans"/>
                <a:ea typeface="Gill Sans"/>
                <a:cs typeface="Gill Sans"/>
                <a:sym typeface="Gill Sans"/>
              </a:rPr>
              <a:t>O God, help us to serve those around us.</a:t>
            </a:r>
            <a:endParaRPr b="0" i="0" sz="3600" u="none" cap="none" strike="noStrike">
              <a:solidFill>
                <a:srgbClr val="C00000"/>
              </a:solidFill>
              <a:latin typeface="Gill Sans"/>
              <a:ea typeface="Gill Sans"/>
              <a:cs typeface="Gill Sans"/>
              <a:sym typeface="Gill Sans"/>
            </a:endParaRPr>
          </a:p>
        </p:txBody>
      </p:sp>
      <p:pic>
        <p:nvPicPr>
          <p:cNvPr descr="St. George's Catholic Primary School - Love in Action Project" id="208" name="Google Shape;208;p16"/>
          <p:cNvPicPr preferRelativeResize="0"/>
          <p:nvPr/>
        </p:nvPicPr>
        <p:blipFill rotWithShape="1">
          <a:blip r:embed="rId5">
            <a:alphaModFix/>
          </a:blip>
          <a:srcRect b="0" l="0" r="0" t="0"/>
          <a:stretch/>
        </p:blipFill>
        <p:spPr>
          <a:xfrm>
            <a:off x="0" y="1547308"/>
            <a:ext cx="3796748" cy="53106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17"/>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15" name="Google Shape;215;p17"/>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16" name="Google Shape;216;p17"/>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sp>
        <p:nvSpPr>
          <p:cNvPr id="217" name="Google Shape;217;p17"/>
          <p:cNvSpPr/>
          <p:nvPr/>
        </p:nvSpPr>
        <p:spPr>
          <a:xfrm>
            <a:off x="388124" y="2043534"/>
            <a:ext cx="7483642"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dk1"/>
                </a:solidFill>
                <a:latin typeface="Gill Sans"/>
                <a:ea typeface="Gill Sans"/>
                <a:cs typeface="Gill Sans"/>
                <a:sym typeface="Gill Sans"/>
              </a:rPr>
              <a:t>We pray for those in power, that they may make the right choices to better help everyone.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rgbClr val="C00000"/>
                </a:solidFill>
                <a:latin typeface="Gill Sans"/>
                <a:ea typeface="Gill Sans"/>
                <a:cs typeface="Gill Sans"/>
                <a:sym typeface="Gill Sans"/>
              </a:rPr>
              <a:t>O God, help those in power to serve their people.</a:t>
            </a:r>
            <a:endParaRPr b="0" i="0" sz="3600" u="none" cap="none" strike="noStrike">
              <a:solidFill>
                <a:srgbClr val="C00000"/>
              </a:solidFill>
              <a:latin typeface="Gill Sans"/>
              <a:ea typeface="Gill Sans"/>
              <a:cs typeface="Gill Sans"/>
              <a:sym typeface="Gill Sans"/>
            </a:endParaRPr>
          </a:p>
        </p:txBody>
      </p:sp>
      <p:pic>
        <p:nvPicPr>
          <p:cNvPr descr="St. George's Catholic Primary School - Love in Action Project" id="218" name="Google Shape;218;p17"/>
          <p:cNvPicPr preferRelativeResize="0"/>
          <p:nvPr/>
        </p:nvPicPr>
        <p:blipFill rotWithShape="1">
          <a:blip r:embed="rId5">
            <a:alphaModFix/>
          </a:blip>
          <a:srcRect b="0" l="0" r="0" t="0"/>
          <a:stretch/>
        </p:blipFill>
        <p:spPr>
          <a:xfrm>
            <a:off x="8400624" y="1554822"/>
            <a:ext cx="3791376" cy="53031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18"/>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25" name="Google Shape;225;p18"/>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26" name="Google Shape;226;p18"/>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sp>
        <p:nvSpPr>
          <p:cNvPr id="227" name="Google Shape;227;p18"/>
          <p:cNvSpPr/>
          <p:nvPr/>
        </p:nvSpPr>
        <p:spPr>
          <a:xfrm>
            <a:off x="4255516" y="2149787"/>
            <a:ext cx="7704221"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dk1"/>
                </a:solidFill>
                <a:latin typeface="Gill Sans"/>
                <a:ea typeface="Gill Sans"/>
                <a:cs typeface="Gill Sans"/>
                <a:sym typeface="Gill Sans"/>
              </a:rPr>
              <a:t>We pray for those who have more than their fair share, that they may choose to give to those in need.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rgbClr val="C00000"/>
                </a:solidFill>
                <a:latin typeface="Gill Sans"/>
                <a:ea typeface="Gill Sans"/>
                <a:cs typeface="Gill Sans"/>
                <a:sym typeface="Gill Sans"/>
              </a:rPr>
              <a:t>O God, help us to recognise what we need and what others need.</a:t>
            </a:r>
            <a:endParaRPr b="0" i="0" sz="1400" u="none" cap="none" strike="noStrike">
              <a:solidFill>
                <a:srgbClr val="000000"/>
              </a:solidFill>
              <a:latin typeface="Arial"/>
              <a:ea typeface="Arial"/>
              <a:cs typeface="Arial"/>
              <a:sym typeface="Arial"/>
            </a:endParaRPr>
          </a:p>
        </p:txBody>
      </p:sp>
      <p:pic>
        <p:nvPicPr>
          <p:cNvPr descr="St. George's Catholic Primary School - Love in Action Project" id="228" name="Google Shape;228;p18"/>
          <p:cNvPicPr preferRelativeResize="0"/>
          <p:nvPr/>
        </p:nvPicPr>
        <p:blipFill rotWithShape="1">
          <a:blip r:embed="rId5">
            <a:alphaModFix/>
          </a:blip>
          <a:srcRect b="0" l="0" r="0" t="0"/>
          <a:stretch/>
        </p:blipFill>
        <p:spPr>
          <a:xfrm>
            <a:off x="0" y="1560305"/>
            <a:ext cx="3766930" cy="52689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19"/>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35" name="Google Shape;235;p19"/>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36" name="Google Shape;236;p19"/>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sp>
        <p:nvSpPr>
          <p:cNvPr id="237" name="Google Shape;237;p19"/>
          <p:cNvSpPr/>
          <p:nvPr/>
        </p:nvSpPr>
        <p:spPr>
          <a:xfrm>
            <a:off x="547150" y="2193004"/>
            <a:ext cx="7483642" cy="28623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dk1"/>
                </a:solidFill>
                <a:latin typeface="Gill Sans"/>
                <a:ea typeface="Gill Sans"/>
                <a:cs typeface="Gill Sans"/>
                <a:sym typeface="Gill Sans"/>
              </a:rPr>
              <a:t>We pray that everyone in our world may one day be able to thrive, not just survive.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rgbClr val="C00000"/>
                </a:solidFill>
                <a:latin typeface="Gill Sans"/>
                <a:ea typeface="Gill Sans"/>
                <a:cs typeface="Gill Sans"/>
                <a:sym typeface="Gill Sans"/>
              </a:rPr>
              <a:t>O God, help us to spread Your love.</a:t>
            </a:r>
            <a:endParaRPr b="0" i="0" sz="1400" u="none" cap="none" strike="noStrike">
              <a:solidFill>
                <a:srgbClr val="000000"/>
              </a:solidFill>
              <a:latin typeface="Arial"/>
              <a:ea typeface="Arial"/>
              <a:cs typeface="Arial"/>
              <a:sym typeface="Arial"/>
            </a:endParaRPr>
          </a:p>
        </p:txBody>
      </p:sp>
      <p:pic>
        <p:nvPicPr>
          <p:cNvPr descr="St. George's Catholic Primary School - Love in Action Project" id="238" name="Google Shape;238;p19"/>
          <p:cNvPicPr preferRelativeResize="0"/>
          <p:nvPr/>
        </p:nvPicPr>
        <p:blipFill rotWithShape="1">
          <a:blip r:embed="rId5">
            <a:alphaModFix/>
          </a:blip>
          <a:srcRect b="0" l="0" r="0" t="0"/>
          <a:stretch/>
        </p:blipFill>
        <p:spPr>
          <a:xfrm>
            <a:off x="8421150" y="1554821"/>
            <a:ext cx="3770850" cy="52744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20"/>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45" name="Google Shape;245;p20"/>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46" name="Google Shape;246;p20"/>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id="247" name="Google Shape;247;p20"/>
          <p:cNvPicPr preferRelativeResize="0"/>
          <p:nvPr/>
        </p:nvPicPr>
        <p:blipFill rotWithShape="1">
          <a:blip r:embed="rId5">
            <a:alphaModFix/>
          </a:blip>
          <a:srcRect b="0" l="15163" r="28911" t="19275"/>
          <a:stretch/>
        </p:blipFill>
        <p:spPr>
          <a:xfrm>
            <a:off x="6690569" y="1554822"/>
            <a:ext cx="5295041" cy="4299326"/>
          </a:xfrm>
          <a:prstGeom prst="rect">
            <a:avLst/>
          </a:prstGeom>
          <a:noFill/>
          <a:ln>
            <a:noFill/>
          </a:ln>
        </p:spPr>
      </p:pic>
      <p:sp>
        <p:nvSpPr>
          <p:cNvPr id="248" name="Google Shape;248;p20"/>
          <p:cNvSpPr txBox="1"/>
          <p:nvPr/>
        </p:nvSpPr>
        <p:spPr>
          <a:xfrm>
            <a:off x="180022" y="2921168"/>
            <a:ext cx="620559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40F0F"/>
              </a:buClr>
              <a:buSzPts val="6000"/>
              <a:buFont typeface="Gill Sans"/>
              <a:buNone/>
            </a:pPr>
            <a:r>
              <a:rPr b="0" i="0" lang="en-GB" sz="6000" u="none" cap="none" strike="noStrike">
                <a:solidFill>
                  <a:srgbClr val="C40F0F"/>
                </a:solidFill>
                <a:latin typeface="Gill Sans"/>
                <a:ea typeface="Gill Sans"/>
                <a:cs typeface="Gill Sans"/>
                <a:sym typeface="Gill Sans"/>
              </a:rPr>
              <a:t>Amen</a:t>
            </a:r>
            <a:endParaRPr b="0" i="0" sz="5400" u="none" cap="none" strike="noStrike">
              <a:solidFill>
                <a:srgbClr val="C40F0F"/>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0"/>
                                        <p:tgtEl>
                                          <p:spTgt spid="247"/>
                                        </p:tgtEl>
                                      </p:cBhvr>
                                    </p:animEffect>
                                  </p:childTnLst>
                                </p:cTn>
                              </p:par>
                              <p:par>
                                <p:cTn fill="hold" nodeType="withEffect" presetClass="entr" presetID="23" presetSubtype="16">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5000"/>
                                        <p:tgtEl>
                                          <p:spTgt spid="248"/>
                                        </p:tgtEl>
                                        <p:attrNameLst>
                                          <p:attrName>ppt_w</p:attrName>
                                        </p:attrNameLst>
                                      </p:cBhvr>
                                      <p:tavLst>
                                        <p:tav fmla="" tm="0">
                                          <p:val>
                                            <p:strVal val="0"/>
                                          </p:val>
                                        </p:tav>
                                        <p:tav fmla="" tm="100000">
                                          <p:val>
                                            <p:strVal val="#ppt_w"/>
                                          </p:val>
                                        </p:tav>
                                      </p:tavLst>
                                    </p:anim>
                                    <p:anim calcmode="lin" valueType="num">
                                      <p:cBhvr additive="base">
                                        <p:cTn dur="5000"/>
                                        <p:tgtEl>
                                          <p:spTgt spid="24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g2ee9d58e716_0_4"/>
          <p:cNvPicPr preferRelativeResize="0"/>
          <p:nvPr/>
        </p:nvPicPr>
        <p:blipFill rotWithShape="1">
          <a:blip r:embed="rId3">
            <a:alphaModFix/>
          </a:blip>
          <a:srcRect b="0" l="108" r="357" t="12103"/>
          <a:stretch/>
        </p:blipFill>
        <p:spPr>
          <a:xfrm>
            <a:off x="0" y="-2338"/>
            <a:ext cx="12192000" cy="1805013"/>
          </a:xfrm>
          <a:prstGeom prst="rect">
            <a:avLst/>
          </a:prstGeom>
          <a:noFill/>
          <a:ln>
            <a:noFill/>
          </a:ln>
        </p:spPr>
      </p:pic>
      <p:pic>
        <p:nvPicPr>
          <p:cNvPr id="255" name="Google Shape;255;g2ee9d58e716_0_4"/>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256" name="Google Shape;256;g2ee9d58e716_0_4"/>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The Year of Jubilee 2025</a:t>
            </a:r>
            <a:endParaRPr b="0" i="0" sz="1400" u="none" cap="none" strike="noStrike">
              <a:solidFill>
                <a:srgbClr val="000000"/>
              </a:solidFill>
              <a:latin typeface="Arial"/>
              <a:ea typeface="Arial"/>
              <a:cs typeface="Arial"/>
              <a:sym typeface="Arial"/>
            </a:endParaRPr>
          </a:p>
        </p:txBody>
      </p:sp>
      <p:pic>
        <p:nvPicPr>
          <p:cNvPr id="257" name="Google Shape;257;g2ee9d58e716_0_4"/>
          <p:cNvPicPr preferRelativeResize="0"/>
          <p:nvPr/>
        </p:nvPicPr>
        <p:blipFill rotWithShape="1">
          <a:blip r:embed="rId5">
            <a:alphaModFix/>
          </a:blip>
          <a:srcRect b="-3669" l="0" r="0" t="0"/>
          <a:stretch/>
        </p:blipFill>
        <p:spPr>
          <a:xfrm>
            <a:off x="2670035" y="1766312"/>
            <a:ext cx="6851925" cy="3722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g2ee9bde35fb_0_2"/>
          <p:cNvPicPr preferRelativeResize="0"/>
          <p:nvPr/>
        </p:nvPicPr>
        <p:blipFill rotWithShape="1">
          <a:blip r:embed="rId3">
            <a:alphaModFix/>
          </a:blip>
          <a:srcRect b="0" l="109" r="348" t="12103"/>
          <a:stretch/>
        </p:blipFill>
        <p:spPr>
          <a:xfrm>
            <a:off x="0" y="-2338"/>
            <a:ext cx="12192000" cy="1805013"/>
          </a:xfrm>
          <a:prstGeom prst="rect">
            <a:avLst/>
          </a:prstGeom>
          <a:noFill/>
          <a:ln>
            <a:noFill/>
          </a:ln>
        </p:spPr>
      </p:pic>
      <p:pic>
        <p:nvPicPr>
          <p:cNvPr id="264" name="Google Shape;264;g2ee9bde35fb_0_2"/>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265" name="Google Shape;265;g2ee9bde35fb_0_2"/>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Our Open Hands</a:t>
            </a:r>
            <a:endParaRPr b="0" i="0" sz="1400" u="none" cap="none" strike="noStrike">
              <a:solidFill>
                <a:srgbClr val="000000"/>
              </a:solidFill>
              <a:latin typeface="Arial"/>
              <a:ea typeface="Arial"/>
              <a:cs typeface="Arial"/>
              <a:sym typeface="Arial"/>
            </a:endParaRPr>
          </a:p>
        </p:txBody>
      </p:sp>
      <p:pic>
        <p:nvPicPr>
          <p:cNvPr id="266" name="Google Shape;266;g2ee9bde35fb_0_2"/>
          <p:cNvPicPr preferRelativeResize="0"/>
          <p:nvPr/>
        </p:nvPicPr>
        <p:blipFill>
          <a:blip r:embed="rId5">
            <a:alphaModFix/>
          </a:blip>
          <a:stretch>
            <a:fillRect/>
          </a:stretch>
        </p:blipFill>
        <p:spPr>
          <a:xfrm>
            <a:off x="6800839" y="1955087"/>
            <a:ext cx="5391171" cy="3593236"/>
          </a:xfrm>
          <a:prstGeom prst="rect">
            <a:avLst/>
          </a:prstGeom>
          <a:noFill/>
          <a:ln>
            <a:noFill/>
          </a:ln>
        </p:spPr>
      </p:pic>
      <p:sp>
        <p:nvSpPr>
          <p:cNvPr id="267" name="Google Shape;267;g2ee9bde35fb_0_2"/>
          <p:cNvSpPr txBox="1"/>
          <p:nvPr/>
        </p:nvSpPr>
        <p:spPr>
          <a:xfrm>
            <a:off x="180025" y="1792225"/>
            <a:ext cx="3000000" cy="4221300"/>
          </a:xfrm>
          <a:prstGeom prst="rect">
            <a:avLst/>
          </a:prstGeom>
          <a:noFill/>
          <a:ln>
            <a:noFill/>
          </a:ln>
        </p:spPr>
        <p:txBody>
          <a:bodyPr anchorCtr="0" anchor="t" bIns="91425" lIns="91425" spcFirstLastPara="1" rIns="91425" wrap="square" tIns="91425">
            <a:spAutoFit/>
          </a:bodyPr>
          <a:lstStyle/>
          <a:p>
            <a:pPr indent="0" lvl="0" marL="0" rtl="0" algn="l">
              <a:lnSpc>
                <a:spcPct val="162500"/>
              </a:lnSpc>
              <a:spcBef>
                <a:spcPts val="600"/>
              </a:spcBef>
              <a:spcAft>
                <a:spcPts val="600"/>
              </a:spcAft>
              <a:buNone/>
            </a:pPr>
            <a:r>
              <a:rPr i="1" lang="en-GB">
                <a:solidFill>
                  <a:srgbClr val="333333"/>
                </a:solidFill>
                <a:highlight>
                  <a:srgbClr val="FFFFFF"/>
                </a:highlight>
                <a:latin typeface="Gill Sans"/>
                <a:ea typeface="Gill Sans"/>
                <a:cs typeface="Gill Sans"/>
                <a:sym typeface="Gill Sans"/>
              </a:rPr>
              <a:t>Our open hands give confidence.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They choose to value life.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Our open hands share with the poor and the oppressed.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They care for those who are hurt and in need.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Our open hands invite conversation and understanding.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They take responsibility for creation.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Our open hands are a gesture of love and friendship. </a:t>
            </a:r>
            <a:br>
              <a:rPr i="1" lang="en-GB" sz="1200">
                <a:solidFill>
                  <a:srgbClr val="333333"/>
                </a:solidFill>
                <a:highlight>
                  <a:srgbClr val="FFFFFF"/>
                </a:highlight>
              </a:rPr>
            </a:br>
            <a:endParaRPr i="1" sz="1200">
              <a:solidFill>
                <a:srgbClr val="333333"/>
              </a:solidFill>
              <a:highlight>
                <a:srgbClr val="FFFFFF"/>
              </a:highlight>
            </a:endParaRPr>
          </a:p>
        </p:txBody>
      </p:sp>
      <p:sp>
        <p:nvSpPr>
          <p:cNvPr id="268" name="Google Shape;268;g2ee9bde35fb_0_2"/>
          <p:cNvSpPr txBox="1"/>
          <p:nvPr/>
        </p:nvSpPr>
        <p:spPr>
          <a:xfrm>
            <a:off x="3618925" y="1625613"/>
            <a:ext cx="3000000" cy="4252200"/>
          </a:xfrm>
          <a:prstGeom prst="rect">
            <a:avLst/>
          </a:prstGeom>
          <a:noFill/>
          <a:ln>
            <a:noFill/>
          </a:ln>
        </p:spPr>
        <p:txBody>
          <a:bodyPr anchorCtr="0" anchor="t" bIns="91425" lIns="91425" spcFirstLastPara="1" rIns="91425" wrap="square" tIns="91425">
            <a:spAutoFit/>
          </a:bodyPr>
          <a:lstStyle/>
          <a:p>
            <a:pPr indent="0" lvl="0" marL="0" rtl="0" algn="l">
              <a:lnSpc>
                <a:spcPct val="162500"/>
              </a:lnSpc>
              <a:spcBef>
                <a:spcPts val="600"/>
              </a:spcBef>
              <a:spcAft>
                <a:spcPts val="600"/>
              </a:spcAft>
              <a:buNone/>
            </a:pPr>
            <a:r>
              <a:rPr i="1" lang="en-GB">
                <a:solidFill>
                  <a:srgbClr val="333333"/>
                </a:solidFill>
                <a:highlight>
                  <a:srgbClr val="FFFFFF"/>
                </a:highlight>
                <a:latin typeface="Gill Sans"/>
                <a:ea typeface="Gill Sans"/>
                <a:cs typeface="Gill Sans"/>
                <a:sym typeface="Gill Sans"/>
              </a:rPr>
              <a:t>They are a symbol of affection for each other.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Our open hands inspire healing and forgiveness.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They remove barriers and chase away fears.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Our open hands are raised in prayer.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They build justice and peace between God and his people.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Let us open our hands in this Jubilee Year. </a:t>
            </a:r>
            <a:br>
              <a:rPr i="1" lang="en-GB">
                <a:solidFill>
                  <a:srgbClr val="333333"/>
                </a:solidFill>
                <a:highlight>
                  <a:srgbClr val="FFFFFF"/>
                </a:highlight>
                <a:latin typeface="Gill Sans"/>
                <a:ea typeface="Gill Sans"/>
                <a:cs typeface="Gill Sans"/>
                <a:sym typeface="Gill Sans"/>
              </a:rPr>
            </a:br>
            <a:r>
              <a:rPr i="1" lang="en-GB">
                <a:solidFill>
                  <a:srgbClr val="333333"/>
                </a:solidFill>
                <a:highlight>
                  <a:srgbClr val="FFFFFF"/>
                </a:highlight>
                <a:latin typeface="Gill Sans"/>
                <a:ea typeface="Gill Sans"/>
                <a:cs typeface="Gill Sans"/>
                <a:sym typeface="Gill Sans"/>
              </a:rPr>
              <a:t>Amen. </a:t>
            </a:r>
            <a:endParaRPr sz="1600">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21"/>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75" name="Google Shape;275;p21"/>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76" name="Google Shape;276;p21"/>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descr="Hands, Palms, Black And White" id="277" name="Google Shape;277;p21"/>
          <p:cNvPicPr preferRelativeResize="0"/>
          <p:nvPr/>
        </p:nvPicPr>
        <p:blipFill rotWithShape="1">
          <a:blip r:embed="rId5">
            <a:alphaModFix/>
          </a:blip>
          <a:srcRect b="0" l="5717" r="7989" t="0"/>
          <a:stretch/>
        </p:blipFill>
        <p:spPr>
          <a:xfrm>
            <a:off x="5924278" y="1809548"/>
            <a:ext cx="6267722" cy="3245778"/>
          </a:xfrm>
          <a:prstGeom prst="rect">
            <a:avLst/>
          </a:prstGeom>
          <a:noFill/>
          <a:ln>
            <a:noFill/>
          </a:ln>
        </p:spPr>
      </p:pic>
      <p:sp>
        <p:nvSpPr>
          <p:cNvPr id="278" name="Google Shape;278;p21"/>
          <p:cNvSpPr txBox="1"/>
          <p:nvPr/>
        </p:nvSpPr>
        <p:spPr>
          <a:xfrm>
            <a:off x="180022" y="2921168"/>
            <a:ext cx="620559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000"/>
              <a:buFont typeface="Gill Sans"/>
              <a:buNone/>
            </a:pPr>
            <a:r>
              <a:rPr b="0" i="0" lang="en-GB" sz="6000" u="none" cap="none" strike="noStrike">
                <a:solidFill>
                  <a:schemeClr val="dk1"/>
                </a:solidFill>
                <a:latin typeface="Gill Sans"/>
                <a:ea typeface="Gill Sans"/>
                <a:cs typeface="Gill Sans"/>
                <a:sym typeface="Gill Sans"/>
              </a:rPr>
              <a:t>Your Mission</a:t>
            </a:r>
            <a:endParaRPr b="0" i="0" sz="5400" u="none" cap="none" strike="noStrike">
              <a:solidFill>
                <a:schemeClr val="dk1"/>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5000"/>
                                        <p:tgtEl>
                                          <p:spTgt spid="278"/>
                                        </p:tgtEl>
                                        <p:attrNameLst>
                                          <p:attrName>ppt_w</p:attrName>
                                        </p:attrNameLst>
                                      </p:cBhvr>
                                      <p:tavLst>
                                        <p:tav fmla="" tm="0">
                                          <p:val>
                                            <p:strVal val="0"/>
                                          </p:val>
                                        </p:tav>
                                        <p:tav fmla="" tm="100000">
                                          <p:val>
                                            <p:strVal val="#ppt_w"/>
                                          </p:val>
                                        </p:tav>
                                      </p:tavLst>
                                    </p:anim>
                                    <p:anim calcmode="lin" valueType="num">
                                      <p:cBhvr additive="base">
                                        <p:cTn dur="5000"/>
                                        <p:tgtEl>
                                          <p:spTgt spid="27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02" name="Google Shape;102;p2"/>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03" name="Google Shape;103;p2"/>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Starter</a:t>
            </a:r>
            <a:endParaRPr b="0" i="0" sz="1400" u="none" cap="none" strike="noStrike">
              <a:solidFill>
                <a:srgbClr val="000000"/>
              </a:solidFill>
              <a:latin typeface="Arial"/>
              <a:ea typeface="Arial"/>
              <a:cs typeface="Arial"/>
              <a:sym typeface="Arial"/>
            </a:endParaRPr>
          </a:p>
        </p:txBody>
      </p:sp>
      <p:pic>
        <p:nvPicPr>
          <p:cNvPr descr="Caritas Westminster on Twitter: &amp;quot;The six principles of CST we have chosen  for #loveinaction.How can we use them in our daily lives?… &amp;quot;" id="104" name="Google Shape;104;p2"/>
          <p:cNvPicPr preferRelativeResize="0"/>
          <p:nvPr/>
        </p:nvPicPr>
        <p:blipFill rotWithShape="1">
          <a:blip r:embed="rId5">
            <a:alphaModFix/>
          </a:blip>
          <a:srcRect b="901" l="2371" r="1665" t="700"/>
          <a:stretch/>
        </p:blipFill>
        <p:spPr>
          <a:xfrm>
            <a:off x="0" y="-50931"/>
            <a:ext cx="12225929" cy="60033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22"/>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85" name="Google Shape;285;p22"/>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86" name="Google Shape;286;p22"/>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descr="Light, Salvation, Gospel, God, Jesus, Prayer, Church" id="287" name="Google Shape;287;p22"/>
          <p:cNvPicPr preferRelativeResize="0"/>
          <p:nvPr/>
        </p:nvPicPr>
        <p:blipFill rotWithShape="1">
          <a:blip r:embed="rId5">
            <a:alphaModFix/>
          </a:blip>
          <a:srcRect b="0" l="0" r="0" t="0"/>
          <a:stretch/>
        </p:blipFill>
        <p:spPr>
          <a:xfrm>
            <a:off x="8403604" y="1554822"/>
            <a:ext cx="3788396" cy="5303178"/>
          </a:xfrm>
          <a:prstGeom prst="rect">
            <a:avLst/>
          </a:prstGeom>
          <a:noFill/>
          <a:ln cap="flat" cmpd="sng" w="25400">
            <a:solidFill>
              <a:srgbClr val="FFFFCC"/>
            </a:solidFill>
            <a:prstDash val="solid"/>
            <a:round/>
            <a:headEnd len="sm" w="sm" type="none"/>
            <a:tailEnd len="sm" w="sm" type="none"/>
          </a:ln>
        </p:spPr>
      </p:pic>
      <p:sp>
        <p:nvSpPr>
          <p:cNvPr id="288" name="Google Shape;288;p22"/>
          <p:cNvSpPr txBox="1"/>
          <p:nvPr/>
        </p:nvSpPr>
        <p:spPr>
          <a:xfrm>
            <a:off x="352946" y="1996164"/>
            <a:ext cx="7877700" cy="323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Gill Sans"/>
                <a:ea typeface="Gill Sans"/>
                <a:cs typeface="Gill Sans"/>
                <a:sym typeface="Gill Sans"/>
              </a:rPr>
              <a:t>Find out more about the Jubilee Year of Hope and decide how you are going to pay attention to Pope Francis’ call.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400"/>
              <a:buFont typeface="Arial"/>
              <a:buNone/>
            </a:pPr>
            <a:r>
              <a:rPr b="0" i="0" lang="en-GB" sz="3400" u="none" cap="none" strike="noStrike">
                <a:solidFill>
                  <a:srgbClr val="C00000"/>
                </a:solidFill>
                <a:latin typeface="Gill Sans"/>
                <a:ea typeface="Gill Sans"/>
                <a:cs typeface="Gill Sans"/>
                <a:sym typeface="Gill Sans"/>
              </a:rPr>
              <a:t>Do something specific: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400"/>
              <a:buFont typeface="Arial"/>
              <a:buNone/>
            </a:pPr>
            <a:r>
              <a:rPr b="0" i="0" lang="en-GB" sz="3400" u="none" cap="none" strike="noStrike">
                <a:solidFill>
                  <a:srgbClr val="C00000"/>
                </a:solidFill>
                <a:latin typeface="Gill Sans"/>
                <a:ea typeface="Gill Sans"/>
                <a:cs typeface="Gill Sans"/>
                <a:sym typeface="Gill Sans"/>
              </a:rPr>
              <a:t>World Day of the Poor (17th November 2024)</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2000"/>
                                        <p:tgtEl>
                                          <p:spTgt spid="288"/>
                                        </p:tgtEl>
                                        <p:attrNameLst>
                                          <p:attrName>ppt_w</p:attrName>
                                        </p:attrNameLst>
                                      </p:cBhvr>
                                      <p:tavLst>
                                        <p:tav fmla="" tm="0">
                                          <p:val>
                                            <p:strVal val="0"/>
                                          </p:val>
                                        </p:tav>
                                        <p:tav fmla="" tm="100000">
                                          <p:val>
                                            <p:strVal val="#ppt_w"/>
                                          </p:val>
                                        </p:tav>
                                      </p:tavLst>
                                    </p:anim>
                                    <p:anim calcmode="lin" valueType="num">
                                      <p:cBhvr additive="base">
                                        <p:cTn dur="2000"/>
                                        <p:tgtEl>
                                          <p:spTgt spid="28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23"/>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95" name="Google Shape;295;p23"/>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96" name="Google Shape;296;p23"/>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Care of Creation</a:t>
            </a:r>
            <a:endParaRPr b="0" i="0" sz="1400" u="none" cap="none" strike="noStrike">
              <a:solidFill>
                <a:srgbClr val="000000"/>
              </a:solidFill>
              <a:latin typeface="Arial"/>
              <a:ea typeface="Arial"/>
              <a:cs typeface="Arial"/>
              <a:sym typeface="Arial"/>
            </a:endParaRPr>
          </a:p>
        </p:txBody>
      </p:sp>
      <p:pic>
        <p:nvPicPr>
          <p:cNvPr descr="Caritas Westminster on Twitter: &amp;quot;The six principles of CST we have chosen  for #loveinaction.How can we use them in our daily lives?… &amp;quot;" id="297" name="Google Shape;297;p23"/>
          <p:cNvPicPr preferRelativeResize="0"/>
          <p:nvPr/>
        </p:nvPicPr>
        <p:blipFill rotWithShape="1">
          <a:blip r:embed="rId5">
            <a:alphaModFix/>
          </a:blip>
          <a:srcRect b="901" l="2371" r="1665" t="700"/>
          <a:stretch/>
        </p:blipFill>
        <p:spPr>
          <a:xfrm>
            <a:off x="0" y="-50931"/>
            <a:ext cx="12225929" cy="60033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3"/>
          <p:cNvPicPr preferRelativeResize="0"/>
          <p:nvPr/>
        </p:nvPicPr>
        <p:blipFill rotWithShape="1">
          <a:blip r:embed="rId3">
            <a:alphaModFix/>
          </a:blip>
          <a:srcRect b="0" l="0" r="0" t="0"/>
          <a:stretch/>
        </p:blipFill>
        <p:spPr>
          <a:xfrm>
            <a:off x="180022" y="5700713"/>
            <a:ext cx="11547259" cy="1128576"/>
          </a:xfrm>
          <a:prstGeom prst="rect">
            <a:avLst/>
          </a:prstGeom>
          <a:noFill/>
          <a:ln>
            <a:noFill/>
          </a:ln>
        </p:spPr>
      </p:pic>
      <p:pic>
        <p:nvPicPr>
          <p:cNvPr id="111" name="Google Shape;111;p3"/>
          <p:cNvPicPr preferRelativeResize="0"/>
          <p:nvPr/>
        </p:nvPicPr>
        <p:blipFill rotWithShape="1">
          <a:blip r:embed="rId4">
            <a:alphaModFix/>
          </a:blip>
          <a:srcRect b="0" l="108" r="354" t="12102"/>
          <a:stretch/>
        </p:blipFill>
        <p:spPr>
          <a:xfrm>
            <a:off x="0" y="0"/>
            <a:ext cx="12176206" cy="1802675"/>
          </a:xfrm>
          <a:prstGeom prst="rect">
            <a:avLst/>
          </a:prstGeom>
          <a:noFill/>
          <a:ln>
            <a:noFill/>
          </a:ln>
        </p:spPr>
      </p:pic>
      <p:pic>
        <p:nvPicPr>
          <p:cNvPr id="112" name="Google Shape;112;p3"/>
          <p:cNvPicPr preferRelativeResize="0"/>
          <p:nvPr/>
        </p:nvPicPr>
        <p:blipFill rotWithShape="1">
          <a:blip r:embed="rId5">
            <a:alphaModFix/>
          </a:blip>
          <a:srcRect b="0" l="0" r="0" t="0"/>
          <a:stretch/>
        </p:blipFill>
        <p:spPr>
          <a:xfrm>
            <a:off x="11851852" y="5321614"/>
            <a:ext cx="439569" cy="557721"/>
          </a:xfrm>
          <a:prstGeom prst="rect">
            <a:avLst/>
          </a:prstGeom>
          <a:noFill/>
          <a:ln>
            <a:noFill/>
          </a:ln>
        </p:spPr>
      </p:pic>
      <p:pic>
        <p:nvPicPr>
          <p:cNvPr id="113" name="Google Shape;113;p3"/>
          <p:cNvPicPr preferRelativeResize="0"/>
          <p:nvPr/>
        </p:nvPicPr>
        <p:blipFill rotWithShape="1">
          <a:blip r:embed="rId5">
            <a:alphaModFix/>
          </a:blip>
          <a:srcRect b="0" l="0" r="0" t="0"/>
          <a:stretch/>
        </p:blipFill>
        <p:spPr>
          <a:xfrm>
            <a:off x="11536715" y="5683014"/>
            <a:ext cx="681176" cy="196463"/>
          </a:xfrm>
          <a:prstGeom prst="rect">
            <a:avLst/>
          </a:prstGeom>
          <a:noFill/>
          <a:ln>
            <a:noFill/>
          </a:ln>
        </p:spPr>
      </p:pic>
      <p:pic>
        <p:nvPicPr>
          <p:cNvPr id="114" name="Google Shape;114;p3"/>
          <p:cNvPicPr preferRelativeResize="0"/>
          <p:nvPr/>
        </p:nvPicPr>
        <p:blipFill rotWithShape="1">
          <a:blip r:embed="rId6">
            <a:alphaModFix/>
          </a:blip>
          <a:srcRect b="0" l="5671" r="4772" t="0"/>
          <a:stretch/>
        </p:blipFill>
        <p:spPr>
          <a:xfrm>
            <a:off x="-138224" y="-50932"/>
            <a:ext cx="2045267" cy="6070336"/>
          </a:xfrm>
          <a:prstGeom prst="rect">
            <a:avLst/>
          </a:prstGeom>
          <a:noFill/>
          <a:ln>
            <a:noFill/>
          </a:ln>
        </p:spPr>
      </p:pic>
      <p:pic>
        <p:nvPicPr>
          <p:cNvPr id="115" name="Google Shape;115;p3"/>
          <p:cNvPicPr preferRelativeResize="0"/>
          <p:nvPr/>
        </p:nvPicPr>
        <p:blipFill rotWithShape="1">
          <a:blip r:embed="rId7">
            <a:alphaModFix/>
          </a:blip>
          <a:srcRect b="263" l="4140" r="4168" t="929"/>
          <a:stretch/>
        </p:blipFill>
        <p:spPr>
          <a:xfrm>
            <a:off x="3753602" y="-50931"/>
            <a:ext cx="2186319" cy="6070335"/>
          </a:xfrm>
          <a:prstGeom prst="rect">
            <a:avLst/>
          </a:prstGeom>
          <a:noFill/>
          <a:ln>
            <a:noFill/>
          </a:ln>
        </p:spPr>
      </p:pic>
      <p:pic>
        <p:nvPicPr>
          <p:cNvPr id="116" name="Google Shape;116;p3"/>
          <p:cNvPicPr preferRelativeResize="0"/>
          <p:nvPr/>
        </p:nvPicPr>
        <p:blipFill rotWithShape="1">
          <a:blip r:embed="rId8">
            <a:alphaModFix/>
          </a:blip>
          <a:srcRect b="0" l="3112" r="3347" t="861"/>
          <a:stretch/>
        </p:blipFill>
        <p:spPr>
          <a:xfrm>
            <a:off x="1801859" y="-50931"/>
            <a:ext cx="2073477" cy="6070335"/>
          </a:xfrm>
          <a:prstGeom prst="rect">
            <a:avLst/>
          </a:prstGeom>
          <a:noFill/>
          <a:ln>
            <a:noFill/>
          </a:ln>
        </p:spPr>
      </p:pic>
      <p:pic>
        <p:nvPicPr>
          <p:cNvPr id="117" name="Google Shape;117;p3"/>
          <p:cNvPicPr preferRelativeResize="0"/>
          <p:nvPr/>
        </p:nvPicPr>
        <p:blipFill rotWithShape="1">
          <a:blip r:embed="rId9">
            <a:alphaModFix/>
          </a:blip>
          <a:srcRect b="0" l="5493" r="6758" t="0"/>
          <a:stretch/>
        </p:blipFill>
        <p:spPr>
          <a:xfrm>
            <a:off x="10056288" y="-51304"/>
            <a:ext cx="2235133" cy="6081780"/>
          </a:xfrm>
          <a:prstGeom prst="rect">
            <a:avLst/>
          </a:prstGeom>
          <a:noFill/>
          <a:ln>
            <a:noFill/>
          </a:ln>
        </p:spPr>
      </p:pic>
      <p:pic>
        <p:nvPicPr>
          <p:cNvPr id="118" name="Google Shape;118;p3"/>
          <p:cNvPicPr preferRelativeResize="0"/>
          <p:nvPr/>
        </p:nvPicPr>
        <p:blipFill rotWithShape="1">
          <a:blip r:embed="rId10">
            <a:alphaModFix/>
          </a:blip>
          <a:srcRect b="0" l="0" r="0" t="1149"/>
          <a:stretch/>
        </p:blipFill>
        <p:spPr>
          <a:xfrm>
            <a:off x="5827552" y="-50931"/>
            <a:ext cx="2225814" cy="6070335"/>
          </a:xfrm>
          <a:prstGeom prst="rect">
            <a:avLst/>
          </a:prstGeom>
          <a:noFill/>
          <a:ln>
            <a:noFill/>
          </a:ln>
        </p:spPr>
      </p:pic>
      <p:pic>
        <p:nvPicPr>
          <p:cNvPr id="119" name="Google Shape;119;p3"/>
          <p:cNvPicPr preferRelativeResize="0"/>
          <p:nvPr/>
        </p:nvPicPr>
        <p:blipFill rotWithShape="1">
          <a:blip r:embed="rId11">
            <a:alphaModFix/>
          </a:blip>
          <a:srcRect b="786" l="0" r="0" t="0"/>
          <a:stretch/>
        </p:blipFill>
        <p:spPr>
          <a:xfrm>
            <a:off x="7943853" y="-63752"/>
            <a:ext cx="2204045" cy="60894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4"/>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26" name="Google Shape;126;p4"/>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27" name="Google Shape;127;p4"/>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sp>
        <p:nvSpPr>
          <p:cNvPr id="128" name="Google Shape;128;p4"/>
          <p:cNvSpPr/>
          <p:nvPr/>
        </p:nvSpPr>
        <p:spPr>
          <a:xfrm>
            <a:off x="498874" y="2083940"/>
            <a:ext cx="7483642" cy="35394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ill Sans"/>
                <a:ea typeface="Gill Sans"/>
                <a:cs typeface="Gill Sans"/>
                <a:sym typeface="Gill Sans"/>
              </a:rPr>
              <a:t>The ‘</a:t>
            </a:r>
            <a:r>
              <a:rPr b="1" i="0" lang="en-GB" sz="3200" u="none" cap="none" strike="noStrike">
                <a:solidFill>
                  <a:schemeClr val="dk1"/>
                </a:solidFill>
                <a:latin typeface="Gill Sans"/>
                <a:ea typeface="Gill Sans"/>
                <a:cs typeface="Gill Sans"/>
                <a:sym typeface="Gill Sans"/>
              </a:rPr>
              <a:t>preferential option</a:t>
            </a:r>
            <a:r>
              <a:rPr b="0" i="0" lang="en-GB" sz="3200" u="none" cap="none" strike="noStrike">
                <a:solidFill>
                  <a:schemeClr val="dk1"/>
                </a:solidFill>
                <a:latin typeface="Gill Sans"/>
                <a:ea typeface="Gill Sans"/>
                <a:cs typeface="Gill Sans"/>
                <a:sym typeface="Gill Sans"/>
              </a:rPr>
              <a:t>’ means allowing someone to have the first choice. It means giving someone the best that is available; not just the scraps or leftovers.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ill Sans"/>
                <a:ea typeface="Gill Sans"/>
                <a:cs typeface="Gill Sans"/>
                <a:sym typeface="Gill Sans"/>
              </a:rPr>
              <a:t>God calls us to look out for those in need and work hard to support them as best we can.</a:t>
            </a:r>
            <a:endParaRPr b="0" i="0" sz="1400" u="none" cap="none" strike="noStrike">
              <a:solidFill>
                <a:srgbClr val="000000"/>
              </a:solidFill>
              <a:latin typeface="Arial"/>
              <a:ea typeface="Arial"/>
              <a:cs typeface="Arial"/>
              <a:sym typeface="Arial"/>
            </a:endParaRPr>
          </a:p>
        </p:txBody>
      </p:sp>
      <p:pic>
        <p:nvPicPr>
          <p:cNvPr descr="St. George's Catholic Primary School - Love in Action Project" id="129" name="Google Shape;129;p4"/>
          <p:cNvPicPr preferRelativeResize="0"/>
          <p:nvPr/>
        </p:nvPicPr>
        <p:blipFill rotWithShape="1">
          <a:blip r:embed="rId5">
            <a:alphaModFix/>
          </a:blip>
          <a:srcRect b="0" l="0" r="0" t="0"/>
          <a:stretch/>
        </p:blipFill>
        <p:spPr>
          <a:xfrm>
            <a:off x="8400624" y="1554822"/>
            <a:ext cx="3791376" cy="53031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6"/>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36" name="Google Shape;136;p6"/>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37" name="Google Shape;137;p6"/>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id="138" name="Google Shape;138;p6"/>
          <p:cNvPicPr preferRelativeResize="0"/>
          <p:nvPr/>
        </p:nvPicPr>
        <p:blipFill rotWithShape="1">
          <a:blip r:embed="rId5">
            <a:alphaModFix/>
          </a:blip>
          <a:srcRect b="0" l="0" r="0" t="0"/>
          <a:stretch/>
        </p:blipFill>
        <p:spPr>
          <a:xfrm>
            <a:off x="4068225" y="1866275"/>
            <a:ext cx="3770850" cy="3770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7"/>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45" name="Google Shape;145;p7"/>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46" name="Google Shape;146;p7"/>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sp>
        <p:nvSpPr>
          <p:cNvPr id="147" name="Google Shape;147;p7"/>
          <p:cNvSpPr txBox="1"/>
          <p:nvPr/>
        </p:nvSpPr>
        <p:spPr>
          <a:xfrm>
            <a:off x="1158240" y="3036216"/>
            <a:ext cx="5836465" cy="78556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Gill Sans"/>
              <a:buNone/>
            </a:pPr>
            <a:r>
              <a:rPr b="0" i="0" lang="en-GB" sz="4400" u="none" cap="none" strike="noStrike">
                <a:solidFill>
                  <a:schemeClr val="dk1"/>
                </a:solidFill>
                <a:latin typeface="Gill Sans"/>
                <a:ea typeface="Gill Sans"/>
                <a:cs typeface="Gill Sans"/>
                <a:sym typeface="Gill Sans"/>
              </a:rPr>
              <a:t>Let us now listen to the Word of God.</a:t>
            </a:r>
            <a:endParaRPr b="0" i="0" sz="2400" u="none" cap="none" strike="noStrike">
              <a:solidFill>
                <a:schemeClr val="dk1"/>
              </a:solidFill>
              <a:latin typeface="Gill Sans"/>
              <a:ea typeface="Gill Sans"/>
              <a:cs typeface="Gill Sans"/>
              <a:sym typeface="Gill Sans"/>
            </a:endParaRPr>
          </a:p>
        </p:txBody>
      </p:sp>
      <p:pic>
        <p:nvPicPr>
          <p:cNvPr descr="Book, Education, School, Literature, Knowledge, Reading" id="148" name="Google Shape;148;p7"/>
          <p:cNvPicPr preferRelativeResize="0"/>
          <p:nvPr/>
        </p:nvPicPr>
        <p:blipFill rotWithShape="1">
          <a:blip r:embed="rId5">
            <a:alphaModFix/>
          </a:blip>
          <a:srcRect b="7051" l="18586" r="17209" t="6517"/>
          <a:stretch/>
        </p:blipFill>
        <p:spPr>
          <a:xfrm>
            <a:off x="7176052" y="1619751"/>
            <a:ext cx="4750905" cy="42638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11"/>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55" name="Google Shape;155;p11"/>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56" name="Google Shape;156;p11"/>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descr="Book, Education, School, Literature, Knowledge, Reading" id="157" name="Google Shape;157;p11"/>
          <p:cNvPicPr preferRelativeResize="0"/>
          <p:nvPr/>
        </p:nvPicPr>
        <p:blipFill rotWithShape="1">
          <a:blip r:embed="rId5">
            <a:alphaModFix/>
          </a:blip>
          <a:srcRect b="7051" l="18586" r="17209" t="6517"/>
          <a:stretch/>
        </p:blipFill>
        <p:spPr>
          <a:xfrm>
            <a:off x="7176052" y="1619751"/>
            <a:ext cx="4750905" cy="4263887"/>
          </a:xfrm>
          <a:prstGeom prst="rect">
            <a:avLst/>
          </a:prstGeom>
          <a:noFill/>
          <a:ln>
            <a:noFill/>
          </a:ln>
        </p:spPr>
      </p:pic>
      <p:sp>
        <p:nvSpPr>
          <p:cNvPr id="158" name="Google Shape;158;p11"/>
          <p:cNvSpPr/>
          <p:nvPr/>
        </p:nvSpPr>
        <p:spPr>
          <a:xfrm>
            <a:off x="479134" y="2030906"/>
            <a:ext cx="6431875" cy="329320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dk1"/>
                </a:solidFill>
                <a:latin typeface="Gill Sans"/>
                <a:ea typeface="Gill Sans"/>
                <a:cs typeface="Gill Sans"/>
                <a:sym typeface="Gill Sans"/>
              </a:rPr>
              <a:t>‘Speak up for those who cannot speak for themselves, for the rights of all who are destitute. Speak up and judge fairly; defend the rights of the poor and needy.’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C00000"/>
                </a:solidFill>
                <a:latin typeface="Gill Sans"/>
                <a:ea typeface="Gill Sans"/>
                <a:cs typeface="Gill Sans"/>
                <a:sym typeface="Gill Sans"/>
              </a:rPr>
              <a:t>Proverbs 31:8-9</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2000"/>
                                        <p:tgtEl>
                                          <p:spTgt spid="158"/>
                                        </p:tgtEl>
                                        <p:attrNameLst>
                                          <p:attrName>ppt_w</p:attrName>
                                        </p:attrNameLst>
                                      </p:cBhvr>
                                      <p:tavLst>
                                        <p:tav fmla="" tm="0">
                                          <p:val>
                                            <p:strVal val="0"/>
                                          </p:val>
                                        </p:tav>
                                        <p:tav fmla="" tm="100000">
                                          <p:val>
                                            <p:strVal val="#ppt_w"/>
                                          </p:val>
                                        </p:tav>
                                      </p:tavLst>
                                    </p:anim>
                                    <p:anim calcmode="lin" valueType="num">
                                      <p:cBhvr additive="base">
                                        <p:cTn dur="2000"/>
                                        <p:tgtEl>
                                          <p:spTgt spid="15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12"/>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65" name="Google Shape;165;p12"/>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66" name="Google Shape;166;p12"/>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descr="Book, Education, School, Literature, Knowledge, Reading" id="167" name="Google Shape;167;p12"/>
          <p:cNvPicPr preferRelativeResize="0"/>
          <p:nvPr/>
        </p:nvPicPr>
        <p:blipFill rotWithShape="1">
          <a:blip r:embed="rId5">
            <a:alphaModFix/>
          </a:blip>
          <a:srcRect b="7051" l="18586" r="17209" t="6517"/>
          <a:stretch/>
        </p:blipFill>
        <p:spPr>
          <a:xfrm>
            <a:off x="7176052" y="1619751"/>
            <a:ext cx="4750905" cy="4263887"/>
          </a:xfrm>
          <a:prstGeom prst="rect">
            <a:avLst/>
          </a:prstGeom>
          <a:noFill/>
          <a:ln>
            <a:noFill/>
          </a:ln>
        </p:spPr>
      </p:pic>
      <p:sp>
        <p:nvSpPr>
          <p:cNvPr id="168" name="Google Shape;168;p12"/>
          <p:cNvSpPr/>
          <p:nvPr/>
        </p:nvSpPr>
        <p:spPr>
          <a:xfrm>
            <a:off x="318225" y="1802675"/>
            <a:ext cx="6719624" cy="3477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dk1"/>
                </a:solidFill>
                <a:latin typeface="Gill Sans"/>
                <a:ea typeface="Gill Sans"/>
                <a:cs typeface="Gill Sans"/>
                <a:sym typeface="Gill Sans"/>
              </a:rPr>
              <a:t>What do these bible passages tell you about how we should treat the poor? How do we know that God wants us to act in this way?</a:t>
            </a:r>
            <a:endParaRPr b="0" i="0" sz="1600" u="none" cap="none" strike="noStrike">
              <a:solidFill>
                <a:srgbClr val="000000"/>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2000"/>
                                        <p:tgtEl>
                                          <p:spTgt spid="168"/>
                                        </p:tgtEl>
                                        <p:attrNameLst>
                                          <p:attrName>ppt_w</p:attrName>
                                        </p:attrNameLst>
                                      </p:cBhvr>
                                      <p:tavLst>
                                        <p:tav fmla="" tm="0">
                                          <p:val>
                                            <p:strVal val="0"/>
                                          </p:val>
                                        </p:tav>
                                        <p:tav fmla="" tm="100000">
                                          <p:val>
                                            <p:strVal val="#ppt_w"/>
                                          </p:val>
                                        </p:tav>
                                      </p:tavLst>
                                    </p:anim>
                                    <p:anim calcmode="lin" valueType="num">
                                      <p:cBhvr additive="base">
                                        <p:cTn dur="2000"/>
                                        <p:tgtEl>
                                          <p:spTgt spid="16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13"/>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75" name="Google Shape;175;p13"/>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76" name="Google Shape;176;p13"/>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descr="Balloons, Thought Bubbles, Thoughts, Discussion" id="177" name="Google Shape;177;p13"/>
          <p:cNvPicPr preferRelativeResize="0"/>
          <p:nvPr/>
        </p:nvPicPr>
        <p:blipFill rotWithShape="1">
          <a:blip r:embed="rId5">
            <a:alphaModFix/>
          </a:blip>
          <a:srcRect b="0" l="0" r="53481" t="50000"/>
          <a:stretch/>
        </p:blipFill>
        <p:spPr>
          <a:xfrm>
            <a:off x="561575" y="1006947"/>
            <a:ext cx="4487779" cy="5521433"/>
          </a:xfrm>
          <a:prstGeom prst="rect">
            <a:avLst/>
          </a:prstGeom>
          <a:noFill/>
          <a:ln>
            <a:noFill/>
          </a:ln>
        </p:spPr>
      </p:pic>
      <p:sp>
        <p:nvSpPr>
          <p:cNvPr id="178" name="Google Shape;178;p13"/>
          <p:cNvSpPr txBox="1"/>
          <p:nvPr/>
        </p:nvSpPr>
        <p:spPr>
          <a:xfrm>
            <a:off x="6065334" y="2154473"/>
            <a:ext cx="4968426" cy="28007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0" i="0" lang="en-GB" sz="8800" u="none" cap="none" strike="noStrike">
                <a:solidFill>
                  <a:srgbClr val="C40F0F"/>
                </a:solidFill>
                <a:latin typeface="Gill Sans"/>
                <a:ea typeface="Gill Sans"/>
                <a:cs typeface="Gill Sans"/>
                <a:sym typeface="Gill Sans"/>
              </a:rPr>
              <a:t>“I think that…”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2018-05-21T15:55:21Z</dcterms:created>
  <dc:creator>Verity Sykes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0x0101004C925567B298CE42B4AEE50097DA31FC</vt:lpwstr>
  </property>
</Properties>
</file>