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ndara" panose="020E050203030302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Gill Sans" panose="020B0604020202020204" charset="0"/>
      <p:regular r:id="rId45"/>
      <p:bold r:id="rId46"/>
    </p:embeddedFont>
    <p:embeddedFont>
      <p:font typeface="Quattrocento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OgSoQcbosRyVrkhuRrPAcGL8O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79" autoAdjust="0"/>
  </p:normalViewPr>
  <p:slideViewPr>
    <p:cSldViewPr snapToGrid="0">
      <p:cViewPr varScale="1">
        <p:scale>
          <a:sx n="74" d="100"/>
          <a:sy n="74" d="100"/>
        </p:scale>
        <p:origin x="101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edd9242991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edd9242991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3" name="Google Shape;183;g2edd9242991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dd924299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edd924299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3" name="Google Shape;193;g2edd9242991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edd9242991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edd9242991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3" name="Google Shape;203;g2edd9242991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3" name="Google Shape;2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3" name="Google Shape;22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3" name="Google Shape;2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3" name="Google Shape;2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3" name="Google Shape;2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73" name="Google Shape;2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Holding slide for discussion/feedback if required.</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83" name="Google Shape;2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93" name="Google Shape;2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03" name="Google Shape;30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13" name="Google Shape;3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23" name="Google Shape;32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33" name="Google Shape;33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43" name="Google Shape;34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53" name="Google Shape;35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63" name="Google Shape;36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73" name="Google Shape;3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83" name="Google Shape;38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dd92429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edd924299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32" name="Google Shape;132;g2edd924299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dd924299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edd924299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3" name="Google Shape;163;g2edd9242991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dd924299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edd924299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sz="1200" b="0" i="0" u="none" strike="noStrike" cap="none" dirty="0">
                <a:solidFill>
                  <a:schemeClr val="tx1"/>
                </a:solidFill>
                <a:effectLst/>
                <a:latin typeface="Calibri"/>
                <a:ea typeface="Calibri"/>
                <a:cs typeface="Calibri"/>
                <a:sym typeface="Calibri"/>
              </a:rPr>
              <a:t>"Footprints in the sand create a classic picture" [Thar Desert, India/Pakistan], photograph by Mark </a:t>
            </a:r>
            <a:r>
              <a:rPr lang="en-GB" sz="1200" b="0" i="0" u="none" strike="noStrike" cap="none" dirty="0" err="1">
                <a:solidFill>
                  <a:schemeClr val="tx1"/>
                </a:solidFill>
                <a:effectLst/>
                <a:latin typeface="Calibri"/>
                <a:ea typeface="Calibri"/>
                <a:cs typeface="Calibri"/>
                <a:sym typeface="Calibri"/>
              </a:rPr>
              <a:t>Moxon</a:t>
            </a:r>
            <a:r>
              <a:rPr lang="en-GB" sz="1200" b="0" i="0" u="none" strike="noStrike" cap="none" dirty="0">
                <a:solidFill>
                  <a:schemeClr val="tx1"/>
                </a:solidFill>
                <a:effectLst/>
                <a:latin typeface="Calibri"/>
                <a:ea typeface="Calibri"/>
                <a:cs typeface="Calibri"/>
                <a:sym typeface="Calibri"/>
              </a:rPr>
              <a:t>. https://www.moxon.net/photo_library/index.php</a:t>
            </a:r>
            <a:endParaRPr sz="1200" b="0" dirty="0">
              <a:solidFill>
                <a:schemeClr val="tx1"/>
              </a:solidFill>
              <a:latin typeface="Calibri"/>
              <a:ea typeface="Calibri"/>
              <a:cs typeface="Calibri"/>
              <a:sym typeface="Calibri"/>
            </a:endParaRPr>
          </a:p>
        </p:txBody>
      </p:sp>
      <p:sp>
        <p:nvSpPr>
          <p:cNvPr id="173" name="Google Shape;173;g2edd9242991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hyperlink" Target="http://www.youtube.com/watch?v=KOgF2Kgel6k"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320224"/>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0" i="0" u="none" strike="noStrike" cap="none">
                <a:solidFill>
                  <a:schemeClr val="lt1"/>
                </a:solidFill>
                <a:latin typeface="Gill Sans"/>
                <a:ea typeface="Gill Sans"/>
                <a:cs typeface="Gill Sans"/>
                <a:sym typeface="Gill Sans"/>
              </a:rPr>
              <a:t>Care of Creation</a:t>
            </a:r>
            <a:endParaRPr/>
          </a:p>
          <a:p>
            <a:pPr marL="0" marR="0" lvl="0" indent="0" algn="ctr" rtl="0">
              <a:spcBef>
                <a:spcPts val="0"/>
              </a:spcBef>
              <a:spcAft>
                <a:spcPts val="0"/>
              </a:spcAft>
              <a:buNone/>
            </a:pPr>
            <a:r>
              <a:rPr lang="en-GB" sz="4800">
                <a:solidFill>
                  <a:schemeClr val="lt1"/>
                </a:solidFill>
                <a:latin typeface="Gill Sans"/>
                <a:ea typeface="Gill Sans"/>
                <a:cs typeface="Gill Sans"/>
                <a:sym typeface="Gill Sans"/>
              </a:rPr>
              <a:t>UKS2 Assembly</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507624" y="3566345"/>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0" y="98511"/>
            <a:ext cx="2064509" cy="2061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2edd9242991_0_32"/>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86" name="Google Shape;186;g2edd9242991_0_3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87" name="Google Shape;187;g2edd9242991_0_3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88" name="Google Shape;188;g2edd9242991_0_32"/>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89" name="Google Shape;189;g2edd9242991_0_32"/>
          <p:cNvPicPr preferRelativeResize="0"/>
          <p:nvPr/>
        </p:nvPicPr>
        <p:blipFill>
          <a:blip r:embed="rId5">
            <a:alphaModFix/>
          </a:blip>
          <a:stretch>
            <a:fillRect/>
          </a:stretch>
        </p:blipFill>
        <p:spPr>
          <a:xfrm>
            <a:off x="4851025" y="1955075"/>
            <a:ext cx="2874591" cy="35932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2edd9242991_0_46"/>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96" name="Google Shape;196;g2edd9242991_0_46"/>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97" name="Google Shape;197;g2edd9242991_0_46"/>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98" name="Google Shape;198;g2edd9242991_0_46"/>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99" name="Google Shape;199;g2edd9242991_0_46"/>
          <p:cNvPicPr preferRelativeResize="0"/>
          <p:nvPr/>
        </p:nvPicPr>
        <p:blipFill>
          <a:blip r:embed="rId5">
            <a:alphaModFix/>
          </a:blip>
          <a:stretch>
            <a:fillRect/>
          </a:stretch>
        </p:blipFill>
        <p:spPr>
          <a:xfrm>
            <a:off x="3751350" y="1831188"/>
            <a:ext cx="5391171" cy="35932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g2edd9242991_0_65"/>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06" name="Google Shape;206;g2edd9242991_0_65"/>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07" name="Google Shape;207;g2edd9242991_0_6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208" name="Google Shape;208;g2edd9242991_0_65"/>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09" name="Google Shape;209;g2edd9242991_0_65"/>
          <p:cNvPicPr preferRelativeResize="0"/>
          <p:nvPr/>
        </p:nvPicPr>
        <p:blipFill>
          <a:blip r:embed="rId5">
            <a:alphaModFix/>
          </a:blip>
          <a:stretch>
            <a:fillRect/>
          </a:stretch>
        </p:blipFill>
        <p:spPr>
          <a:xfrm>
            <a:off x="4658650" y="1831175"/>
            <a:ext cx="2874591" cy="35932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16" name="Google Shape;216;p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7" name="Google Shape;217;p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218" name="Google Shape;218;p7"/>
          <p:cNvSpPr/>
          <p:nvPr/>
        </p:nvSpPr>
        <p:spPr>
          <a:xfrm>
            <a:off x="295457" y="2267712"/>
            <a:ext cx="7483642"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Think of a time when you felt in awe at the beauty of creation.</a:t>
            </a:r>
            <a:endParaRPr sz="3200" b="1" i="0" u="none" strike="noStrike" cap="none">
              <a:solidFill>
                <a:srgbClr val="C00000"/>
              </a:solidFill>
              <a:latin typeface="Gill Sans"/>
              <a:ea typeface="Gill Sans"/>
              <a:cs typeface="Gill Sans"/>
              <a:sym typeface="Gill Sans"/>
            </a:endParaRPr>
          </a:p>
          <a:p>
            <a:pPr marL="0" marR="0" lvl="0" indent="0" algn="ctr" rtl="0">
              <a:spcBef>
                <a:spcPts val="0"/>
              </a:spcBef>
              <a:spcAft>
                <a:spcPts val="0"/>
              </a:spcAft>
              <a:buNone/>
            </a:pPr>
            <a:endParaRPr sz="3200" b="1">
              <a:solidFill>
                <a:srgbClr val="C00000"/>
              </a:solidFill>
              <a:latin typeface="Gill Sans"/>
              <a:ea typeface="Gill Sans"/>
              <a:cs typeface="Gill Sans"/>
              <a:sym typeface="Gill Sans"/>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What made you feel that way?</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What more could you do to look after our world?</a:t>
            </a:r>
            <a:endParaRPr sz="3200" b="1" i="0" u="none" strike="noStrike" cap="none">
              <a:solidFill>
                <a:srgbClr val="C00000"/>
              </a:solidFill>
              <a:latin typeface="Gill Sans"/>
              <a:ea typeface="Gill Sans"/>
              <a:cs typeface="Gill Sans"/>
              <a:sym typeface="Gill Sans"/>
            </a:endParaRPr>
          </a:p>
        </p:txBody>
      </p:sp>
      <p:pic>
        <p:nvPicPr>
          <p:cNvPr id="219" name="Google Shape;219;p7" descr="St. George's Catholic Primary School - Love in Action Project"/>
          <p:cNvPicPr preferRelativeResize="0"/>
          <p:nvPr/>
        </p:nvPicPr>
        <p:blipFill rotWithShape="1">
          <a:blip r:embed="rId5">
            <a:alphaModFix/>
          </a:blip>
          <a:srcRect/>
          <a:stretch/>
        </p:blipFill>
        <p:spPr>
          <a:xfrm>
            <a:off x="8398565" y="1575027"/>
            <a:ext cx="3793435" cy="52542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26" name="Google Shape;226;p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7" name="Google Shape;227;p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228" name="Google Shape;228;p8"/>
          <p:cNvSpPr txBox="1"/>
          <p:nvPr/>
        </p:nvSpPr>
        <p:spPr>
          <a:xfrm>
            <a:off x="1158240" y="3036216"/>
            <a:ext cx="5836465" cy="7855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Gill Sans"/>
              <a:buNone/>
            </a:pPr>
            <a:r>
              <a:rPr lang="en-GB" sz="4400" b="0" i="0" u="none" strike="noStrike" cap="none">
                <a:solidFill>
                  <a:schemeClr val="dk1"/>
                </a:solidFill>
                <a:latin typeface="Gill Sans"/>
                <a:ea typeface="Gill Sans"/>
                <a:cs typeface="Gill Sans"/>
                <a:sym typeface="Gill Sans"/>
              </a:rPr>
              <a:t>Let us now listen to the Word of God.</a:t>
            </a:r>
            <a:endParaRPr sz="2400" b="0" i="0" u="none" strike="noStrike" cap="none">
              <a:solidFill>
                <a:schemeClr val="dk1"/>
              </a:solidFill>
              <a:latin typeface="Gill Sans"/>
              <a:ea typeface="Gill Sans"/>
              <a:cs typeface="Gill Sans"/>
              <a:sym typeface="Gill Sans"/>
            </a:endParaRPr>
          </a:p>
        </p:txBody>
      </p:sp>
      <p:pic>
        <p:nvPicPr>
          <p:cNvPr id="229" name="Google Shape;229;p8"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36" name="Google Shape;236;p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7" name="Google Shape;237;p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238" name="Google Shape;238;p9"/>
          <p:cNvSpPr/>
          <p:nvPr/>
        </p:nvSpPr>
        <p:spPr>
          <a:xfrm>
            <a:off x="682002" y="1554822"/>
            <a:ext cx="6448925" cy="40934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Gill Sans"/>
              <a:buNone/>
            </a:pPr>
            <a:r>
              <a:rPr lang="en-GB" sz="3600" b="0" i="0" u="none" strike="noStrike" cap="none">
                <a:solidFill>
                  <a:srgbClr val="000000"/>
                </a:solidFill>
                <a:latin typeface="Gill Sans"/>
                <a:ea typeface="Gill Sans"/>
                <a:cs typeface="Gill Sans"/>
                <a:sym typeface="Gill Sans"/>
              </a:rPr>
              <a:t>Read through one </a:t>
            </a:r>
            <a:r>
              <a:rPr lang="en-GB" sz="3600">
                <a:latin typeface="Gill Sans"/>
                <a:ea typeface="Gill Sans"/>
                <a:cs typeface="Gill Sans"/>
                <a:sym typeface="Gill Sans"/>
              </a:rPr>
              <a:t>or</a:t>
            </a:r>
            <a:r>
              <a:rPr lang="en-GB" sz="3600" b="0" i="0" u="none" strike="noStrike" cap="none">
                <a:solidFill>
                  <a:srgbClr val="000000"/>
                </a:solidFill>
                <a:latin typeface="Gill Sans"/>
                <a:ea typeface="Gill Sans"/>
                <a:cs typeface="Gill Sans"/>
                <a:sym typeface="Gill Sans"/>
              </a:rPr>
              <a:t> more of the bible passages on the next few slides.</a:t>
            </a:r>
            <a:endParaRPr/>
          </a:p>
          <a:p>
            <a:pPr marL="0" marR="0" lvl="0" indent="0" algn="ctr" rtl="0">
              <a:spcBef>
                <a:spcPts val="0"/>
              </a:spcBef>
              <a:spcAft>
                <a:spcPts val="0"/>
              </a:spcAft>
              <a:buClr>
                <a:srgbClr val="000000"/>
              </a:buClr>
              <a:buSzPts val="3600"/>
              <a:buFont typeface="Gill Sans"/>
              <a:buNone/>
            </a:pPr>
            <a:endParaRPr/>
          </a:p>
          <a:p>
            <a:pPr marL="0" marR="0" lvl="0" indent="0" algn="ctr" rtl="0">
              <a:spcBef>
                <a:spcPts val="0"/>
              </a:spcBef>
              <a:spcAft>
                <a:spcPts val="0"/>
              </a:spcAft>
              <a:buClr>
                <a:srgbClr val="C00000"/>
              </a:buClr>
              <a:buSzPts val="4000"/>
              <a:buFont typeface="Gill Sans"/>
              <a:buNone/>
            </a:pPr>
            <a:r>
              <a:rPr lang="en-GB" sz="4000" b="1" i="0" u="none" strike="noStrike" cap="none">
                <a:solidFill>
                  <a:srgbClr val="C00000"/>
                </a:solidFill>
                <a:latin typeface="Gill Sans"/>
                <a:ea typeface="Gill Sans"/>
                <a:cs typeface="Gill Sans"/>
                <a:sym typeface="Gill Sans"/>
              </a:rPr>
              <a:t>How do the passages relate to </a:t>
            </a:r>
            <a:r>
              <a:rPr lang="en-GB" sz="4000" b="1" i="1" u="none" strike="noStrike" cap="none">
                <a:solidFill>
                  <a:srgbClr val="C00000"/>
                </a:solidFill>
                <a:latin typeface="Gill Sans"/>
                <a:ea typeface="Gill Sans"/>
                <a:cs typeface="Gill Sans"/>
                <a:sym typeface="Gill Sans"/>
              </a:rPr>
              <a:t>Care of Creation</a:t>
            </a:r>
            <a:r>
              <a:rPr lang="en-GB" sz="4000" b="1" i="0" u="none" strike="noStrike" cap="none">
                <a:solidFill>
                  <a:srgbClr val="C00000"/>
                </a:solidFill>
                <a:latin typeface="Gill Sans"/>
                <a:ea typeface="Gill Sans"/>
                <a:cs typeface="Gill Sans"/>
                <a:sym typeface="Gill Sans"/>
              </a:rPr>
              <a:t>?</a:t>
            </a:r>
            <a:endParaRPr sz="4000" b="1" i="0" u="none" strike="noStrike" cap="none">
              <a:solidFill>
                <a:srgbClr val="C00000"/>
              </a:solidFill>
              <a:latin typeface="Gill Sans"/>
              <a:ea typeface="Gill Sans"/>
              <a:cs typeface="Gill Sans"/>
              <a:sym typeface="Gill Sans"/>
            </a:endParaRPr>
          </a:p>
        </p:txBody>
      </p:sp>
      <p:pic>
        <p:nvPicPr>
          <p:cNvPr id="239" name="Google Shape;239;p9"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0"/>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46" name="Google Shape;246;p1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7" name="Google Shape;247;p1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48" name="Google Shape;248;p10"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49" name="Google Shape;249;p10"/>
          <p:cNvSpPr/>
          <p:nvPr/>
        </p:nvSpPr>
        <p:spPr>
          <a:xfrm>
            <a:off x="318225" y="2059394"/>
            <a:ext cx="6719624" cy="27392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‘In the beginning, God created the Heavens and the Earth… God saw everything that He had made, and indeed, it was very good.’</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Genesis 1:1-4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2000"/>
                                        <p:tgtEl>
                                          <p:spTgt spid="249"/>
                                        </p:tgtEl>
                                        <p:attrNameLst>
                                          <p:attrName>ppt_w</p:attrName>
                                        </p:attrNameLst>
                                      </p:cBhvr>
                                      <p:tavLst>
                                        <p:tav tm="0">
                                          <p:val>
                                            <p:strVal val="0"/>
                                          </p:val>
                                        </p:tav>
                                        <p:tav tm="100000">
                                          <p:val>
                                            <p:strVal val="#ppt_w"/>
                                          </p:val>
                                        </p:tav>
                                      </p:tavLst>
                                    </p:anim>
                                    <p:anim calcmode="lin" valueType="num">
                                      <p:cBhvr additive="base">
                                        <p:cTn id="8" dur="2000"/>
                                        <p:tgtEl>
                                          <p:spTgt spid="2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1"/>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56" name="Google Shape;256;p1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57" name="Google Shape;257;p1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58" name="Google Shape;258;p11"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59" name="Google Shape;259;p11"/>
          <p:cNvSpPr/>
          <p:nvPr/>
        </p:nvSpPr>
        <p:spPr>
          <a:xfrm>
            <a:off x="641473" y="1967061"/>
            <a:ext cx="6431875" cy="29238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dk1"/>
                </a:solidFill>
                <a:latin typeface="Gill Sans"/>
                <a:ea typeface="Gill Sans"/>
                <a:cs typeface="Gill Sans"/>
                <a:sym typeface="Gill Sans"/>
              </a:rPr>
              <a:t>‘The Lord God put humans in the Garden of Eden to work it and take care of it.’ </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Genesis 2:15</a:t>
            </a:r>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2000"/>
                                        <p:tgtEl>
                                          <p:spTgt spid="259"/>
                                        </p:tgtEl>
                                        <p:attrNameLst>
                                          <p:attrName>ppt_w</p:attrName>
                                        </p:attrNameLst>
                                      </p:cBhvr>
                                      <p:tavLst>
                                        <p:tav tm="0">
                                          <p:val>
                                            <p:strVal val="0"/>
                                          </p:val>
                                        </p:tav>
                                        <p:tav tm="100000">
                                          <p:val>
                                            <p:strVal val="#ppt_w"/>
                                          </p:val>
                                        </p:tav>
                                      </p:tavLst>
                                    </p:anim>
                                    <p:anim calcmode="lin" valueType="num">
                                      <p:cBhvr additive="base">
                                        <p:cTn id="8" dur="2000"/>
                                        <p:tgtEl>
                                          <p:spTgt spid="2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66" name="Google Shape;266;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67" name="Google Shape;267;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68" name="Google Shape;268;p12"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69" name="Google Shape;269;p12"/>
          <p:cNvSpPr/>
          <p:nvPr/>
        </p:nvSpPr>
        <p:spPr>
          <a:xfrm>
            <a:off x="372089" y="1885227"/>
            <a:ext cx="6431875"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‘What kind of world do we want to leave to those who come after us, to children who are now growing up?’</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Pope Francis</a:t>
            </a:r>
            <a:endParaRPr/>
          </a:p>
          <a:p>
            <a:pPr marL="0" marR="0" lvl="0" indent="0" algn="ctr" rtl="0">
              <a:spcBef>
                <a:spcPts val="0"/>
              </a:spcBef>
              <a:spcAft>
                <a:spcPts val="0"/>
              </a:spcAft>
              <a:buNone/>
            </a:pPr>
            <a:r>
              <a:rPr lang="en-GB" sz="2800" b="1" i="1" u="none" strike="noStrike" cap="none">
                <a:solidFill>
                  <a:srgbClr val="C00000"/>
                </a:solidFill>
                <a:latin typeface="Gill Sans"/>
                <a:ea typeface="Gill Sans"/>
                <a:cs typeface="Gill Sans"/>
                <a:sym typeface="Gill Sans"/>
              </a:rPr>
              <a:t>Laudato Si’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2000"/>
                                        <p:tgtEl>
                                          <p:spTgt spid="269"/>
                                        </p:tgtEl>
                                        <p:attrNameLst>
                                          <p:attrName>ppt_w</p:attrName>
                                        </p:attrNameLst>
                                      </p:cBhvr>
                                      <p:tavLst>
                                        <p:tav tm="0">
                                          <p:val>
                                            <p:strVal val="0"/>
                                          </p:val>
                                        </p:tav>
                                        <p:tav tm="100000">
                                          <p:val>
                                            <p:strVal val="#ppt_w"/>
                                          </p:val>
                                        </p:tav>
                                      </p:tavLst>
                                    </p:anim>
                                    <p:anim calcmode="lin" valueType="num">
                                      <p:cBhvr additive="base">
                                        <p:cTn id="8" dur="2000"/>
                                        <p:tgtEl>
                                          <p:spTgt spid="2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76" name="Google Shape;276;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77" name="Google Shape;277;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78" name="Google Shape;278;p13"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79" name="Google Shape;279;p13"/>
          <p:cNvSpPr/>
          <p:nvPr/>
        </p:nvSpPr>
        <p:spPr>
          <a:xfrm>
            <a:off x="456428" y="1673604"/>
            <a:ext cx="6719624"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What do these bible passages and quote from Pope Francis tell you about how we should treat our world? </a:t>
            </a:r>
            <a:endParaRPr/>
          </a:p>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How do we know that God wants us to act in this way?</a:t>
            </a:r>
            <a:endParaRPr sz="14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2000"/>
                                        <p:tgtEl>
                                          <p:spTgt spid="279"/>
                                        </p:tgtEl>
                                        <p:attrNameLst>
                                          <p:attrName>ppt_w</p:attrName>
                                        </p:attrNameLst>
                                      </p:cBhvr>
                                      <p:tavLst>
                                        <p:tav tm="0">
                                          <p:val>
                                            <p:strVal val="0"/>
                                          </p:val>
                                        </p:tav>
                                        <p:tav tm="100000">
                                          <p:val>
                                            <p:strVal val="#ppt_w"/>
                                          </p:val>
                                        </p:tav>
                                      </p:tavLst>
                                    </p:anim>
                                    <p:anim calcmode="lin" valueType="num">
                                      <p:cBhvr additive="base">
                                        <p:cTn id="8" dur="2000"/>
                                        <p:tgtEl>
                                          <p:spTgt spid="27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pic>
        <p:nvPicPr>
          <p:cNvPr id="102" name="Google Shape;102;p2"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2"/>
          <a:stretch/>
        </p:blipFill>
        <p:spPr>
          <a:xfrm>
            <a:off x="0" y="-50931"/>
            <a:ext cx="12225929" cy="60033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4"/>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86" name="Google Shape;286;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87" name="Google Shape;287;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88" name="Google Shape;288;p14" descr="Balloons, Thought Bubbles, Thoughts, Discussion"/>
          <p:cNvPicPr preferRelativeResize="0"/>
          <p:nvPr/>
        </p:nvPicPr>
        <p:blipFill rotWithShape="1">
          <a:blip r:embed="rId5">
            <a:alphaModFix/>
          </a:blip>
          <a:srcRect t="50000" r="53481"/>
          <a:stretch/>
        </p:blipFill>
        <p:spPr>
          <a:xfrm>
            <a:off x="561575" y="1006947"/>
            <a:ext cx="4487779" cy="5521433"/>
          </a:xfrm>
          <a:prstGeom prst="rect">
            <a:avLst/>
          </a:prstGeom>
          <a:noFill/>
          <a:ln>
            <a:noFill/>
          </a:ln>
        </p:spPr>
      </p:pic>
      <p:sp>
        <p:nvSpPr>
          <p:cNvPr id="289" name="Google Shape;289;p14"/>
          <p:cNvSpPr txBox="1"/>
          <p:nvPr/>
        </p:nvSpPr>
        <p:spPr>
          <a:xfrm>
            <a:off x="6065334" y="2154473"/>
            <a:ext cx="4968426"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800" b="0" i="0" u="none" strike="noStrike" cap="none">
                <a:solidFill>
                  <a:srgbClr val="C40F0F"/>
                </a:solidFill>
                <a:latin typeface="Gill Sans"/>
                <a:ea typeface="Gill Sans"/>
                <a:cs typeface="Gill Sans"/>
                <a:sym typeface="Gill Sans"/>
              </a:rPr>
              <a:t>“I think that…”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5"/>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96" name="Google Shape;296;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97" name="Google Shape;297;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298" name="Google Shape;298;p15"/>
          <p:cNvPicPr preferRelativeResize="0"/>
          <p:nvPr/>
        </p:nvPicPr>
        <p:blipFill rotWithShape="1">
          <a:blip r:embed="rId5">
            <a:alphaModFix/>
          </a:blip>
          <a:srcRect l="15163" t="19275" r="28912"/>
          <a:stretch/>
        </p:blipFill>
        <p:spPr>
          <a:xfrm>
            <a:off x="6690569" y="1554822"/>
            <a:ext cx="5295041" cy="4299326"/>
          </a:xfrm>
          <a:prstGeom prst="rect">
            <a:avLst/>
          </a:prstGeom>
          <a:noFill/>
          <a:ln>
            <a:noFill/>
          </a:ln>
        </p:spPr>
      </p:pic>
      <p:sp>
        <p:nvSpPr>
          <p:cNvPr id="299" name="Google Shape;299;p15"/>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Let Us Pray…</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0"/>
                                        <p:tgtEl>
                                          <p:spTgt spid="298"/>
                                        </p:tgtEl>
                                      </p:cBhvr>
                                    </p:animEffect>
                                  </p:childTnLst>
                                </p:cTn>
                              </p:par>
                              <p:par>
                                <p:cTn id="8" presetID="23" presetClass="entr" presetSubtype="16"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 calcmode="lin" valueType="num">
                                      <p:cBhvr additive="base">
                                        <p:cTn id="10" dur="5000"/>
                                        <p:tgtEl>
                                          <p:spTgt spid="299"/>
                                        </p:tgtEl>
                                        <p:attrNameLst>
                                          <p:attrName>ppt_w</p:attrName>
                                        </p:attrNameLst>
                                      </p:cBhvr>
                                      <p:tavLst>
                                        <p:tav tm="0">
                                          <p:val>
                                            <p:strVal val="0"/>
                                          </p:val>
                                        </p:tav>
                                        <p:tav tm="100000">
                                          <p:val>
                                            <p:strVal val="#ppt_w"/>
                                          </p:val>
                                        </p:tav>
                                      </p:tavLst>
                                    </p:anim>
                                    <p:anim calcmode="lin" valueType="num">
                                      <p:cBhvr additive="base">
                                        <p:cTn id="11" dur="5000"/>
                                        <p:tgtEl>
                                          <p:spTgt spid="2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16"/>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06" name="Google Shape;306;p1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07" name="Google Shape;307;p1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308" name="Google Shape;308;p16"/>
          <p:cNvSpPr/>
          <p:nvPr/>
        </p:nvSpPr>
        <p:spPr>
          <a:xfrm>
            <a:off x="544948" y="1981979"/>
            <a:ext cx="7483642"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Loving God,</a:t>
            </a:r>
            <a:endParaRPr/>
          </a:p>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We come together to thank you for our world. You created the Earth for us to live and prosper in.  You taught us how to care for the world you created but we have not followed those laws.</a:t>
            </a:r>
            <a:endParaRPr/>
          </a:p>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Let us give thanks for the joy our world brings us, and pray that we become good stewards of creation.</a:t>
            </a:r>
            <a:endParaRPr sz="2800" b="0" i="0" u="none" strike="noStrike" cap="none">
              <a:solidFill>
                <a:schemeClr val="dk1"/>
              </a:solidFill>
              <a:latin typeface="Gill Sans"/>
              <a:ea typeface="Gill Sans"/>
              <a:cs typeface="Gill Sans"/>
              <a:sym typeface="Gill Sans"/>
            </a:endParaRPr>
          </a:p>
        </p:txBody>
      </p:sp>
      <p:pic>
        <p:nvPicPr>
          <p:cNvPr id="309" name="Google Shape;309;p16" descr="St. George's Catholic Primary School - Love in Action Project"/>
          <p:cNvPicPr preferRelativeResize="0"/>
          <p:nvPr/>
        </p:nvPicPr>
        <p:blipFill rotWithShape="1">
          <a:blip r:embed="rId5">
            <a:alphaModFix/>
          </a:blip>
          <a:srcRect/>
          <a:stretch/>
        </p:blipFill>
        <p:spPr>
          <a:xfrm>
            <a:off x="8393515" y="1554822"/>
            <a:ext cx="3828752" cy="53031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16" name="Google Shape;316;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17" name="Google Shape;317;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318" name="Google Shape;318;p17"/>
          <p:cNvSpPr/>
          <p:nvPr/>
        </p:nvSpPr>
        <p:spPr>
          <a:xfrm>
            <a:off x="4487779" y="2443493"/>
            <a:ext cx="7483642"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for those who work hard to care for our world</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follow their example</a:t>
            </a:r>
            <a:endParaRPr sz="3600" b="0" i="0" u="none" strike="noStrike" cap="none">
              <a:solidFill>
                <a:srgbClr val="C00000"/>
              </a:solidFill>
              <a:latin typeface="Gill Sans"/>
              <a:ea typeface="Gill Sans"/>
              <a:cs typeface="Gill Sans"/>
              <a:sym typeface="Gill Sans"/>
            </a:endParaRPr>
          </a:p>
        </p:txBody>
      </p:sp>
      <p:pic>
        <p:nvPicPr>
          <p:cNvPr id="319" name="Google Shape;319;p17" descr="St. George's Catholic Primary School - Love in Action Project"/>
          <p:cNvPicPr preferRelativeResize="0"/>
          <p:nvPr/>
        </p:nvPicPr>
        <p:blipFill rotWithShape="1">
          <a:blip r:embed="rId5">
            <a:alphaModFix/>
          </a:blip>
          <a:srcRect/>
          <a:stretch/>
        </p:blipFill>
        <p:spPr>
          <a:xfrm>
            <a:off x="1" y="1554822"/>
            <a:ext cx="3828752" cy="53031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26" name="Google Shape;326;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27" name="Google Shape;327;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328" name="Google Shape;328;p18"/>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for those who do not care for the Earth in the way they should.</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teach others how You want us to live.</a:t>
            </a:r>
            <a:endParaRPr sz="3600" b="0" i="0" u="none" strike="noStrike" cap="none">
              <a:solidFill>
                <a:srgbClr val="C00000"/>
              </a:solidFill>
              <a:latin typeface="Gill Sans"/>
              <a:ea typeface="Gill Sans"/>
              <a:cs typeface="Gill Sans"/>
              <a:sym typeface="Gill Sans"/>
            </a:endParaRPr>
          </a:p>
        </p:txBody>
      </p:sp>
      <p:pic>
        <p:nvPicPr>
          <p:cNvPr id="329" name="Google Shape;329;p18"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36" name="Google Shape;336;p1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37" name="Google Shape;337;p1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338" name="Google Shape;338;p19"/>
          <p:cNvSpPr/>
          <p:nvPr/>
        </p:nvSpPr>
        <p:spPr>
          <a:xfrm>
            <a:off x="4487779" y="2166494"/>
            <a:ext cx="7704221"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for those who will face the worst consequences of our actions.</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help those in need.</a:t>
            </a:r>
            <a:endParaRPr/>
          </a:p>
        </p:txBody>
      </p:sp>
      <p:pic>
        <p:nvPicPr>
          <p:cNvPr id="339" name="Google Shape;339;p19" descr="St. George's Catholic Primary School - Love in Action Project"/>
          <p:cNvPicPr preferRelativeResize="0"/>
          <p:nvPr/>
        </p:nvPicPr>
        <p:blipFill rotWithShape="1">
          <a:blip r:embed="rId5">
            <a:alphaModFix/>
          </a:blip>
          <a:srcRect/>
          <a:stretch/>
        </p:blipFill>
        <p:spPr>
          <a:xfrm>
            <a:off x="1" y="1544084"/>
            <a:ext cx="3836504" cy="53139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0"/>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46" name="Google Shape;346;p2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47" name="Google Shape;347;p2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348" name="Google Shape;348;p20"/>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that we may be able to care for our world and reverse the damage we have done.</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work together.</a:t>
            </a:r>
            <a:endParaRPr/>
          </a:p>
        </p:txBody>
      </p:sp>
      <p:pic>
        <p:nvPicPr>
          <p:cNvPr id="349" name="Google Shape;349;p20"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1"/>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56" name="Google Shape;356;p2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57" name="Google Shape;357;p2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358" name="Google Shape;358;p21"/>
          <p:cNvPicPr preferRelativeResize="0"/>
          <p:nvPr/>
        </p:nvPicPr>
        <p:blipFill rotWithShape="1">
          <a:blip r:embed="rId5">
            <a:alphaModFix/>
          </a:blip>
          <a:srcRect l="15163" t="19275" r="28912"/>
          <a:stretch/>
        </p:blipFill>
        <p:spPr>
          <a:xfrm>
            <a:off x="6690569" y="1554822"/>
            <a:ext cx="5295041" cy="4299326"/>
          </a:xfrm>
          <a:prstGeom prst="rect">
            <a:avLst/>
          </a:prstGeom>
          <a:noFill/>
          <a:ln>
            <a:noFill/>
          </a:ln>
        </p:spPr>
      </p:pic>
      <p:sp>
        <p:nvSpPr>
          <p:cNvPr id="359" name="Google Shape;359;p21"/>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Amen</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0"/>
                                        <p:tgtEl>
                                          <p:spTgt spid="358"/>
                                        </p:tgtEl>
                                      </p:cBhvr>
                                    </p:animEffect>
                                  </p:childTnLst>
                                </p:cTn>
                              </p:par>
                              <p:par>
                                <p:cTn id="8" presetID="23" presetClass="entr" presetSubtype="16"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 calcmode="lin" valueType="num">
                                      <p:cBhvr additive="base">
                                        <p:cTn id="10" dur="5000"/>
                                        <p:tgtEl>
                                          <p:spTgt spid="359"/>
                                        </p:tgtEl>
                                        <p:attrNameLst>
                                          <p:attrName>ppt_w</p:attrName>
                                        </p:attrNameLst>
                                      </p:cBhvr>
                                      <p:tavLst>
                                        <p:tav tm="0">
                                          <p:val>
                                            <p:strVal val="0"/>
                                          </p:val>
                                        </p:tav>
                                        <p:tav tm="100000">
                                          <p:val>
                                            <p:strVal val="#ppt_w"/>
                                          </p:val>
                                        </p:tav>
                                      </p:tavLst>
                                    </p:anim>
                                    <p:anim calcmode="lin" valueType="num">
                                      <p:cBhvr additive="base">
                                        <p:cTn id="11" dur="5000"/>
                                        <p:tgtEl>
                                          <p:spTgt spid="3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66" name="Google Shape;366;p2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67" name="Google Shape;367;p2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368" name="Google Shape;368;p22" descr="Hands, Palms, Black And White"/>
          <p:cNvPicPr preferRelativeResize="0"/>
          <p:nvPr/>
        </p:nvPicPr>
        <p:blipFill rotWithShape="1">
          <a:blip r:embed="rId5">
            <a:alphaModFix/>
          </a:blip>
          <a:srcRect l="5717" r="7989"/>
          <a:stretch/>
        </p:blipFill>
        <p:spPr>
          <a:xfrm>
            <a:off x="5924278" y="1809548"/>
            <a:ext cx="6267722" cy="3245778"/>
          </a:xfrm>
          <a:prstGeom prst="rect">
            <a:avLst/>
          </a:prstGeom>
          <a:noFill/>
          <a:ln>
            <a:noFill/>
          </a:ln>
        </p:spPr>
      </p:pic>
      <p:sp>
        <p:nvSpPr>
          <p:cNvPr id="369" name="Google Shape;369;p22"/>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Gill Sans"/>
              <a:buNone/>
            </a:pPr>
            <a:r>
              <a:rPr lang="en-GB" sz="6000" b="0" i="0" u="none" strike="noStrike" cap="none">
                <a:solidFill>
                  <a:schemeClr val="dk1"/>
                </a:solidFill>
                <a:latin typeface="Gill Sans"/>
                <a:ea typeface="Gill Sans"/>
                <a:cs typeface="Gill Sans"/>
                <a:sym typeface="Gill Sans"/>
              </a:rPr>
              <a:t>Your Mission</a:t>
            </a:r>
            <a:endParaRPr sz="54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0"/>
                                        <p:tgtEl>
                                          <p:spTgt spid="369"/>
                                        </p:tgtEl>
                                        <p:attrNameLst>
                                          <p:attrName>ppt_w</p:attrName>
                                        </p:attrNameLst>
                                      </p:cBhvr>
                                      <p:tavLst>
                                        <p:tav tm="0">
                                          <p:val>
                                            <p:strVal val="0"/>
                                          </p:val>
                                        </p:tav>
                                        <p:tav tm="100000">
                                          <p:val>
                                            <p:strVal val="#ppt_w"/>
                                          </p:val>
                                        </p:tav>
                                      </p:tavLst>
                                    </p:anim>
                                    <p:anim calcmode="lin" valueType="num">
                                      <p:cBhvr additive="base">
                                        <p:cTn id="8" dur="5000"/>
                                        <p:tgtEl>
                                          <p:spTgt spid="3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76" name="Google Shape;376;p2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77" name="Google Shape;377;p2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378" name="Google Shape;378;p23" descr="Light, Salvation, Gospel, God, Jesus, Prayer, Church"/>
          <p:cNvPicPr preferRelativeResize="0"/>
          <p:nvPr/>
        </p:nvPicPr>
        <p:blipFill rotWithShape="1">
          <a:blip r:embed="rId5">
            <a:alphaModFix/>
          </a:blip>
          <a:srcRect/>
          <a:stretch/>
        </p:blipFill>
        <p:spPr>
          <a:xfrm>
            <a:off x="8403604" y="1554822"/>
            <a:ext cx="3788396" cy="5303178"/>
          </a:xfrm>
          <a:prstGeom prst="rect">
            <a:avLst/>
          </a:prstGeom>
          <a:noFill/>
          <a:ln w="25400" cap="flat" cmpd="sng">
            <a:solidFill>
              <a:srgbClr val="FFFFCC"/>
            </a:solidFill>
            <a:prstDash val="solid"/>
            <a:round/>
            <a:headEnd type="none" w="sm" len="sm"/>
            <a:tailEnd type="none" w="sm" len="sm"/>
          </a:ln>
        </p:spPr>
      </p:pic>
      <p:sp>
        <p:nvSpPr>
          <p:cNvPr id="379" name="Google Shape;379;p23"/>
          <p:cNvSpPr txBox="1"/>
          <p:nvPr/>
        </p:nvSpPr>
        <p:spPr>
          <a:xfrm>
            <a:off x="571736" y="1802675"/>
            <a:ext cx="7587343"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000000"/>
                </a:solidFill>
                <a:latin typeface="Gill Sans"/>
                <a:ea typeface="Gill Sans"/>
                <a:cs typeface="Gill Sans"/>
                <a:sym typeface="Gill Sans"/>
              </a:rPr>
              <a:t>What can your school do for the Harvest Festival?</a:t>
            </a:r>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Research:</a:t>
            </a:r>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World Day of Prayer for the Care of Creation (1st September)</a:t>
            </a:r>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Season of Creation (1</a:t>
            </a:r>
            <a:r>
              <a:rPr lang="en-GB" sz="3600" b="0" i="0" u="none" strike="noStrike" cap="none" baseline="30000">
                <a:solidFill>
                  <a:srgbClr val="C00000"/>
                </a:solidFill>
                <a:latin typeface="Gill Sans"/>
                <a:ea typeface="Gill Sans"/>
                <a:cs typeface="Gill Sans"/>
                <a:sym typeface="Gill Sans"/>
              </a:rPr>
              <a:t>st</a:t>
            </a:r>
            <a:r>
              <a:rPr lang="en-GB" sz="3600" b="0" i="0" u="none" strike="noStrike" cap="none">
                <a:solidFill>
                  <a:srgbClr val="C00000"/>
                </a:solidFill>
                <a:latin typeface="Gill Sans"/>
                <a:ea typeface="Gill Sans"/>
                <a:cs typeface="Gill Sans"/>
                <a:sym typeface="Gill Sans"/>
              </a:rPr>
              <a:t> Sept – 4</a:t>
            </a:r>
            <a:r>
              <a:rPr lang="en-GB" sz="3600" b="0" i="0" u="none" strike="noStrike" cap="none" baseline="30000">
                <a:solidFill>
                  <a:srgbClr val="C00000"/>
                </a:solidFill>
                <a:latin typeface="Gill Sans"/>
                <a:ea typeface="Gill Sans"/>
                <a:cs typeface="Gill Sans"/>
                <a:sym typeface="Gill Sans"/>
              </a:rPr>
              <a:t>th</a:t>
            </a:r>
            <a:r>
              <a:rPr lang="en-GB" sz="3600" b="0" i="0" u="none" strike="noStrike" cap="none">
                <a:solidFill>
                  <a:srgbClr val="C00000"/>
                </a:solidFill>
                <a:latin typeface="Gill Sans"/>
                <a:ea typeface="Gill Sans"/>
                <a:cs typeface="Gill Sans"/>
                <a:sym typeface="Gill Sans"/>
              </a:rPr>
              <a:t> Oct)</a:t>
            </a:r>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COP29 (begins 11th November 2024)</a:t>
            </a:r>
            <a:endParaRPr sz="3600" b="0" i="0" u="none" strike="noStrike" cap="none">
              <a:solidFill>
                <a:srgbClr val="C0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2000"/>
                                        <p:tgtEl>
                                          <p:spTgt spid="379"/>
                                        </p:tgtEl>
                                        <p:attrNameLst>
                                          <p:attrName>ppt_w</p:attrName>
                                        </p:attrNameLst>
                                      </p:cBhvr>
                                      <p:tavLst>
                                        <p:tav tm="0">
                                          <p:val>
                                            <p:strVal val="0"/>
                                          </p:val>
                                        </p:tav>
                                        <p:tav tm="100000">
                                          <p:val>
                                            <p:strVal val="#ppt_w"/>
                                          </p:val>
                                        </p:tav>
                                      </p:tavLst>
                                    </p:anim>
                                    <p:anim calcmode="lin" valueType="num">
                                      <p:cBhvr additive="base">
                                        <p:cTn id="8" dur="2000"/>
                                        <p:tgtEl>
                                          <p:spTgt spid="37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10" name="Google Shape;110;p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pic>
        <p:nvPicPr>
          <p:cNvPr id="111" name="Google Shape;111;p3"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2"/>
          <a:stretch/>
        </p:blipFill>
        <p:spPr>
          <a:xfrm>
            <a:off x="0" y="-50931"/>
            <a:ext cx="12225929" cy="6003323"/>
          </a:xfrm>
          <a:prstGeom prst="rect">
            <a:avLst/>
          </a:prstGeom>
          <a:noFill/>
          <a:ln>
            <a:noFill/>
          </a:ln>
        </p:spPr>
      </p:pic>
      <p:sp>
        <p:nvSpPr>
          <p:cNvPr id="112" name="Google Shape;112;p3"/>
          <p:cNvSpPr txBox="1"/>
          <p:nvPr/>
        </p:nvSpPr>
        <p:spPr>
          <a:xfrm>
            <a:off x="-138224" y="392338"/>
            <a:ext cx="12207531" cy="78556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6600"/>
              <a:buFont typeface="Century Gothic"/>
              <a:buNone/>
            </a:pPr>
            <a:r>
              <a:rPr lang="en-GB" sz="6600" b="0" i="0" u="none" strike="noStrike" cap="none">
                <a:solidFill>
                  <a:srgbClr val="FFFFFF"/>
                </a:solidFill>
                <a:latin typeface="Century Gothic"/>
                <a:ea typeface="Century Gothic"/>
                <a:cs typeface="Century Gothic"/>
                <a:sym typeface="Century Gothic"/>
              </a:rPr>
              <a:t>Catholic Social Teaching</a:t>
            </a:r>
            <a:endParaRPr/>
          </a:p>
        </p:txBody>
      </p:sp>
      <p:pic>
        <p:nvPicPr>
          <p:cNvPr id="113" name="Google Shape;113;p3"/>
          <p:cNvPicPr preferRelativeResize="0"/>
          <p:nvPr/>
        </p:nvPicPr>
        <p:blipFill rotWithShape="1">
          <a:blip r:embed="rId6">
            <a:alphaModFix/>
          </a:blip>
          <a:srcRect l="5671" r="4772"/>
          <a:stretch/>
        </p:blipFill>
        <p:spPr>
          <a:xfrm>
            <a:off x="-138224" y="-65894"/>
            <a:ext cx="2045267" cy="6070336"/>
          </a:xfrm>
          <a:prstGeom prst="rect">
            <a:avLst/>
          </a:prstGeom>
          <a:noFill/>
          <a:ln>
            <a:noFill/>
          </a:ln>
        </p:spPr>
      </p:pic>
      <p:pic>
        <p:nvPicPr>
          <p:cNvPr id="114" name="Google Shape;114;p3"/>
          <p:cNvPicPr preferRelativeResize="0"/>
          <p:nvPr/>
        </p:nvPicPr>
        <p:blipFill rotWithShape="1">
          <a:blip r:embed="rId7">
            <a:alphaModFix/>
          </a:blip>
          <a:srcRect b="786"/>
          <a:stretch/>
        </p:blipFill>
        <p:spPr>
          <a:xfrm>
            <a:off x="7943853" y="-75778"/>
            <a:ext cx="2204045" cy="6089483"/>
          </a:xfrm>
          <a:prstGeom prst="rect">
            <a:avLst/>
          </a:prstGeom>
          <a:noFill/>
          <a:ln>
            <a:noFill/>
          </a:ln>
        </p:spPr>
      </p:pic>
      <p:pic>
        <p:nvPicPr>
          <p:cNvPr id="115" name="Google Shape;115;p3"/>
          <p:cNvPicPr preferRelativeResize="0"/>
          <p:nvPr/>
        </p:nvPicPr>
        <p:blipFill rotWithShape="1">
          <a:blip r:embed="rId8">
            <a:alphaModFix/>
          </a:blip>
          <a:srcRect l="3112" t="861" r="3347"/>
          <a:stretch/>
        </p:blipFill>
        <p:spPr>
          <a:xfrm>
            <a:off x="1801859" y="-65893"/>
            <a:ext cx="2073477" cy="6070335"/>
          </a:xfrm>
          <a:prstGeom prst="rect">
            <a:avLst/>
          </a:prstGeom>
          <a:noFill/>
          <a:ln>
            <a:noFill/>
          </a:ln>
        </p:spPr>
      </p:pic>
      <p:pic>
        <p:nvPicPr>
          <p:cNvPr id="116" name="Google Shape;116;p3"/>
          <p:cNvPicPr preferRelativeResize="0"/>
          <p:nvPr/>
        </p:nvPicPr>
        <p:blipFill rotWithShape="1">
          <a:blip r:embed="rId9">
            <a:alphaModFix/>
          </a:blip>
          <a:srcRect l="5494" r="6758"/>
          <a:stretch/>
        </p:blipFill>
        <p:spPr>
          <a:xfrm>
            <a:off x="10056288" y="-66266"/>
            <a:ext cx="2235133" cy="6081780"/>
          </a:xfrm>
          <a:prstGeom prst="rect">
            <a:avLst/>
          </a:prstGeom>
          <a:noFill/>
          <a:ln>
            <a:noFill/>
          </a:ln>
        </p:spPr>
      </p:pic>
      <p:pic>
        <p:nvPicPr>
          <p:cNvPr id="117" name="Google Shape;117;p3"/>
          <p:cNvPicPr preferRelativeResize="0"/>
          <p:nvPr/>
        </p:nvPicPr>
        <p:blipFill rotWithShape="1">
          <a:blip r:embed="rId10">
            <a:alphaModFix/>
          </a:blip>
          <a:srcRect t="1149"/>
          <a:stretch/>
        </p:blipFill>
        <p:spPr>
          <a:xfrm>
            <a:off x="5827552" y="-65893"/>
            <a:ext cx="2225814" cy="6070335"/>
          </a:xfrm>
          <a:prstGeom prst="rect">
            <a:avLst/>
          </a:prstGeom>
          <a:noFill/>
          <a:ln>
            <a:noFill/>
          </a:ln>
        </p:spPr>
      </p:pic>
      <p:pic>
        <p:nvPicPr>
          <p:cNvPr id="118" name="Google Shape;118;p3"/>
          <p:cNvPicPr preferRelativeResize="0"/>
          <p:nvPr/>
        </p:nvPicPr>
        <p:blipFill rotWithShape="1">
          <a:blip r:embed="rId11">
            <a:alphaModFix/>
          </a:blip>
          <a:srcRect/>
          <a:stretch/>
        </p:blipFill>
        <p:spPr>
          <a:xfrm>
            <a:off x="3753407" y="-76233"/>
            <a:ext cx="2186414" cy="60677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24"/>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86" name="Google Shape;386;p2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87" name="Google Shape;387;p2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388" name="Google Shape;388;p24"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2"/>
          <a:stretch/>
        </p:blipFill>
        <p:spPr>
          <a:xfrm>
            <a:off x="0" y="-50931"/>
            <a:ext cx="12225929" cy="6003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25" name="Google Shape;125;p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26" name="Google Shape;126;p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27" name="Google Shape;127;p4"/>
          <p:cNvSpPr/>
          <p:nvPr/>
        </p:nvSpPr>
        <p:spPr>
          <a:xfrm>
            <a:off x="205446" y="1802675"/>
            <a:ext cx="7483642"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As Christians, we are called to be </a:t>
            </a:r>
            <a:r>
              <a:rPr lang="en-GB" sz="3600" b="1" i="0" u="none" strike="noStrike" cap="none">
                <a:solidFill>
                  <a:schemeClr val="dk1"/>
                </a:solidFill>
                <a:latin typeface="Gill Sans"/>
                <a:ea typeface="Gill Sans"/>
                <a:cs typeface="Gill Sans"/>
                <a:sym typeface="Gill Sans"/>
              </a:rPr>
              <a:t>good stewards of creation</a:t>
            </a:r>
            <a:r>
              <a:rPr lang="en-GB" sz="3600" b="0" i="0" u="none" strike="noStrike" cap="none">
                <a:solidFill>
                  <a:schemeClr val="dk1"/>
                </a:solidFill>
                <a:latin typeface="Gill Sans"/>
                <a:ea typeface="Gill Sans"/>
                <a:cs typeface="Gill Sans"/>
                <a:sym typeface="Gill Sans"/>
              </a:rPr>
              <a:t>.</a:t>
            </a:r>
            <a:endParaRPr/>
          </a:p>
          <a:p>
            <a:pPr marL="0" marR="0" lvl="0" indent="0" algn="ctr" rtl="0">
              <a:spcBef>
                <a:spcPts val="0"/>
              </a:spcBef>
              <a:spcAft>
                <a:spcPts val="0"/>
              </a:spcAft>
              <a:buNone/>
            </a:pPr>
            <a:r>
              <a:rPr lang="en-GB" sz="3600" b="0" i="0" u="none" strike="noStrike" cap="none">
                <a:solidFill>
                  <a:srgbClr val="000000"/>
                </a:solidFill>
                <a:latin typeface="Gill Sans"/>
                <a:ea typeface="Gill Sans"/>
                <a:cs typeface="Gill Sans"/>
                <a:sym typeface="Gill Sans"/>
              </a:rPr>
              <a:t>That means we are meant to look after the world that God created for us. </a:t>
            </a:r>
            <a:endParaRPr/>
          </a:p>
          <a:p>
            <a:pPr marL="0" marR="0" lvl="0" indent="0" algn="ctr" rtl="0">
              <a:spcBef>
                <a:spcPts val="0"/>
              </a:spcBef>
              <a:spcAft>
                <a:spcPts val="0"/>
              </a:spcAft>
              <a:buNone/>
            </a:pPr>
            <a:r>
              <a:rPr lang="en-GB" sz="3600" b="0" i="0" u="none" strike="noStrike" cap="none">
                <a:solidFill>
                  <a:srgbClr val="000000"/>
                </a:solidFill>
                <a:latin typeface="Gill Sans"/>
                <a:ea typeface="Gill Sans"/>
                <a:cs typeface="Gill Sans"/>
                <a:sym typeface="Gill Sans"/>
              </a:rPr>
              <a:t>We must all work to leave our world in a better condition for the people who come after us.</a:t>
            </a:r>
            <a:endParaRPr sz="2400" b="0" i="0" u="none" strike="noStrike" cap="none">
              <a:solidFill>
                <a:srgbClr val="000000"/>
              </a:solidFill>
              <a:latin typeface="Quattrocento Sans"/>
              <a:ea typeface="Quattrocento Sans"/>
              <a:cs typeface="Quattrocento Sans"/>
              <a:sym typeface="Quattrocento Sans"/>
            </a:endParaRPr>
          </a:p>
        </p:txBody>
      </p:sp>
      <p:pic>
        <p:nvPicPr>
          <p:cNvPr id="128" name="Google Shape;128;p4" descr="St. George's Catholic Primary School - Love in Action Project"/>
          <p:cNvPicPr preferRelativeResize="0"/>
          <p:nvPr/>
        </p:nvPicPr>
        <p:blipFill rotWithShape="1">
          <a:blip r:embed="rId5">
            <a:alphaModFix/>
          </a:blip>
          <a:srcRect/>
          <a:stretch/>
        </p:blipFill>
        <p:spPr>
          <a:xfrm>
            <a:off x="8203955" y="1554822"/>
            <a:ext cx="3808023" cy="52744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edd9242991_0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35" name="Google Shape;135;g2edd9242991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36" name="Google Shape;136;g2edd9242991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37" name="Google Shape;137;g2edd9242991_0_0"/>
          <p:cNvSpPr/>
          <p:nvPr/>
        </p:nvSpPr>
        <p:spPr>
          <a:xfrm>
            <a:off x="2" y="1802675"/>
            <a:ext cx="11691000" cy="397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600">
                <a:solidFill>
                  <a:schemeClr val="dk1"/>
                </a:solidFill>
                <a:latin typeface="Gill Sans"/>
                <a:ea typeface="Gill Sans"/>
                <a:cs typeface="Gill Sans"/>
                <a:sym typeface="Gill Sans"/>
              </a:rPr>
              <a:t>Pope Francis reminds us of our duty in Laudato Si</a:t>
            </a:r>
            <a:endParaRPr sz="2400" b="0" i="0" u="none" strike="noStrike" cap="none">
              <a:solidFill>
                <a:srgbClr val="000000"/>
              </a:solidFill>
              <a:latin typeface="Quattrocento Sans"/>
              <a:ea typeface="Quattrocento Sans"/>
              <a:cs typeface="Quattrocento Sans"/>
              <a:sym typeface="Quattrocento Sans"/>
            </a:endParaRPr>
          </a:p>
        </p:txBody>
      </p:sp>
      <p:pic>
        <p:nvPicPr>
          <p:cNvPr id="138" name="Google Shape;138;g2edd9242991_0_0" descr="CAFOD Laudato Si'&#10;Can't use Youtube? &#10;-Download from Amazon: Right click and &quot;save as&quot; to download and save this animation: https://s3.amazonaws.com/CAFOD-main-website-films/Laudato_Si_Primary_Animation.mp4 &#10;-Download from Vimeo:  https://vimeo.com/340405091 &#10;&#10;Resources for primary school children: http://cafod.org.uk/Education/Primary-schools&#10;&#10;Pope Francis has written a letter addressed to every person on this planet, asking us all to protect our common home, the earth. In his encyclical, Laudato Si', Pope Francis speaks openly about the devastating effects of climate change on people and the planet. He says that climate change is real, urgent and it must be tackled, asking us to remember that the climate is &quot;a common good, belonging to all and meant for all&quot;.&#10;&#10;Will you play your part to protect our common home?&#10;&#10;Resources for primary school children: http://cafod.org.uk/Education/Primary-schools&#10;---&#10;&#10;CAFOD works in communities across Africa, Asia and Latin America, helping people to tackle the poverty and injustice they face. We work wherever the need is greatest, with people of all faiths and none. &#10;&#10;Learn about CAFOD: http://www.cafod.org.uk/" title="Laudato Si' animation for children | CAFOD">
            <a:hlinkClick r:id="rId5"/>
          </p:cNvPr>
          <p:cNvPicPr preferRelativeResize="0"/>
          <p:nvPr/>
        </p:nvPicPr>
        <p:blipFill>
          <a:blip r:embed="rId6">
            <a:alphaModFix/>
          </a:blip>
          <a:stretch>
            <a:fillRect/>
          </a:stretch>
        </p:blipFill>
        <p:spPr>
          <a:xfrm>
            <a:off x="3268013" y="2519275"/>
            <a:ext cx="5655875" cy="3181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5"/>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45" name="Google Shape;145;p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46" name="Google Shape;146;p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47" name="Google Shape;147;p5"/>
          <p:cNvSpPr/>
          <p:nvPr/>
        </p:nvSpPr>
        <p:spPr>
          <a:xfrm>
            <a:off x="464719" y="1802675"/>
            <a:ext cx="7755050" cy="40626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dk1"/>
                </a:solidFill>
                <a:latin typeface="Gill Sans"/>
                <a:ea typeface="Gill Sans"/>
                <a:cs typeface="Gill Sans"/>
                <a:sym typeface="Gill Sans"/>
              </a:rPr>
              <a:t>‘Creation is a gift, it is a wonderful gift that God has given us, so that we care for it and we use it for the benefit of all.’</a:t>
            </a:r>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Pope Francis</a:t>
            </a:r>
            <a:endParaRPr/>
          </a:p>
          <a:p>
            <a:pPr marL="0" marR="0" lvl="0" indent="0" algn="ctr" rtl="0">
              <a:spcBef>
                <a:spcPts val="0"/>
              </a:spcBef>
              <a:spcAft>
                <a:spcPts val="0"/>
              </a:spcAft>
              <a:buNone/>
            </a:pPr>
            <a:r>
              <a:rPr lang="en-GB" sz="2400" b="1" i="1" u="none" strike="noStrike" cap="none">
                <a:solidFill>
                  <a:srgbClr val="C00000"/>
                </a:solidFill>
                <a:latin typeface="Gill Sans"/>
                <a:ea typeface="Gill Sans"/>
                <a:cs typeface="Gill Sans"/>
                <a:sym typeface="Gill Sans"/>
              </a:rPr>
              <a:t>Laudato Si’</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48" name="Google Shape;148;p5" descr="General Audience with Pope Francis | © Mazur/catholicnews.or… | Flickr"/>
          <p:cNvPicPr preferRelativeResize="0"/>
          <p:nvPr/>
        </p:nvPicPr>
        <p:blipFill rotWithShape="1">
          <a:blip r:embed="rId5">
            <a:alphaModFix/>
          </a:blip>
          <a:srcRect l="48273" r="10100"/>
          <a:stretch/>
        </p:blipFill>
        <p:spPr>
          <a:xfrm>
            <a:off x="8323206" y="1595930"/>
            <a:ext cx="3832045" cy="5232201"/>
          </a:xfrm>
          <a:prstGeom prst="rect">
            <a:avLst/>
          </a:prstGeom>
          <a:noFill/>
          <a:ln w="25400" cap="flat" cmpd="sng">
            <a:solidFill>
              <a:srgbClr val="FFF2CC"/>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55" name="Google Shape;155;p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56" name="Google Shape;156;p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57" name="Google Shape;157;p6"/>
          <p:cNvSpPr/>
          <p:nvPr/>
        </p:nvSpPr>
        <p:spPr>
          <a:xfrm>
            <a:off x="0" y="1876682"/>
            <a:ext cx="7829219"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‘Living our vocation to be protectors of God’s handiwork is essential to a life of virtue; it is not an optional or a secondary aspect of our Christian experience.’</a:t>
            </a:r>
            <a:endParaRPr/>
          </a:p>
          <a:p>
            <a:pPr marL="0" marR="0" lvl="0" indent="0" algn="ctr" rtl="0">
              <a:spcBef>
                <a:spcPts val="0"/>
              </a:spcBef>
              <a:spcAft>
                <a:spcPts val="0"/>
              </a:spcAft>
              <a:buNone/>
            </a:pPr>
            <a:r>
              <a:rPr lang="en-GB" sz="1800" b="1" i="0" u="none" strike="noStrike" cap="none">
                <a:solidFill>
                  <a:srgbClr val="C00000"/>
                </a:solidFill>
                <a:latin typeface="Gill Sans"/>
                <a:ea typeface="Gill Sans"/>
                <a:cs typeface="Gill Sans"/>
                <a:sym typeface="Gill Sans"/>
              </a:rPr>
              <a:t>Pope Francis</a:t>
            </a:r>
            <a:endParaRPr sz="1800" b="1" i="0" u="none" strike="noStrike" cap="none">
              <a:solidFill>
                <a:srgbClr val="C00000"/>
              </a:solidFill>
              <a:latin typeface="Gill Sans"/>
              <a:ea typeface="Gill Sans"/>
              <a:cs typeface="Gill Sans"/>
              <a:sym typeface="Gill Sans"/>
            </a:endParaRPr>
          </a:p>
          <a:p>
            <a:pPr marL="0" marR="0" lvl="0" indent="0" algn="ctr" rtl="0">
              <a:spcBef>
                <a:spcPts val="0"/>
              </a:spcBef>
              <a:spcAft>
                <a:spcPts val="0"/>
              </a:spcAft>
              <a:buNone/>
            </a:pPr>
            <a:r>
              <a:rPr lang="en-GB" sz="1800" b="1" i="1" u="none" strike="noStrike" cap="none">
                <a:solidFill>
                  <a:srgbClr val="C00000"/>
                </a:solidFill>
                <a:latin typeface="Gill Sans"/>
                <a:ea typeface="Gill Sans"/>
                <a:cs typeface="Gill Sans"/>
                <a:sym typeface="Gill Sans"/>
              </a:rPr>
              <a:t>Laudato Si’</a:t>
            </a: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r>
              <a:rPr lang="en-GB" sz="2300" b="1" i="0" u="none" strike="noStrike" cap="none">
                <a:solidFill>
                  <a:srgbClr val="C00000"/>
                </a:solidFill>
                <a:latin typeface="Gill Sans"/>
                <a:ea typeface="Gill Sans"/>
                <a:cs typeface="Gill Sans"/>
                <a:sym typeface="Gill Sans"/>
              </a:rPr>
              <a:t>What do you think Pope Francis means by this? Are we always protectors of God</a:t>
            </a:r>
            <a:r>
              <a:rPr lang="en-GB" sz="2300" b="1">
                <a:solidFill>
                  <a:srgbClr val="C00000"/>
                </a:solidFill>
                <a:latin typeface="Gill Sans"/>
                <a:ea typeface="Gill Sans"/>
                <a:cs typeface="Gill Sans"/>
                <a:sym typeface="Gill Sans"/>
              </a:rPr>
              <a:t>’s handiwork or could we do more? How?</a:t>
            </a:r>
            <a:endParaRPr sz="2300" b="1" i="0" u="none" strike="noStrike" cap="none">
              <a:solidFill>
                <a:srgbClr val="C00000"/>
              </a:solidFill>
              <a:latin typeface="Gill Sans"/>
              <a:ea typeface="Gill Sans"/>
              <a:cs typeface="Gill Sans"/>
              <a:sym typeface="Gill Sans"/>
            </a:endParaRPr>
          </a:p>
        </p:txBody>
      </p:sp>
      <p:pic>
        <p:nvPicPr>
          <p:cNvPr id="158" name="Google Shape;158;p6" descr="St. George's Catholic Primary School - Love in Action Project"/>
          <p:cNvPicPr preferRelativeResize="0"/>
          <p:nvPr/>
        </p:nvPicPr>
        <p:blipFill rotWithShape="1">
          <a:blip r:embed="rId5">
            <a:alphaModFix/>
          </a:blip>
          <a:srcRect/>
          <a:stretch/>
        </p:blipFill>
        <p:spPr>
          <a:xfrm>
            <a:off x="8179230" y="1549287"/>
            <a:ext cx="3832748" cy="5308713"/>
          </a:xfrm>
          <a:prstGeom prst="rect">
            <a:avLst/>
          </a:prstGeom>
          <a:noFill/>
          <a:ln>
            <a:noFill/>
          </a:ln>
        </p:spPr>
      </p:pic>
      <p:sp>
        <p:nvSpPr>
          <p:cNvPr id="159" name="Google Shape;159;p6"/>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g2edd9242991_0_11"/>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66" name="Google Shape;166;g2edd9242991_0_11"/>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67" name="Google Shape;167;g2edd9242991_0_11"/>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68" name="Google Shape;168;g2edd9242991_0_11"/>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69" name="Google Shape;169;g2edd9242991_0_11"/>
          <p:cNvPicPr preferRelativeResize="0"/>
          <p:nvPr/>
        </p:nvPicPr>
        <p:blipFill>
          <a:blip r:embed="rId5">
            <a:alphaModFix/>
          </a:blip>
          <a:stretch>
            <a:fillRect/>
          </a:stretch>
        </p:blipFill>
        <p:spPr>
          <a:xfrm>
            <a:off x="4551125" y="1592475"/>
            <a:ext cx="3286599" cy="41082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2edd9242991_0_22"/>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76" name="Google Shape;176;g2edd9242991_0_2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77" name="Google Shape;177;g2edd9242991_0_2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sp>
        <p:nvSpPr>
          <p:cNvPr id="178" name="Google Shape;178;g2edd9242991_0_22"/>
          <p:cNvSpPr txBox="1"/>
          <p:nvPr/>
        </p:nvSpPr>
        <p:spPr>
          <a:xfrm>
            <a:off x="4218775" y="6418125"/>
            <a:ext cx="801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79" name="Google Shape;179;g2edd9242991_0_22"/>
          <p:cNvPicPr preferRelativeResize="0"/>
          <p:nvPr/>
        </p:nvPicPr>
        <p:blipFill>
          <a:blip r:embed="rId5">
            <a:alphaModFix/>
          </a:blip>
          <a:stretch>
            <a:fillRect/>
          </a:stretch>
        </p:blipFill>
        <p:spPr>
          <a:xfrm>
            <a:off x="5085050" y="1831175"/>
            <a:ext cx="2021796" cy="359323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768</Words>
  <Application>Microsoft Office PowerPoint</Application>
  <PresentationFormat>Widescreen</PresentationFormat>
  <Paragraphs>122</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Century Gothic</vt:lpstr>
      <vt:lpstr>Candara</vt:lpstr>
      <vt:lpstr>Quattrocento Sans</vt: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2024-09-03T14:55:51Z</dcterms:modified>
</cp:coreProperties>
</file>