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Lst>
  <p:sldSz cy="6858000" cx="12192000"/>
  <p:notesSz cx="6858000" cy="9144000"/>
  <p:embeddedFontLst>
    <p:embeddedFont>
      <p:font typeface="Candara"/>
      <p:regular r:id="rId30"/>
      <p:bold r:id="rId31"/>
      <p:italic r:id="rId32"/>
      <p:boldItalic r:id="rId33"/>
    </p:embeddedFont>
    <p:embeddedFont>
      <p:font typeface="Quattrocento Sans"/>
      <p:regular r:id="rId34"/>
      <p:bold r:id="rId35"/>
      <p:italic r:id="rId36"/>
      <p:boldItalic r:id="rId37"/>
    </p:embeddedFont>
    <p:embeddedFont>
      <p:font typeface="Gill Sans"/>
      <p:regular r:id="rId38"/>
      <p:bold r:id="rId39"/>
    </p:embeddedFont>
    <p:embeddedFont>
      <p:font typeface="Century Gothic"/>
      <p:regular r:id="rId40"/>
      <p:bold r:id="rId41"/>
      <p:italic r:id="rId42"/>
      <p:boldItalic r:id="rId4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44" roundtripDataSignature="AMtx7mj6GuGevrFo9QZwEN+Q/Y0FEkhuh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font" Target="fonts/CenturyGothic-regular.fntdata"/><Relationship Id="rId20" Type="http://schemas.openxmlformats.org/officeDocument/2006/relationships/slide" Target="slides/slide16.xml"/><Relationship Id="rId42" Type="http://schemas.openxmlformats.org/officeDocument/2006/relationships/font" Target="fonts/CenturyGothic-italic.fntdata"/><Relationship Id="rId41" Type="http://schemas.openxmlformats.org/officeDocument/2006/relationships/font" Target="fonts/CenturyGothic-bold.fntdata"/><Relationship Id="rId22" Type="http://schemas.openxmlformats.org/officeDocument/2006/relationships/slide" Target="slides/slide18.xml"/><Relationship Id="rId44" Type="http://customschemas.google.com/relationships/presentationmetadata" Target="metadata"/><Relationship Id="rId21" Type="http://schemas.openxmlformats.org/officeDocument/2006/relationships/slide" Target="slides/slide17.xml"/><Relationship Id="rId43" Type="http://schemas.openxmlformats.org/officeDocument/2006/relationships/font" Target="fonts/CenturyGothic-boldItalic.fntdata"/><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Candara-bold.fntdata"/><Relationship Id="rId30" Type="http://schemas.openxmlformats.org/officeDocument/2006/relationships/font" Target="fonts/Candara-regular.fntdata"/><Relationship Id="rId11" Type="http://schemas.openxmlformats.org/officeDocument/2006/relationships/slide" Target="slides/slide7.xml"/><Relationship Id="rId33" Type="http://schemas.openxmlformats.org/officeDocument/2006/relationships/font" Target="fonts/Candara-boldItalic.fntdata"/><Relationship Id="rId10" Type="http://schemas.openxmlformats.org/officeDocument/2006/relationships/slide" Target="slides/slide6.xml"/><Relationship Id="rId32" Type="http://schemas.openxmlformats.org/officeDocument/2006/relationships/font" Target="fonts/Candara-italic.fntdata"/><Relationship Id="rId13" Type="http://schemas.openxmlformats.org/officeDocument/2006/relationships/slide" Target="slides/slide9.xml"/><Relationship Id="rId35" Type="http://schemas.openxmlformats.org/officeDocument/2006/relationships/font" Target="fonts/QuattrocentoSans-bold.fntdata"/><Relationship Id="rId12" Type="http://schemas.openxmlformats.org/officeDocument/2006/relationships/slide" Target="slides/slide8.xml"/><Relationship Id="rId34" Type="http://schemas.openxmlformats.org/officeDocument/2006/relationships/font" Target="fonts/QuattrocentoSans-regular.fntdata"/><Relationship Id="rId15" Type="http://schemas.openxmlformats.org/officeDocument/2006/relationships/slide" Target="slides/slide11.xml"/><Relationship Id="rId37" Type="http://schemas.openxmlformats.org/officeDocument/2006/relationships/font" Target="fonts/QuattrocentoSans-boldItalic.fntdata"/><Relationship Id="rId14" Type="http://schemas.openxmlformats.org/officeDocument/2006/relationships/slide" Target="slides/slide10.xml"/><Relationship Id="rId36" Type="http://schemas.openxmlformats.org/officeDocument/2006/relationships/font" Target="fonts/QuattrocentoSans-italic.fntdata"/><Relationship Id="rId17" Type="http://schemas.openxmlformats.org/officeDocument/2006/relationships/slide" Target="slides/slide13.xml"/><Relationship Id="rId39" Type="http://schemas.openxmlformats.org/officeDocument/2006/relationships/font" Target="fonts/GillSans-bold.fntdata"/><Relationship Id="rId16" Type="http://schemas.openxmlformats.org/officeDocument/2006/relationships/slide" Target="slides/slide12.xml"/><Relationship Id="rId38" Type="http://schemas.openxmlformats.org/officeDocument/2006/relationships/font" Target="fonts/GillSans-regular.fntdata"/><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rcdow.org.uk/jubilee-2025/" TargetMode="Externa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6" name="Google Shape;86;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Play/sing God’s Spirit is in my Heart (Go Tell Everyone) as children enter and leave the assembly </a:t>
            </a:r>
            <a:endParaRPr/>
          </a:p>
        </p:txBody>
      </p:sp>
      <p:sp>
        <p:nvSpPr>
          <p:cNvPr id="87" name="Google Shape;87;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1" name="Google Shape;181;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95250" lvl="0" marL="171450" rtl="0" algn="l">
              <a:spcBef>
                <a:spcPts val="0"/>
              </a:spcBef>
              <a:spcAft>
                <a:spcPts val="0"/>
              </a:spcAft>
              <a:buClr>
                <a:schemeClr val="dk1"/>
              </a:buClr>
              <a:buSzPts val="1200"/>
              <a:buFont typeface="Arial"/>
              <a:buNone/>
            </a:pPr>
            <a:r>
              <a:t/>
            </a:r>
            <a:endParaRPr sz="1200">
              <a:solidFill>
                <a:schemeClr val="dk1"/>
              </a:solidFill>
              <a:latin typeface="Calibri"/>
              <a:ea typeface="Calibri"/>
              <a:cs typeface="Calibri"/>
              <a:sym typeface="Calibri"/>
            </a:endParaRPr>
          </a:p>
        </p:txBody>
      </p:sp>
      <p:sp>
        <p:nvSpPr>
          <p:cNvPr id="182" name="Google Shape;182;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1" name="Google Shape;191;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95250" lvl="0" marL="171450" rtl="0" algn="l">
              <a:spcBef>
                <a:spcPts val="0"/>
              </a:spcBef>
              <a:spcAft>
                <a:spcPts val="0"/>
              </a:spcAft>
              <a:buClr>
                <a:schemeClr val="dk1"/>
              </a:buClr>
              <a:buSzPts val="1200"/>
              <a:buFont typeface="Arial"/>
              <a:buNone/>
            </a:pPr>
            <a:r>
              <a:t/>
            </a:r>
            <a:endParaRPr sz="1200">
              <a:solidFill>
                <a:schemeClr val="dk1"/>
              </a:solidFill>
              <a:latin typeface="Calibri"/>
              <a:ea typeface="Calibri"/>
              <a:cs typeface="Calibri"/>
              <a:sym typeface="Calibri"/>
            </a:endParaRPr>
          </a:p>
        </p:txBody>
      </p:sp>
      <p:sp>
        <p:nvSpPr>
          <p:cNvPr id="192" name="Google Shape;192;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1" name="Google Shape;201;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95250" lvl="0" marL="171450" rtl="0" algn="l">
              <a:spcBef>
                <a:spcPts val="0"/>
              </a:spcBef>
              <a:spcAft>
                <a:spcPts val="0"/>
              </a:spcAft>
              <a:buClr>
                <a:schemeClr val="dk1"/>
              </a:buClr>
              <a:buSzPts val="1200"/>
              <a:buFont typeface="Arial"/>
              <a:buNone/>
            </a:pPr>
            <a:r>
              <a:t/>
            </a:r>
            <a:endParaRPr sz="1200">
              <a:solidFill>
                <a:schemeClr val="dk1"/>
              </a:solidFill>
              <a:latin typeface="Calibri"/>
              <a:ea typeface="Calibri"/>
              <a:cs typeface="Calibri"/>
              <a:sym typeface="Calibri"/>
            </a:endParaRPr>
          </a:p>
        </p:txBody>
      </p:sp>
      <p:sp>
        <p:nvSpPr>
          <p:cNvPr id="202" name="Google Shape;202;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1" name="Google Shape;211;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171450" lvl="0" marL="171450" marR="0" rtl="0" algn="l">
              <a:lnSpc>
                <a:spcPct val="100000"/>
              </a:lnSpc>
              <a:spcBef>
                <a:spcPts val="0"/>
              </a:spcBef>
              <a:spcAft>
                <a:spcPts val="0"/>
              </a:spcAft>
              <a:buClr>
                <a:schemeClr val="dk1"/>
              </a:buClr>
              <a:buSzPts val="1200"/>
              <a:buFont typeface="Arial"/>
              <a:buChar char="•"/>
            </a:pPr>
            <a:r>
              <a:rPr lang="en-GB" sz="1200">
                <a:latin typeface="Century Gothic"/>
                <a:ea typeface="Century Gothic"/>
                <a:cs typeface="Century Gothic"/>
                <a:sym typeface="Century Gothic"/>
              </a:rPr>
              <a:t>Holding slide for discussion/feedback if required.</a:t>
            </a:r>
            <a:endParaRPr/>
          </a:p>
          <a:p>
            <a:pPr indent="-95250" lvl="0" marL="171450" rtl="0" algn="l">
              <a:spcBef>
                <a:spcPts val="0"/>
              </a:spcBef>
              <a:spcAft>
                <a:spcPts val="0"/>
              </a:spcAft>
              <a:buClr>
                <a:schemeClr val="dk1"/>
              </a:buClr>
              <a:buSzPts val="1200"/>
              <a:buFont typeface="Arial"/>
              <a:buNone/>
            </a:pPr>
            <a:r>
              <a:t/>
            </a:r>
            <a:endParaRPr sz="1200">
              <a:solidFill>
                <a:schemeClr val="dk1"/>
              </a:solidFill>
              <a:latin typeface="Calibri"/>
              <a:ea typeface="Calibri"/>
              <a:cs typeface="Calibri"/>
              <a:sym typeface="Calibri"/>
            </a:endParaRPr>
          </a:p>
        </p:txBody>
      </p:sp>
      <p:sp>
        <p:nvSpPr>
          <p:cNvPr id="212" name="Google Shape;212;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1" name="Google Shape;221;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95250" lvl="0" marL="171450" rtl="0" algn="l">
              <a:spcBef>
                <a:spcPts val="0"/>
              </a:spcBef>
              <a:spcAft>
                <a:spcPts val="0"/>
              </a:spcAft>
              <a:buClr>
                <a:schemeClr val="dk1"/>
              </a:buClr>
              <a:buSzPts val="1200"/>
              <a:buFont typeface="Arial"/>
              <a:buNone/>
            </a:pPr>
            <a:r>
              <a:t/>
            </a:r>
            <a:endParaRPr sz="1200">
              <a:solidFill>
                <a:schemeClr val="dk1"/>
              </a:solidFill>
              <a:latin typeface="Calibri"/>
              <a:ea typeface="Calibri"/>
              <a:cs typeface="Calibri"/>
              <a:sym typeface="Calibri"/>
            </a:endParaRPr>
          </a:p>
        </p:txBody>
      </p:sp>
      <p:sp>
        <p:nvSpPr>
          <p:cNvPr id="222" name="Google Shape;222;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1" name="Google Shape;231;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95250" lvl="0" marL="171450" rtl="0" algn="l">
              <a:spcBef>
                <a:spcPts val="0"/>
              </a:spcBef>
              <a:spcAft>
                <a:spcPts val="0"/>
              </a:spcAft>
              <a:buClr>
                <a:schemeClr val="dk1"/>
              </a:buClr>
              <a:buSzPts val="1200"/>
              <a:buFont typeface="Arial"/>
              <a:buNone/>
            </a:pPr>
            <a:r>
              <a:t/>
            </a:r>
            <a:endParaRPr sz="1200">
              <a:solidFill>
                <a:schemeClr val="dk1"/>
              </a:solidFill>
              <a:latin typeface="Calibri"/>
              <a:ea typeface="Calibri"/>
              <a:cs typeface="Calibri"/>
              <a:sym typeface="Calibri"/>
            </a:endParaRPr>
          </a:p>
        </p:txBody>
      </p:sp>
      <p:sp>
        <p:nvSpPr>
          <p:cNvPr id="232" name="Google Shape;232;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1" name="Google Shape;241;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95250" lvl="0" marL="171450" rtl="0" algn="l">
              <a:spcBef>
                <a:spcPts val="0"/>
              </a:spcBef>
              <a:spcAft>
                <a:spcPts val="0"/>
              </a:spcAft>
              <a:buClr>
                <a:schemeClr val="dk1"/>
              </a:buClr>
              <a:buSzPts val="1200"/>
              <a:buFont typeface="Arial"/>
              <a:buNone/>
            </a:pPr>
            <a:r>
              <a:t/>
            </a:r>
            <a:endParaRPr sz="1200">
              <a:solidFill>
                <a:schemeClr val="dk1"/>
              </a:solidFill>
              <a:latin typeface="Calibri"/>
              <a:ea typeface="Calibri"/>
              <a:cs typeface="Calibri"/>
              <a:sym typeface="Calibri"/>
            </a:endParaRPr>
          </a:p>
        </p:txBody>
      </p:sp>
      <p:sp>
        <p:nvSpPr>
          <p:cNvPr id="242" name="Google Shape;242;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1" name="Google Shape;251;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95250" lvl="0" marL="171450" rtl="0" algn="l">
              <a:spcBef>
                <a:spcPts val="0"/>
              </a:spcBef>
              <a:spcAft>
                <a:spcPts val="0"/>
              </a:spcAft>
              <a:buClr>
                <a:schemeClr val="dk1"/>
              </a:buClr>
              <a:buSzPts val="1200"/>
              <a:buFont typeface="Arial"/>
              <a:buNone/>
            </a:pPr>
            <a:r>
              <a:t/>
            </a:r>
            <a:endParaRPr sz="1200">
              <a:solidFill>
                <a:schemeClr val="dk1"/>
              </a:solidFill>
              <a:latin typeface="Calibri"/>
              <a:ea typeface="Calibri"/>
              <a:cs typeface="Calibri"/>
              <a:sym typeface="Calibri"/>
            </a:endParaRPr>
          </a:p>
        </p:txBody>
      </p:sp>
      <p:sp>
        <p:nvSpPr>
          <p:cNvPr id="252" name="Google Shape;252;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1" name="Google Shape;261;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95250" lvl="0" marL="171450" rtl="0" algn="l">
              <a:spcBef>
                <a:spcPts val="0"/>
              </a:spcBef>
              <a:spcAft>
                <a:spcPts val="0"/>
              </a:spcAft>
              <a:buClr>
                <a:schemeClr val="dk1"/>
              </a:buClr>
              <a:buSzPts val="1200"/>
              <a:buFont typeface="Arial"/>
              <a:buNone/>
            </a:pPr>
            <a:r>
              <a:t/>
            </a:r>
            <a:endParaRPr sz="1200">
              <a:solidFill>
                <a:schemeClr val="dk1"/>
              </a:solidFill>
              <a:latin typeface="Calibri"/>
              <a:ea typeface="Calibri"/>
              <a:cs typeface="Calibri"/>
              <a:sym typeface="Calibri"/>
            </a:endParaRPr>
          </a:p>
        </p:txBody>
      </p:sp>
      <p:sp>
        <p:nvSpPr>
          <p:cNvPr id="262" name="Google Shape;262;p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1" name="Google Shape;271;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95250" lvl="0" marL="171450" rtl="0" algn="l">
              <a:spcBef>
                <a:spcPts val="0"/>
              </a:spcBef>
              <a:spcAft>
                <a:spcPts val="0"/>
              </a:spcAft>
              <a:buClr>
                <a:schemeClr val="dk1"/>
              </a:buClr>
              <a:buSzPts val="1200"/>
              <a:buFont typeface="Arial"/>
              <a:buNone/>
            </a:pPr>
            <a:r>
              <a:t/>
            </a:r>
            <a:endParaRPr sz="1200">
              <a:solidFill>
                <a:schemeClr val="dk1"/>
              </a:solidFill>
              <a:latin typeface="Calibri"/>
              <a:ea typeface="Calibri"/>
              <a:cs typeface="Calibri"/>
              <a:sym typeface="Calibri"/>
            </a:endParaRPr>
          </a:p>
        </p:txBody>
      </p:sp>
      <p:sp>
        <p:nvSpPr>
          <p:cNvPr id="272" name="Google Shape;272;p1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8" name="Google Shape;98;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95250" lvl="0" marL="171450" rtl="0" algn="l">
              <a:spcBef>
                <a:spcPts val="0"/>
              </a:spcBef>
              <a:spcAft>
                <a:spcPts val="0"/>
              </a:spcAft>
              <a:buClr>
                <a:schemeClr val="dk1"/>
              </a:buClr>
              <a:buSzPts val="1200"/>
              <a:buFont typeface="Arial"/>
              <a:buNone/>
            </a:pPr>
            <a:r>
              <a:t/>
            </a:r>
            <a:endParaRPr sz="1200">
              <a:solidFill>
                <a:schemeClr val="dk1"/>
              </a:solidFill>
              <a:latin typeface="Calibri"/>
              <a:ea typeface="Calibri"/>
              <a:cs typeface="Calibri"/>
              <a:sym typeface="Calibri"/>
            </a:endParaRPr>
          </a:p>
        </p:txBody>
      </p:sp>
      <p:sp>
        <p:nvSpPr>
          <p:cNvPr id="99" name="Google Shape;99;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1" name="Google Shape;281;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95250" lvl="0" marL="171450" rtl="0" algn="l">
              <a:spcBef>
                <a:spcPts val="0"/>
              </a:spcBef>
              <a:spcAft>
                <a:spcPts val="0"/>
              </a:spcAft>
              <a:buClr>
                <a:schemeClr val="dk1"/>
              </a:buClr>
              <a:buSzPts val="1200"/>
              <a:buFont typeface="Arial"/>
              <a:buNone/>
            </a:pPr>
            <a:r>
              <a:t/>
            </a:r>
            <a:endParaRPr sz="1200">
              <a:solidFill>
                <a:schemeClr val="dk1"/>
              </a:solidFill>
              <a:latin typeface="Calibri"/>
              <a:ea typeface="Calibri"/>
              <a:cs typeface="Calibri"/>
              <a:sym typeface="Calibri"/>
            </a:endParaRPr>
          </a:p>
        </p:txBody>
      </p:sp>
      <p:sp>
        <p:nvSpPr>
          <p:cNvPr id="282" name="Google Shape;282;p2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g2ee9d58e716_0_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1" name="Google Shape;291;g2ee9d58e716_0_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Arial"/>
              <a:buNone/>
            </a:pPr>
            <a:r>
              <a:rPr lang="en-GB" u="sng">
                <a:solidFill>
                  <a:schemeClr val="hlink"/>
                </a:solidFill>
                <a:hlinkClick r:id="rId2"/>
              </a:rPr>
              <a:t>https://rcdow.org.uk/jubilee-2025/</a:t>
            </a:r>
            <a:br>
              <a:rPr lang="en-GB"/>
            </a:br>
            <a:r>
              <a:rPr lang="en-GB"/>
              <a:t>Introduce the theme for the Jubilee year; the historical context of jubilee years and the fact we are focusing on restoring hope to </a:t>
            </a:r>
            <a:r>
              <a:rPr lang="en-GB"/>
              <a:t>everyone, encouraging that through our actions towards others as well as being prayerful, praying that everyone feels a sense of hope. This ties in nicely with our CST theme this half term as we pray for hope and aim to bring hope to those in need, through our actions.</a:t>
            </a:r>
            <a:endParaRPr sz="1200">
              <a:solidFill>
                <a:schemeClr val="dk1"/>
              </a:solidFill>
              <a:latin typeface="Calibri"/>
              <a:ea typeface="Calibri"/>
              <a:cs typeface="Calibri"/>
              <a:sym typeface="Calibri"/>
            </a:endParaRPr>
          </a:p>
        </p:txBody>
      </p:sp>
      <p:sp>
        <p:nvSpPr>
          <p:cNvPr id="292" name="Google Shape;292;g2ee9d58e716_0_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g2ee9fa905f9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0" name="Google Shape;300;g2ee9fa905f9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95250" lvl="0" marL="171450" rtl="0" algn="l">
              <a:lnSpc>
                <a:spcPct val="100000"/>
              </a:lnSpc>
              <a:spcBef>
                <a:spcPts val="0"/>
              </a:spcBef>
              <a:spcAft>
                <a:spcPts val="0"/>
              </a:spcAft>
              <a:buClr>
                <a:schemeClr val="dk1"/>
              </a:buClr>
              <a:buSzPts val="1200"/>
              <a:buFont typeface="Arial"/>
              <a:buNone/>
            </a:pPr>
            <a:r>
              <a:t/>
            </a:r>
            <a:endParaRPr sz="1200">
              <a:solidFill>
                <a:schemeClr val="dk1"/>
              </a:solidFill>
              <a:latin typeface="Calibri"/>
              <a:ea typeface="Calibri"/>
              <a:cs typeface="Calibri"/>
              <a:sym typeface="Calibri"/>
            </a:endParaRPr>
          </a:p>
        </p:txBody>
      </p:sp>
      <p:sp>
        <p:nvSpPr>
          <p:cNvPr id="301" name="Google Shape;301;g2ee9fa905f9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1" name="Google Shape;311;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171450" lvl="0" marL="171450" marR="0" rtl="0" algn="l">
              <a:lnSpc>
                <a:spcPct val="100000"/>
              </a:lnSpc>
              <a:spcBef>
                <a:spcPts val="0"/>
              </a:spcBef>
              <a:spcAft>
                <a:spcPts val="0"/>
              </a:spcAft>
              <a:buClr>
                <a:schemeClr val="dk1"/>
              </a:buClr>
              <a:buSzPts val="1200"/>
              <a:buFont typeface="Arial"/>
              <a:buChar char="•"/>
            </a:pPr>
            <a:r>
              <a:rPr lang="en-GB" sz="1200">
                <a:latin typeface="Century Gothic"/>
                <a:ea typeface="Century Gothic"/>
                <a:cs typeface="Century Gothic"/>
                <a:sym typeface="Century Gothic"/>
              </a:rPr>
              <a:t>Using the Prayer Toolkit model, the mission ‘tasks’ on the following slide can be amended or supplemented as required.</a:t>
            </a:r>
            <a:endParaRPr/>
          </a:p>
          <a:p>
            <a:pPr indent="-95250" lvl="0" marL="171450" rtl="0" algn="l">
              <a:spcBef>
                <a:spcPts val="0"/>
              </a:spcBef>
              <a:spcAft>
                <a:spcPts val="0"/>
              </a:spcAft>
              <a:buClr>
                <a:schemeClr val="dk1"/>
              </a:buClr>
              <a:buSzPts val="1200"/>
              <a:buFont typeface="Arial"/>
              <a:buNone/>
            </a:pPr>
            <a:r>
              <a:t/>
            </a:r>
            <a:endParaRPr sz="1200">
              <a:solidFill>
                <a:schemeClr val="dk1"/>
              </a:solidFill>
              <a:latin typeface="Calibri"/>
              <a:ea typeface="Calibri"/>
              <a:cs typeface="Calibri"/>
              <a:sym typeface="Calibri"/>
            </a:endParaRPr>
          </a:p>
        </p:txBody>
      </p:sp>
      <p:sp>
        <p:nvSpPr>
          <p:cNvPr id="312" name="Google Shape;312;p2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1" name="Google Shape;321;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171450" lvl="0" marL="171450" rtl="0" algn="l">
              <a:spcBef>
                <a:spcPts val="0"/>
              </a:spcBef>
              <a:spcAft>
                <a:spcPts val="0"/>
              </a:spcAft>
              <a:buClr>
                <a:schemeClr val="dk1"/>
              </a:buClr>
              <a:buSzPts val="1200"/>
              <a:buFont typeface="Arial"/>
              <a:buChar char="•"/>
            </a:pPr>
            <a:r>
              <a:rPr b="0" i="0" lang="en-GB" sz="1200">
                <a:solidFill>
                  <a:schemeClr val="dk1"/>
                </a:solidFill>
                <a:latin typeface="Calibri"/>
                <a:ea typeface="Calibri"/>
                <a:cs typeface="Calibri"/>
                <a:sym typeface="Calibri"/>
              </a:rPr>
              <a:t>The World Day of the Poor is a Roman Catholic observance, set up by Pope Francis in 2017. It is celebrated on the 33rd Sunday of Ordinary Time, which is the Sunday before Christ the King.</a:t>
            </a:r>
            <a:endParaRPr sz="1200">
              <a:solidFill>
                <a:schemeClr val="dk1"/>
              </a:solidFill>
              <a:latin typeface="Calibri"/>
              <a:ea typeface="Calibri"/>
              <a:cs typeface="Calibri"/>
              <a:sym typeface="Calibri"/>
            </a:endParaRPr>
          </a:p>
        </p:txBody>
      </p:sp>
      <p:sp>
        <p:nvSpPr>
          <p:cNvPr id="322" name="Google Shape;322;p2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 name="Shape 329"/>
        <p:cNvGrpSpPr/>
        <p:nvPr/>
      </p:nvGrpSpPr>
      <p:grpSpPr>
        <a:xfrm>
          <a:off x="0" y="0"/>
          <a:ext cx="0" cy="0"/>
          <a:chOff x="0" y="0"/>
          <a:chExt cx="0" cy="0"/>
        </a:xfrm>
      </p:grpSpPr>
      <p:sp>
        <p:nvSpPr>
          <p:cNvPr id="330" name="Google Shape;330;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1" name="Google Shape;331;p2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95250" lvl="0" marL="171450" rtl="0" algn="l">
              <a:spcBef>
                <a:spcPts val="0"/>
              </a:spcBef>
              <a:spcAft>
                <a:spcPts val="0"/>
              </a:spcAft>
              <a:buClr>
                <a:schemeClr val="dk1"/>
              </a:buClr>
              <a:buSzPts val="1200"/>
              <a:buFont typeface="Arial"/>
              <a:buNone/>
            </a:pPr>
            <a:r>
              <a:t/>
            </a:r>
            <a:endParaRPr sz="1200">
              <a:solidFill>
                <a:schemeClr val="dk1"/>
              </a:solidFill>
              <a:latin typeface="Calibri"/>
              <a:ea typeface="Calibri"/>
              <a:cs typeface="Calibri"/>
              <a:sym typeface="Calibri"/>
            </a:endParaRPr>
          </a:p>
        </p:txBody>
      </p:sp>
      <p:sp>
        <p:nvSpPr>
          <p:cNvPr id="332" name="Google Shape;332;p2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7" name="Google Shape;107;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95250" lvl="0" marL="171450" rtl="0" algn="l">
              <a:spcBef>
                <a:spcPts val="0"/>
              </a:spcBef>
              <a:spcAft>
                <a:spcPts val="0"/>
              </a:spcAft>
              <a:buClr>
                <a:schemeClr val="dk1"/>
              </a:buClr>
              <a:buSzPts val="1200"/>
              <a:buFont typeface="Arial"/>
              <a:buNone/>
            </a:pPr>
            <a:r>
              <a:rPr lang="en-GB"/>
              <a:t>Introduce this half term’s CST theme. What do the children think ‘preferential option’ means? Can you think of a </a:t>
            </a:r>
            <a:r>
              <a:rPr lang="en-GB"/>
              <a:t>scenario</a:t>
            </a:r>
            <a:r>
              <a:rPr lang="en-GB"/>
              <a:t> that shows someone giving a preferential option to a poor person?</a:t>
            </a:r>
            <a:endParaRPr sz="1200">
              <a:solidFill>
                <a:schemeClr val="dk1"/>
              </a:solidFill>
              <a:latin typeface="Calibri"/>
              <a:ea typeface="Calibri"/>
              <a:cs typeface="Calibri"/>
              <a:sym typeface="Calibri"/>
            </a:endParaRPr>
          </a:p>
        </p:txBody>
      </p:sp>
      <p:sp>
        <p:nvSpPr>
          <p:cNvPr id="108" name="Google Shape;108;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2" name="Google Shape;122;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95250" lvl="0" marL="171450" rtl="0" algn="l">
              <a:spcBef>
                <a:spcPts val="0"/>
              </a:spcBef>
              <a:spcAft>
                <a:spcPts val="0"/>
              </a:spcAft>
              <a:buClr>
                <a:schemeClr val="dk1"/>
              </a:buClr>
              <a:buSzPts val="1200"/>
              <a:buFont typeface="Arial"/>
              <a:buNone/>
            </a:pPr>
            <a:r>
              <a:t/>
            </a:r>
            <a:endParaRPr sz="1200">
              <a:solidFill>
                <a:schemeClr val="dk1"/>
              </a:solidFill>
              <a:latin typeface="Calibri"/>
              <a:ea typeface="Calibri"/>
              <a:cs typeface="Calibri"/>
              <a:sym typeface="Calibri"/>
            </a:endParaRPr>
          </a:p>
        </p:txBody>
      </p:sp>
      <p:sp>
        <p:nvSpPr>
          <p:cNvPr id="123" name="Google Shape;123;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2" name="Google Shape;132;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95250" lvl="0" marL="171450" rtl="0" algn="l">
              <a:spcBef>
                <a:spcPts val="0"/>
              </a:spcBef>
              <a:spcAft>
                <a:spcPts val="0"/>
              </a:spcAft>
              <a:buClr>
                <a:schemeClr val="dk1"/>
              </a:buClr>
              <a:buSzPts val="1200"/>
              <a:buFont typeface="Arial"/>
              <a:buNone/>
            </a:pPr>
            <a:r>
              <a:rPr lang="en-GB"/>
              <a:t>Focus on the word ‘intermediaries’ and explain this is a person who gets involved as a kind of mediator. Pope Francis doesn’t want us to be just this but he wants us to ‘hear their cries’ and have empathy. In what way can we ‘hear their cries’ instead of just being an intermediary? Encourage children to say things like have conversations with the poor and understand the human being; give </a:t>
            </a:r>
            <a:r>
              <a:rPr lang="en-GB"/>
              <a:t>theme</a:t>
            </a:r>
            <a:r>
              <a:rPr lang="en-GB"/>
              <a:t> your time through volunteering etc. </a:t>
            </a:r>
            <a:endParaRPr sz="1200">
              <a:solidFill>
                <a:schemeClr val="dk1"/>
              </a:solidFill>
              <a:latin typeface="Calibri"/>
              <a:ea typeface="Calibri"/>
              <a:cs typeface="Calibri"/>
              <a:sym typeface="Calibri"/>
            </a:endParaRPr>
          </a:p>
        </p:txBody>
      </p:sp>
      <p:sp>
        <p:nvSpPr>
          <p:cNvPr id="133" name="Google Shape;133;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2" name="Google Shape;142;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76200" rtl="0" algn="l">
              <a:spcBef>
                <a:spcPts val="0"/>
              </a:spcBef>
              <a:spcAft>
                <a:spcPts val="0"/>
              </a:spcAft>
              <a:buClr>
                <a:schemeClr val="dk1"/>
              </a:buClr>
              <a:buSzPts val="1200"/>
              <a:buFont typeface="Arial"/>
              <a:buNone/>
            </a:pPr>
            <a:r>
              <a:rPr lang="en-GB"/>
              <a:t>Ask children to </a:t>
            </a:r>
            <a:r>
              <a:rPr lang="en-GB"/>
              <a:t>reflect on how often we walk past people who are homeless on the streets. Sometimes we may feel like we can’t help them so we walk past and continue with our day. What are things we could do if we cannot give them money or food e.g. alert a local homeless charity; donate or volunteer to that charity. </a:t>
            </a:r>
            <a:br>
              <a:rPr lang="en-GB"/>
            </a:br>
            <a:r>
              <a:rPr lang="en-GB"/>
              <a:t>Can you think of a time when you needed help and someone reached out to you with kindness? How did you feel?</a:t>
            </a:r>
            <a:endParaRPr sz="1200">
              <a:solidFill>
                <a:schemeClr val="dk1"/>
              </a:solidFill>
              <a:latin typeface="Calibri"/>
              <a:ea typeface="Calibri"/>
              <a:cs typeface="Calibri"/>
              <a:sym typeface="Calibri"/>
            </a:endParaRPr>
          </a:p>
        </p:txBody>
      </p:sp>
      <p:sp>
        <p:nvSpPr>
          <p:cNvPr id="143" name="Google Shape;143;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1" name="Google Shape;151;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95250" lvl="0" marL="171450" rtl="0" algn="l">
              <a:spcBef>
                <a:spcPts val="0"/>
              </a:spcBef>
              <a:spcAft>
                <a:spcPts val="0"/>
              </a:spcAft>
              <a:buClr>
                <a:schemeClr val="dk1"/>
              </a:buClr>
              <a:buSzPts val="1200"/>
              <a:buFont typeface="Arial"/>
              <a:buNone/>
            </a:pPr>
            <a:r>
              <a:t/>
            </a:r>
            <a:endParaRPr sz="1200">
              <a:solidFill>
                <a:schemeClr val="dk1"/>
              </a:solidFill>
              <a:latin typeface="Calibri"/>
              <a:ea typeface="Calibri"/>
              <a:cs typeface="Calibri"/>
              <a:sym typeface="Calibri"/>
            </a:endParaRPr>
          </a:p>
        </p:txBody>
      </p:sp>
      <p:sp>
        <p:nvSpPr>
          <p:cNvPr id="152" name="Google Shape;152;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1" name="Google Shape;161;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95250" lvl="0" marL="171450" rtl="0" algn="l">
              <a:spcBef>
                <a:spcPts val="0"/>
              </a:spcBef>
              <a:spcAft>
                <a:spcPts val="0"/>
              </a:spcAft>
              <a:buClr>
                <a:schemeClr val="dk1"/>
              </a:buClr>
              <a:buSzPts val="1200"/>
              <a:buFont typeface="Arial"/>
              <a:buNone/>
            </a:pPr>
            <a:r>
              <a:t/>
            </a:r>
            <a:endParaRPr sz="1200">
              <a:solidFill>
                <a:schemeClr val="dk1"/>
              </a:solidFill>
              <a:latin typeface="Calibri"/>
              <a:ea typeface="Calibri"/>
              <a:cs typeface="Calibri"/>
              <a:sym typeface="Calibri"/>
            </a:endParaRPr>
          </a:p>
        </p:txBody>
      </p:sp>
      <p:sp>
        <p:nvSpPr>
          <p:cNvPr id="162" name="Google Shape;162;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1" name="Google Shape;171;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95250" lvl="0" marL="171450" rtl="0" algn="l">
              <a:spcBef>
                <a:spcPts val="0"/>
              </a:spcBef>
              <a:spcAft>
                <a:spcPts val="0"/>
              </a:spcAft>
              <a:buClr>
                <a:schemeClr val="dk1"/>
              </a:buClr>
              <a:buSzPts val="1200"/>
              <a:buFont typeface="Arial"/>
              <a:buNone/>
            </a:pPr>
            <a:r>
              <a:t/>
            </a:r>
            <a:endParaRPr sz="1200">
              <a:solidFill>
                <a:schemeClr val="dk1"/>
              </a:solidFill>
              <a:latin typeface="Calibri"/>
              <a:ea typeface="Calibri"/>
              <a:cs typeface="Calibri"/>
              <a:sym typeface="Calibri"/>
            </a:endParaRPr>
          </a:p>
        </p:txBody>
      </p:sp>
      <p:sp>
        <p:nvSpPr>
          <p:cNvPr id="172" name="Google Shape;172;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5" name="Shape 15"/>
        <p:cNvGrpSpPr/>
        <p:nvPr/>
      </p:nvGrpSpPr>
      <p:grpSpPr>
        <a:xfrm>
          <a:off x="0" y="0"/>
          <a:ext cx="0" cy="0"/>
          <a:chOff x="0" y="0"/>
          <a:chExt cx="0" cy="0"/>
        </a:xfrm>
      </p:grpSpPr>
      <p:sp>
        <p:nvSpPr>
          <p:cNvPr id="16" name="Google Shape;16;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 name="Google Shape;17;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 name="Google Shape;18;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3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34"/>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3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35"/>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35"/>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3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3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3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9" name="Shape 19"/>
        <p:cNvGrpSpPr/>
        <p:nvPr/>
      </p:nvGrpSpPr>
      <p:grpSpPr>
        <a:xfrm>
          <a:off x="0" y="0"/>
          <a:ext cx="0" cy="0"/>
          <a:chOff x="0" y="0"/>
          <a:chExt cx="0" cy="0"/>
        </a:xfrm>
      </p:grpSpPr>
      <p:sp>
        <p:nvSpPr>
          <p:cNvPr id="20" name="Google Shape;20;p26"/>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 name="Google Shape;21;p26"/>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2" name="Google Shape;22;p2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2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5" name="Shape 25"/>
        <p:cNvGrpSpPr/>
        <p:nvPr/>
      </p:nvGrpSpPr>
      <p:grpSpPr>
        <a:xfrm>
          <a:off x="0" y="0"/>
          <a:ext cx="0" cy="0"/>
          <a:chOff x="0" y="0"/>
          <a:chExt cx="0" cy="0"/>
        </a:xfrm>
      </p:grpSpPr>
      <p:sp>
        <p:nvSpPr>
          <p:cNvPr id="26" name="Google Shape;26;p2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 name="Google Shape;27;p2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8" name="Google Shape;28;p2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2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1" name="Shape 31"/>
        <p:cNvGrpSpPr/>
        <p:nvPr/>
      </p:nvGrpSpPr>
      <p:grpSpPr>
        <a:xfrm>
          <a:off x="0" y="0"/>
          <a:ext cx="0" cy="0"/>
          <a:chOff x="0" y="0"/>
          <a:chExt cx="0" cy="0"/>
        </a:xfrm>
      </p:grpSpPr>
      <p:sp>
        <p:nvSpPr>
          <p:cNvPr id="32" name="Google Shape;32;p28"/>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 name="Google Shape;33;p28"/>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4" name="Google Shape;34;p2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2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7" name="Shape 37"/>
        <p:cNvGrpSpPr/>
        <p:nvPr/>
      </p:nvGrpSpPr>
      <p:grpSpPr>
        <a:xfrm>
          <a:off x="0" y="0"/>
          <a:ext cx="0" cy="0"/>
          <a:chOff x="0" y="0"/>
          <a:chExt cx="0" cy="0"/>
        </a:xfrm>
      </p:grpSpPr>
      <p:sp>
        <p:nvSpPr>
          <p:cNvPr id="38" name="Google Shape;38;p2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 name="Google Shape;39;p29"/>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29"/>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 name="Google Shape;41;p2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4" name="Shape 44"/>
        <p:cNvGrpSpPr/>
        <p:nvPr/>
      </p:nvGrpSpPr>
      <p:grpSpPr>
        <a:xfrm>
          <a:off x="0" y="0"/>
          <a:ext cx="0" cy="0"/>
          <a:chOff x="0" y="0"/>
          <a:chExt cx="0" cy="0"/>
        </a:xfrm>
      </p:grpSpPr>
      <p:sp>
        <p:nvSpPr>
          <p:cNvPr id="45" name="Google Shape;45;p30"/>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6" name="Google Shape;46;p30"/>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7" name="Google Shape;47;p30"/>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8" name="Google Shape;48;p30"/>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9" name="Google Shape;49;p30"/>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0" name="Google Shape;50;p3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3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3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3" name="Shape 53"/>
        <p:cNvGrpSpPr/>
        <p:nvPr/>
      </p:nvGrpSpPr>
      <p:grpSpPr>
        <a:xfrm>
          <a:off x="0" y="0"/>
          <a:ext cx="0" cy="0"/>
          <a:chOff x="0" y="0"/>
          <a:chExt cx="0" cy="0"/>
        </a:xfrm>
      </p:grpSpPr>
      <p:sp>
        <p:nvSpPr>
          <p:cNvPr id="54" name="Google Shape;54;p3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5" name="Google Shape;55;p3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3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3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32"/>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32"/>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32"/>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3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3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3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33"/>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33"/>
          <p:cNvSpPr/>
          <p:nvPr>
            <p:ph idx="2" type="pic"/>
          </p:nvPr>
        </p:nvSpPr>
        <p:spPr>
          <a:xfrm>
            <a:off x="5183188" y="987425"/>
            <a:ext cx="6172200" cy="4873625"/>
          </a:xfrm>
          <a:prstGeom prst="rect">
            <a:avLst/>
          </a:prstGeom>
          <a:noFill/>
          <a:ln>
            <a:noFill/>
          </a:ln>
        </p:spPr>
      </p:sp>
      <p:sp>
        <p:nvSpPr>
          <p:cNvPr id="68" name="Google Shape;68;p33"/>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3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3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3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2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4.png"/><Relationship Id="rId9" Type="http://schemas.openxmlformats.org/officeDocument/2006/relationships/hyperlink" Target="https://youtu.be/TEUgyi4FT7I?si=kguj7RYkixu_q4SG" TargetMode="External"/><Relationship Id="rId5" Type="http://schemas.openxmlformats.org/officeDocument/2006/relationships/image" Target="../media/image5.png"/><Relationship Id="rId6" Type="http://schemas.openxmlformats.org/officeDocument/2006/relationships/image" Target="../media/image2.png"/><Relationship Id="rId7" Type="http://schemas.openxmlformats.org/officeDocument/2006/relationships/hyperlink" Target="https://youtu.be/TEUgyi4FT7I?si=kguj7RYkixu_q4SG" TargetMode="External"/><Relationship Id="rId8"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3.png"/><Relationship Id="rId4" Type="http://schemas.openxmlformats.org/officeDocument/2006/relationships/image" Target="../media/image10.png"/><Relationship Id="rId5" Type="http://schemas.openxmlformats.org/officeDocument/2006/relationships/image" Target="../media/image22.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3.png"/><Relationship Id="rId4" Type="http://schemas.openxmlformats.org/officeDocument/2006/relationships/image" Target="../media/image10.png"/><Relationship Id="rId5" Type="http://schemas.openxmlformats.org/officeDocument/2006/relationships/image" Target="../media/image22.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3.png"/><Relationship Id="rId4" Type="http://schemas.openxmlformats.org/officeDocument/2006/relationships/image" Target="../media/image10.png"/><Relationship Id="rId5" Type="http://schemas.openxmlformats.org/officeDocument/2006/relationships/image" Target="../media/image2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3.png"/><Relationship Id="rId4" Type="http://schemas.openxmlformats.org/officeDocument/2006/relationships/image" Target="../media/image10.png"/><Relationship Id="rId5" Type="http://schemas.openxmlformats.org/officeDocument/2006/relationships/image" Target="../media/image2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3.png"/><Relationship Id="rId4" Type="http://schemas.openxmlformats.org/officeDocument/2006/relationships/image" Target="../media/image10.png"/><Relationship Id="rId5" Type="http://schemas.openxmlformats.org/officeDocument/2006/relationships/image" Target="../media/image2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3.png"/><Relationship Id="rId4" Type="http://schemas.openxmlformats.org/officeDocument/2006/relationships/image" Target="../media/image10.png"/><Relationship Id="rId5" Type="http://schemas.openxmlformats.org/officeDocument/2006/relationships/image" Target="../media/image20.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3.png"/><Relationship Id="rId4" Type="http://schemas.openxmlformats.org/officeDocument/2006/relationships/image" Target="../media/image10.png"/><Relationship Id="rId5" Type="http://schemas.openxmlformats.org/officeDocument/2006/relationships/image" Target="../media/image20.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3.png"/><Relationship Id="rId4" Type="http://schemas.openxmlformats.org/officeDocument/2006/relationships/image" Target="../media/image10.png"/><Relationship Id="rId5" Type="http://schemas.openxmlformats.org/officeDocument/2006/relationships/image" Target="../media/image20.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3.png"/><Relationship Id="rId4" Type="http://schemas.openxmlformats.org/officeDocument/2006/relationships/image" Target="../media/image10.png"/><Relationship Id="rId5" Type="http://schemas.openxmlformats.org/officeDocument/2006/relationships/image" Target="../media/image20.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3.png"/><Relationship Id="rId4" Type="http://schemas.openxmlformats.org/officeDocument/2006/relationships/image" Target="../media/image10.png"/><Relationship Id="rId5" Type="http://schemas.openxmlformats.org/officeDocument/2006/relationships/image" Target="../media/image20.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3.png"/><Relationship Id="rId4" Type="http://schemas.openxmlformats.org/officeDocument/2006/relationships/image" Target="../media/image10.png"/><Relationship Id="rId5" Type="http://schemas.openxmlformats.org/officeDocument/2006/relationships/image" Target="../media/image7.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3.png"/><Relationship Id="rId4" Type="http://schemas.openxmlformats.org/officeDocument/2006/relationships/image" Target="../media/image10.png"/><Relationship Id="rId5" Type="http://schemas.openxmlformats.org/officeDocument/2006/relationships/image" Target="../media/image2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3.png"/><Relationship Id="rId4" Type="http://schemas.openxmlformats.org/officeDocument/2006/relationships/image" Target="../media/image10.png"/><Relationship Id="rId5" Type="http://schemas.openxmlformats.org/officeDocument/2006/relationships/image" Target="../media/image3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3.png"/><Relationship Id="rId4" Type="http://schemas.openxmlformats.org/officeDocument/2006/relationships/image" Target="../media/image10.png"/><Relationship Id="rId5" Type="http://schemas.openxmlformats.org/officeDocument/2006/relationships/image" Target="../media/image3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3.png"/><Relationship Id="rId4" Type="http://schemas.openxmlformats.org/officeDocument/2006/relationships/image" Target="../media/image10.png"/><Relationship Id="rId5" Type="http://schemas.openxmlformats.org/officeDocument/2006/relationships/image" Target="../media/image32.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3.png"/><Relationship Id="rId4" Type="http://schemas.openxmlformats.org/officeDocument/2006/relationships/image" Target="../media/image10.png"/><Relationship Id="rId5" Type="http://schemas.openxmlformats.org/officeDocument/2006/relationships/image" Target="../media/image34.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3.png"/><Relationship Id="rId4" Type="http://schemas.openxmlformats.org/officeDocument/2006/relationships/image" Target="../media/image10.png"/><Relationship Id="rId5" Type="http://schemas.openxmlformats.org/officeDocument/2006/relationships/image" Target="../media/image7.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0.png"/><Relationship Id="rId4" Type="http://schemas.openxmlformats.org/officeDocument/2006/relationships/image" Target="../media/image3.png"/><Relationship Id="rId11" Type="http://schemas.openxmlformats.org/officeDocument/2006/relationships/image" Target="../media/image17.png"/><Relationship Id="rId10" Type="http://schemas.openxmlformats.org/officeDocument/2006/relationships/image" Target="../media/image18.png"/><Relationship Id="rId9" Type="http://schemas.openxmlformats.org/officeDocument/2006/relationships/image" Target="../media/image16.png"/><Relationship Id="rId5" Type="http://schemas.openxmlformats.org/officeDocument/2006/relationships/image" Target="../media/image12.png"/><Relationship Id="rId6" Type="http://schemas.openxmlformats.org/officeDocument/2006/relationships/image" Target="../media/image13.png"/><Relationship Id="rId7" Type="http://schemas.openxmlformats.org/officeDocument/2006/relationships/image" Target="../media/image14.png"/><Relationship Id="rId8" Type="http://schemas.openxmlformats.org/officeDocument/2006/relationships/image" Target="../media/image1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3.png"/><Relationship Id="rId4" Type="http://schemas.openxmlformats.org/officeDocument/2006/relationships/image" Target="../media/image10.png"/><Relationship Id="rId5" Type="http://schemas.openxmlformats.org/officeDocument/2006/relationships/image" Target="../media/image20.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3.png"/><Relationship Id="rId4" Type="http://schemas.openxmlformats.org/officeDocument/2006/relationships/image" Target="../media/image10.png"/><Relationship Id="rId5" Type="http://schemas.openxmlformats.org/officeDocument/2006/relationships/image" Target="../media/image19.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3.png"/><Relationship Id="rId4" Type="http://schemas.openxmlformats.org/officeDocument/2006/relationships/image" Target="../media/image10.png"/><Relationship Id="rId5" Type="http://schemas.openxmlformats.org/officeDocument/2006/relationships/image" Target="../media/image2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3.png"/><Relationship Id="rId4" Type="http://schemas.openxmlformats.org/officeDocument/2006/relationships/image" Target="../media/image10.png"/><Relationship Id="rId5" Type="http://schemas.openxmlformats.org/officeDocument/2006/relationships/image" Target="../media/image22.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3.png"/><Relationship Id="rId4" Type="http://schemas.openxmlformats.org/officeDocument/2006/relationships/image" Target="../media/image10.png"/><Relationship Id="rId5" Type="http://schemas.openxmlformats.org/officeDocument/2006/relationships/image" Target="../media/image22.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3.png"/><Relationship Id="rId4" Type="http://schemas.openxmlformats.org/officeDocument/2006/relationships/image" Target="../media/image10.png"/><Relationship Id="rId5" Type="http://schemas.openxmlformats.org/officeDocument/2006/relationships/image" Target="../media/image22.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pic>
        <p:nvPicPr>
          <p:cNvPr id="89" name="Google Shape;89;p1"/>
          <p:cNvPicPr preferRelativeResize="0"/>
          <p:nvPr/>
        </p:nvPicPr>
        <p:blipFill rotWithShape="1">
          <a:blip r:embed="rId3">
            <a:alphaModFix/>
          </a:blip>
          <a:srcRect b="0" l="23788" r="33782" t="0"/>
          <a:stretch/>
        </p:blipFill>
        <p:spPr>
          <a:xfrm>
            <a:off x="0" y="0"/>
            <a:ext cx="12192000" cy="6858000"/>
          </a:xfrm>
          <a:prstGeom prst="rect">
            <a:avLst/>
          </a:prstGeom>
          <a:noFill/>
          <a:ln>
            <a:noFill/>
          </a:ln>
        </p:spPr>
      </p:pic>
      <p:pic>
        <p:nvPicPr>
          <p:cNvPr id="90" name="Google Shape;90;p1"/>
          <p:cNvPicPr preferRelativeResize="0"/>
          <p:nvPr/>
        </p:nvPicPr>
        <p:blipFill rotWithShape="1">
          <a:blip r:embed="rId4">
            <a:alphaModFix/>
          </a:blip>
          <a:srcRect b="0" l="17588" r="21023" t="61504"/>
          <a:stretch/>
        </p:blipFill>
        <p:spPr>
          <a:xfrm>
            <a:off x="736166" y="4968986"/>
            <a:ext cx="3739487" cy="1328740"/>
          </a:xfrm>
          <a:prstGeom prst="rect">
            <a:avLst/>
          </a:prstGeom>
          <a:noFill/>
          <a:ln>
            <a:noFill/>
          </a:ln>
        </p:spPr>
      </p:pic>
      <p:sp>
        <p:nvSpPr>
          <p:cNvPr id="91" name="Google Shape;91;p1"/>
          <p:cNvSpPr txBox="1"/>
          <p:nvPr/>
        </p:nvSpPr>
        <p:spPr>
          <a:xfrm>
            <a:off x="2057139" y="935463"/>
            <a:ext cx="7794000" cy="28629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GB" sz="6600" u="none" cap="none" strike="noStrike">
                <a:solidFill>
                  <a:schemeClr val="lt1"/>
                </a:solidFill>
                <a:latin typeface="Gill Sans"/>
                <a:ea typeface="Gill Sans"/>
                <a:cs typeface="Gill Sans"/>
                <a:sym typeface="Gill Sans"/>
              </a:rPr>
              <a:t>Preferential Option for the Poor</a:t>
            </a:r>
            <a:endParaRPr/>
          </a:p>
          <a:p>
            <a:pPr indent="0" lvl="0" marL="0" marR="0" rtl="0" algn="ctr">
              <a:spcBef>
                <a:spcPts val="0"/>
              </a:spcBef>
              <a:spcAft>
                <a:spcPts val="0"/>
              </a:spcAft>
              <a:buNone/>
            </a:pPr>
            <a:r>
              <a:rPr lang="en-GB" sz="4800">
                <a:solidFill>
                  <a:schemeClr val="lt1"/>
                </a:solidFill>
                <a:latin typeface="Gill Sans"/>
                <a:ea typeface="Gill Sans"/>
                <a:cs typeface="Gill Sans"/>
                <a:sym typeface="Gill Sans"/>
              </a:rPr>
              <a:t>UKS2 Assembly</a:t>
            </a:r>
            <a:endParaRPr b="0" i="0" sz="8000" u="none" cap="none" strike="noStrike">
              <a:solidFill>
                <a:schemeClr val="lt1"/>
              </a:solidFill>
              <a:latin typeface="Gill Sans"/>
              <a:ea typeface="Gill Sans"/>
              <a:cs typeface="Gill Sans"/>
              <a:sym typeface="Gill Sans"/>
            </a:endParaRPr>
          </a:p>
        </p:txBody>
      </p:sp>
      <p:pic>
        <p:nvPicPr>
          <p:cNvPr id="92" name="Google Shape;92;p1"/>
          <p:cNvPicPr preferRelativeResize="0"/>
          <p:nvPr/>
        </p:nvPicPr>
        <p:blipFill rotWithShape="1">
          <a:blip r:embed="rId5">
            <a:alphaModFix/>
          </a:blip>
          <a:srcRect b="19840" l="54104" r="10359" t="11588"/>
          <a:stretch/>
        </p:blipFill>
        <p:spPr>
          <a:xfrm>
            <a:off x="8686800" y="3705331"/>
            <a:ext cx="2328400" cy="2527310"/>
          </a:xfrm>
          <a:prstGeom prst="rect">
            <a:avLst/>
          </a:prstGeom>
          <a:noFill/>
          <a:ln>
            <a:noFill/>
          </a:ln>
        </p:spPr>
      </p:pic>
      <p:pic>
        <p:nvPicPr>
          <p:cNvPr id="93" name="Google Shape;93;p1"/>
          <p:cNvPicPr preferRelativeResize="0"/>
          <p:nvPr/>
        </p:nvPicPr>
        <p:blipFill rotWithShape="1">
          <a:blip r:embed="rId6">
            <a:alphaModFix/>
          </a:blip>
          <a:srcRect b="0" l="0" r="0" t="0"/>
          <a:stretch/>
        </p:blipFill>
        <p:spPr>
          <a:xfrm>
            <a:off x="0" y="0"/>
            <a:ext cx="2164084" cy="2161036"/>
          </a:xfrm>
          <a:prstGeom prst="rect">
            <a:avLst/>
          </a:prstGeom>
          <a:noFill/>
          <a:ln>
            <a:noFill/>
          </a:ln>
        </p:spPr>
      </p:pic>
      <p:pic>
        <p:nvPicPr>
          <p:cNvPr id="94" name="Google Shape;94;p1">
            <a:hlinkClick r:id="rId7"/>
          </p:cNvPr>
          <p:cNvPicPr preferRelativeResize="0"/>
          <p:nvPr/>
        </p:nvPicPr>
        <p:blipFill>
          <a:blip r:embed="rId8">
            <a:alphaModFix/>
          </a:blip>
          <a:stretch>
            <a:fillRect/>
          </a:stretch>
        </p:blipFill>
        <p:spPr>
          <a:xfrm>
            <a:off x="5253776" y="3798375"/>
            <a:ext cx="1852701" cy="2779725"/>
          </a:xfrm>
          <a:prstGeom prst="rect">
            <a:avLst/>
          </a:prstGeom>
          <a:noFill/>
          <a:ln>
            <a:noFill/>
          </a:ln>
        </p:spPr>
      </p:pic>
      <p:sp>
        <p:nvSpPr>
          <p:cNvPr id="95" name="Google Shape;95;p1">
            <a:hlinkClick r:id="rId9"/>
          </p:cNvPr>
          <p:cNvSpPr/>
          <p:nvPr/>
        </p:nvSpPr>
        <p:spPr>
          <a:xfrm rot="5400000">
            <a:off x="6090050" y="4258775"/>
            <a:ext cx="540000" cy="599700"/>
          </a:xfrm>
          <a:prstGeom prst="triangle">
            <a:avLst>
              <a:gd fmla="val 50000"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pic>
        <p:nvPicPr>
          <p:cNvPr id="184" name="Google Shape;184;p10"/>
          <p:cNvPicPr preferRelativeResize="0"/>
          <p:nvPr/>
        </p:nvPicPr>
        <p:blipFill rotWithShape="1">
          <a:blip r:embed="rId3">
            <a:alphaModFix/>
          </a:blip>
          <a:srcRect b="0" l="108" r="355" t="12102"/>
          <a:stretch/>
        </p:blipFill>
        <p:spPr>
          <a:xfrm>
            <a:off x="0" y="-2338"/>
            <a:ext cx="12192000" cy="1805013"/>
          </a:xfrm>
          <a:prstGeom prst="rect">
            <a:avLst/>
          </a:prstGeom>
          <a:noFill/>
          <a:ln>
            <a:noFill/>
          </a:ln>
        </p:spPr>
      </p:pic>
      <p:pic>
        <p:nvPicPr>
          <p:cNvPr id="185" name="Google Shape;185;p10"/>
          <p:cNvPicPr preferRelativeResize="0"/>
          <p:nvPr/>
        </p:nvPicPr>
        <p:blipFill rotWithShape="1">
          <a:blip r:embed="rId4">
            <a:alphaModFix/>
          </a:blip>
          <a:srcRect b="0" l="0" r="0" t="0"/>
          <a:stretch/>
        </p:blipFill>
        <p:spPr>
          <a:xfrm>
            <a:off x="180022" y="5700713"/>
            <a:ext cx="11547259" cy="1128576"/>
          </a:xfrm>
          <a:prstGeom prst="rect">
            <a:avLst/>
          </a:prstGeom>
          <a:noFill/>
          <a:ln>
            <a:noFill/>
          </a:ln>
        </p:spPr>
      </p:pic>
      <p:sp>
        <p:nvSpPr>
          <p:cNvPr id="186" name="Google Shape;186;p10"/>
          <p:cNvSpPr txBox="1"/>
          <p:nvPr/>
        </p:nvSpPr>
        <p:spPr>
          <a:xfrm>
            <a:off x="1158240" y="785381"/>
            <a:ext cx="9875520" cy="76944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GB" sz="4400" u="none" cap="none" strike="noStrike">
                <a:solidFill>
                  <a:schemeClr val="lt1"/>
                </a:solidFill>
                <a:latin typeface="Gill Sans"/>
                <a:ea typeface="Gill Sans"/>
                <a:cs typeface="Gill Sans"/>
                <a:sym typeface="Gill Sans"/>
              </a:rPr>
              <a:t>Preferential Option for the Poor</a:t>
            </a:r>
            <a:endParaRPr/>
          </a:p>
        </p:txBody>
      </p:sp>
      <p:pic>
        <p:nvPicPr>
          <p:cNvPr descr="Book, Education, School, Literature, Knowledge, Reading" id="187" name="Google Shape;187;p10"/>
          <p:cNvPicPr preferRelativeResize="0"/>
          <p:nvPr/>
        </p:nvPicPr>
        <p:blipFill rotWithShape="1">
          <a:blip r:embed="rId5">
            <a:alphaModFix/>
          </a:blip>
          <a:srcRect b="7051" l="18586" r="17210" t="6517"/>
          <a:stretch/>
        </p:blipFill>
        <p:spPr>
          <a:xfrm>
            <a:off x="7176052" y="1619751"/>
            <a:ext cx="4750905" cy="4263887"/>
          </a:xfrm>
          <a:prstGeom prst="rect">
            <a:avLst/>
          </a:prstGeom>
          <a:noFill/>
          <a:ln>
            <a:noFill/>
          </a:ln>
        </p:spPr>
      </p:pic>
      <p:sp>
        <p:nvSpPr>
          <p:cNvPr id="188" name="Google Shape;188;p10"/>
          <p:cNvSpPr/>
          <p:nvPr/>
        </p:nvSpPr>
        <p:spPr>
          <a:xfrm>
            <a:off x="744177" y="1554822"/>
            <a:ext cx="6431875" cy="427809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GB" sz="4000" u="none" cap="none" strike="noStrike">
                <a:solidFill>
                  <a:schemeClr val="dk1"/>
                </a:solidFill>
                <a:latin typeface="Gill Sans"/>
                <a:ea typeface="Gill Sans"/>
                <a:cs typeface="Gill Sans"/>
                <a:sym typeface="Gill Sans"/>
              </a:rPr>
              <a:t>‘If anyone is well off in worldly possessions and sees their sister or brother in need but closes their heart to them, how can the love of God be remaining in them?’</a:t>
            </a:r>
            <a:endParaRPr/>
          </a:p>
          <a:p>
            <a:pPr indent="0" lvl="0" marL="0" marR="0" rtl="0" algn="ctr">
              <a:spcBef>
                <a:spcPts val="0"/>
              </a:spcBef>
              <a:spcAft>
                <a:spcPts val="0"/>
              </a:spcAft>
              <a:buNone/>
            </a:pPr>
            <a:r>
              <a:rPr b="1" i="0" lang="en-GB" sz="3200" u="none" cap="none" strike="noStrike">
                <a:solidFill>
                  <a:srgbClr val="C00000"/>
                </a:solidFill>
                <a:latin typeface="Gill Sans"/>
                <a:ea typeface="Gill Sans"/>
                <a:cs typeface="Gill Sans"/>
                <a:sym typeface="Gill Sans"/>
              </a:rPr>
              <a:t>1 John 3.17-18</a:t>
            </a:r>
            <a:endParaRPr b="1" i="0" sz="4000" u="none" cap="none" strike="noStrike">
              <a:solidFill>
                <a:srgbClr val="C00000"/>
              </a:solidFill>
              <a:latin typeface="Gill Sans"/>
              <a:ea typeface="Gill Sans"/>
              <a:cs typeface="Gill Sans"/>
              <a:sym typeface="Gill San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88"/>
                                        </p:tgtEl>
                                        <p:attrNameLst>
                                          <p:attrName>style.visibility</p:attrName>
                                        </p:attrNameLst>
                                      </p:cBhvr>
                                      <p:to>
                                        <p:strVal val="visible"/>
                                      </p:to>
                                    </p:set>
                                    <p:anim calcmode="lin" valueType="num">
                                      <p:cBhvr additive="base">
                                        <p:cTn dur="2000"/>
                                        <p:tgtEl>
                                          <p:spTgt spid="188"/>
                                        </p:tgtEl>
                                        <p:attrNameLst>
                                          <p:attrName>ppt_w</p:attrName>
                                        </p:attrNameLst>
                                      </p:cBhvr>
                                      <p:tavLst>
                                        <p:tav fmla="" tm="0">
                                          <p:val>
                                            <p:strVal val="0"/>
                                          </p:val>
                                        </p:tav>
                                        <p:tav fmla="" tm="100000">
                                          <p:val>
                                            <p:strVal val="#ppt_w"/>
                                          </p:val>
                                        </p:tav>
                                      </p:tavLst>
                                    </p:anim>
                                    <p:anim calcmode="lin" valueType="num">
                                      <p:cBhvr additive="base">
                                        <p:cTn dur="2000"/>
                                        <p:tgtEl>
                                          <p:spTgt spid="188"/>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pic>
        <p:nvPicPr>
          <p:cNvPr id="194" name="Google Shape;194;p11"/>
          <p:cNvPicPr preferRelativeResize="0"/>
          <p:nvPr/>
        </p:nvPicPr>
        <p:blipFill rotWithShape="1">
          <a:blip r:embed="rId3">
            <a:alphaModFix/>
          </a:blip>
          <a:srcRect b="0" l="108" r="355" t="12102"/>
          <a:stretch/>
        </p:blipFill>
        <p:spPr>
          <a:xfrm>
            <a:off x="0" y="-2338"/>
            <a:ext cx="12192000" cy="1805013"/>
          </a:xfrm>
          <a:prstGeom prst="rect">
            <a:avLst/>
          </a:prstGeom>
          <a:noFill/>
          <a:ln>
            <a:noFill/>
          </a:ln>
        </p:spPr>
      </p:pic>
      <p:pic>
        <p:nvPicPr>
          <p:cNvPr id="195" name="Google Shape;195;p11"/>
          <p:cNvPicPr preferRelativeResize="0"/>
          <p:nvPr/>
        </p:nvPicPr>
        <p:blipFill rotWithShape="1">
          <a:blip r:embed="rId4">
            <a:alphaModFix/>
          </a:blip>
          <a:srcRect b="0" l="0" r="0" t="0"/>
          <a:stretch/>
        </p:blipFill>
        <p:spPr>
          <a:xfrm>
            <a:off x="180022" y="5700713"/>
            <a:ext cx="11547259" cy="1128576"/>
          </a:xfrm>
          <a:prstGeom prst="rect">
            <a:avLst/>
          </a:prstGeom>
          <a:noFill/>
          <a:ln>
            <a:noFill/>
          </a:ln>
        </p:spPr>
      </p:pic>
      <p:sp>
        <p:nvSpPr>
          <p:cNvPr id="196" name="Google Shape;196;p11"/>
          <p:cNvSpPr txBox="1"/>
          <p:nvPr/>
        </p:nvSpPr>
        <p:spPr>
          <a:xfrm>
            <a:off x="1158240" y="785381"/>
            <a:ext cx="9875520" cy="76944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GB" sz="4400" u="none" cap="none" strike="noStrike">
                <a:solidFill>
                  <a:schemeClr val="lt1"/>
                </a:solidFill>
                <a:latin typeface="Gill Sans"/>
                <a:ea typeface="Gill Sans"/>
                <a:cs typeface="Gill Sans"/>
                <a:sym typeface="Gill Sans"/>
              </a:rPr>
              <a:t>Preferential Option for the Poor</a:t>
            </a:r>
            <a:endParaRPr/>
          </a:p>
        </p:txBody>
      </p:sp>
      <p:pic>
        <p:nvPicPr>
          <p:cNvPr descr="Book, Education, School, Literature, Knowledge, Reading" id="197" name="Google Shape;197;p11"/>
          <p:cNvPicPr preferRelativeResize="0"/>
          <p:nvPr/>
        </p:nvPicPr>
        <p:blipFill rotWithShape="1">
          <a:blip r:embed="rId5">
            <a:alphaModFix/>
          </a:blip>
          <a:srcRect b="7051" l="18586" r="17210" t="6517"/>
          <a:stretch/>
        </p:blipFill>
        <p:spPr>
          <a:xfrm>
            <a:off x="7176052" y="1619751"/>
            <a:ext cx="4750905" cy="4263887"/>
          </a:xfrm>
          <a:prstGeom prst="rect">
            <a:avLst/>
          </a:prstGeom>
          <a:noFill/>
          <a:ln>
            <a:noFill/>
          </a:ln>
        </p:spPr>
      </p:pic>
      <p:sp>
        <p:nvSpPr>
          <p:cNvPr id="198" name="Google Shape;198;p11"/>
          <p:cNvSpPr/>
          <p:nvPr/>
        </p:nvSpPr>
        <p:spPr>
          <a:xfrm>
            <a:off x="479134" y="2030906"/>
            <a:ext cx="6431875" cy="329320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GB" sz="3600" u="none" cap="none" strike="noStrike">
                <a:solidFill>
                  <a:schemeClr val="dk1"/>
                </a:solidFill>
                <a:latin typeface="Gill Sans"/>
                <a:ea typeface="Gill Sans"/>
                <a:cs typeface="Gill Sans"/>
                <a:sym typeface="Gill Sans"/>
              </a:rPr>
              <a:t>‘Speak up for those who cannot speak for themselves, for the rights of all who are destitute. Speak up and judge fairly; defend the rights of the poor and needy.’</a:t>
            </a:r>
            <a:endParaRPr/>
          </a:p>
          <a:p>
            <a:pPr indent="0" lvl="0" marL="0" marR="0" rtl="0" algn="ctr">
              <a:spcBef>
                <a:spcPts val="0"/>
              </a:spcBef>
              <a:spcAft>
                <a:spcPts val="0"/>
              </a:spcAft>
              <a:buNone/>
            </a:pPr>
            <a:r>
              <a:rPr b="1" i="0" lang="en-GB" sz="2800" u="none" cap="none" strike="noStrike">
                <a:solidFill>
                  <a:srgbClr val="C00000"/>
                </a:solidFill>
                <a:latin typeface="Gill Sans"/>
                <a:ea typeface="Gill Sans"/>
                <a:cs typeface="Gill Sans"/>
                <a:sym typeface="Gill Sans"/>
              </a:rPr>
              <a:t>Proverbs 31:8-9</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98"/>
                                        </p:tgtEl>
                                        <p:attrNameLst>
                                          <p:attrName>style.visibility</p:attrName>
                                        </p:attrNameLst>
                                      </p:cBhvr>
                                      <p:to>
                                        <p:strVal val="visible"/>
                                      </p:to>
                                    </p:set>
                                    <p:anim calcmode="lin" valueType="num">
                                      <p:cBhvr additive="base">
                                        <p:cTn dur="2000"/>
                                        <p:tgtEl>
                                          <p:spTgt spid="198"/>
                                        </p:tgtEl>
                                        <p:attrNameLst>
                                          <p:attrName>ppt_w</p:attrName>
                                        </p:attrNameLst>
                                      </p:cBhvr>
                                      <p:tavLst>
                                        <p:tav fmla="" tm="0">
                                          <p:val>
                                            <p:strVal val="0"/>
                                          </p:val>
                                        </p:tav>
                                        <p:tav fmla="" tm="100000">
                                          <p:val>
                                            <p:strVal val="#ppt_w"/>
                                          </p:val>
                                        </p:tav>
                                      </p:tavLst>
                                    </p:anim>
                                    <p:anim calcmode="lin" valueType="num">
                                      <p:cBhvr additive="base">
                                        <p:cTn dur="2000"/>
                                        <p:tgtEl>
                                          <p:spTgt spid="198"/>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pic>
        <p:nvPicPr>
          <p:cNvPr id="204" name="Google Shape;204;p12"/>
          <p:cNvPicPr preferRelativeResize="0"/>
          <p:nvPr/>
        </p:nvPicPr>
        <p:blipFill rotWithShape="1">
          <a:blip r:embed="rId3">
            <a:alphaModFix/>
          </a:blip>
          <a:srcRect b="0" l="108" r="355" t="12102"/>
          <a:stretch/>
        </p:blipFill>
        <p:spPr>
          <a:xfrm>
            <a:off x="0" y="-2338"/>
            <a:ext cx="12192000" cy="1805013"/>
          </a:xfrm>
          <a:prstGeom prst="rect">
            <a:avLst/>
          </a:prstGeom>
          <a:noFill/>
          <a:ln>
            <a:noFill/>
          </a:ln>
        </p:spPr>
      </p:pic>
      <p:pic>
        <p:nvPicPr>
          <p:cNvPr id="205" name="Google Shape;205;p12"/>
          <p:cNvPicPr preferRelativeResize="0"/>
          <p:nvPr/>
        </p:nvPicPr>
        <p:blipFill rotWithShape="1">
          <a:blip r:embed="rId4">
            <a:alphaModFix/>
          </a:blip>
          <a:srcRect b="0" l="0" r="0" t="0"/>
          <a:stretch/>
        </p:blipFill>
        <p:spPr>
          <a:xfrm>
            <a:off x="180022" y="5700713"/>
            <a:ext cx="11547259" cy="1128576"/>
          </a:xfrm>
          <a:prstGeom prst="rect">
            <a:avLst/>
          </a:prstGeom>
          <a:noFill/>
          <a:ln>
            <a:noFill/>
          </a:ln>
        </p:spPr>
      </p:pic>
      <p:sp>
        <p:nvSpPr>
          <p:cNvPr id="206" name="Google Shape;206;p12"/>
          <p:cNvSpPr txBox="1"/>
          <p:nvPr/>
        </p:nvSpPr>
        <p:spPr>
          <a:xfrm>
            <a:off x="1158240" y="785381"/>
            <a:ext cx="9875520" cy="76944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GB" sz="4400" u="none" cap="none" strike="noStrike">
                <a:solidFill>
                  <a:schemeClr val="lt1"/>
                </a:solidFill>
                <a:latin typeface="Gill Sans"/>
                <a:ea typeface="Gill Sans"/>
                <a:cs typeface="Gill Sans"/>
                <a:sym typeface="Gill Sans"/>
              </a:rPr>
              <a:t>Preferential Option for the Poor</a:t>
            </a:r>
            <a:endParaRPr/>
          </a:p>
        </p:txBody>
      </p:sp>
      <p:pic>
        <p:nvPicPr>
          <p:cNvPr descr="Book, Education, School, Literature, Knowledge, Reading" id="207" name="Google Shape;207;p12"/>
          <p:cNvPicPr preferRelativeResize="0"/>
          <p:nvPr/>
        </p:nvPicPr>
        <p:blipFill rotWithShape="1">
          <a:blip r:embed="rId5">
            <a:alphaModFix/>
          </a:blip>
          <a:srcRect b="7051" l="18586" r="17210" t="6517"/>
          <a:stretch/>
        </p:blipFill>
        <p:spPr>
          <a:xfrm>
            <a:off x="7176052" y="1619751"/>
            <a:ext cx="4750905" cy="4263887"/>
          </a:xfrm>
          <a:prstGeom prst="rect">
            <a:avLst/>
          </a:prstGeom>
          <a:noFill/>
          <a:ln>
            <a:noFill/>
          </a:ln>
        </p:spPr>
      </p:pic>
      <p:sp>
        <p:nvSpPr>
          <p:cNvPr id="208" name="Google Shape;208;p12"/>
          <p:cNvSpPr/>
          <p:nvPr/>
        </p:nvSpPr>
        <p:spPr>
          <a:xfrm>
            <a:off x="318225" y="1802675"/>
            <a:ext cx="6719624" cy="34778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GB" sz="4400" u="none" cap="none" strike="noStrike">
                <a:solidFill>
                  <a:schemeClr val="dk1"/>
                </a:solidFill>
                <a:latin typeface="Gill Sans"/>
                <a:ea typeface="Gill Sans"/>
                <a:cs typeface="Gill Sans"/>
                <a:sym typeface="Gill Sans"/>
              </a:rPr>
              <a:t>What do these bible passages tell you about how we should treat the poor? How do we know that God wants us to act in this way?</a:t>
            </a:r>
            <a:endParaRPr b="0" i="0" sz="1600" u="none" cap="none" strike="noStrike">
              <a:solidFill>
                <a:srgbClr val="000000"/>
              </a:solidFill>
              <a:latin typeface="Quattrocento Sans"/>
              <a:ea typeface="Quattrocento Sans"/>
              <a:cs typeface="Quattrocento Sans"/>
              <a:sym typeface="Quattrocento San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08"/>
                                        </p:tgtEl>
                                        <p:attrNameLst>
                                          <p:attrName>style.visibility</p:attrName>
                                        </p:attrNameLst>
                                      </p:cBhvr>
                                      <p:to>
                                        <p:strVal val="visible"/>
                                      </p:to>
                                    </p:set>
                                    <p:anim calcmode="lin" valueType="num">
                                      <p:cBhvr additive="base">
                                        <p:cTn dur="2000"/>
                                        <p:tgtEl>
                                          <p:spTgt spid="208"/>
                                        </p:tgtEl>
                                        <p:attrNameLst>
                                          <p:attrName>ppt_w</p:attrName>
                                        </p:attrNameLst>
                                      </p:cBhvr>
                                      <p:tavLst>
                                        <p:tav fmla="" tm="0">
                                          <p:val>
                                            <p:strVal val="0"/>
                                          </p:val>
                                        </p:tav>
                                        <p:tav fmla="" tm="100000">
                                          <p:val>
                                            <p:strVal val="#ppt_w"/>
                                          </p:val>
                                        </p:tav>
                                      </p:tavLst>
                                    </p:anim>
                                    <p:anim calcmode="lin" valueType="num">
                                      <p:cBhvr additive="base">
                                        <p:cTn dur="2000"/>
                                        <p:tgtEl>
                                          <p:spTgt spid="208"/>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pic>
        <p:nvPicPr>
          <p:cNvPr id="214" name="Google Shape;214;p13"/>
          <p:cNvPicPr preferRelativeResize="0"/>
          <p:nvPr/>
        </p:nvPicPr>
        <p:blipFill rotWithShape="1">
          <a:blip r:embed="rId3">
            <a:alphaModFix/>
          </a:blip>
          <a:srcRect b="0" l="108" r="355" t="12102"/>
          <a:stretch/>
        </p:blipFill>
        <p:spPr>
          <a:xfrm>
            <a:off x="0" y="-2338"/>
            <a:ext cx="12192000" cy="1805013"/>
          </a:xfrm>
          <a:prstGeom prst="rect">
            <a:avLst/>
          </a:prstGeom>
          <a:noFill/>
          <a:ln>
            <a:noFill/>
          </a:ln>
        </p:spPr>
      </p:pic>
      <p:pic>
        <p:nvPicPr>
          <p:cNvPr id="215" name="Google Shape;215;p13"/>
          <p:cNvPicPr preferRelativeResize="0"/>
          <p:nvPr/>
        </p:nvPicPr>
        <p:blipFill rotWithShape="1">
          <a:blip r:embed="rId4">
            <a:alphaModFix/>
          </a:blip>
          <a:srcRect b="0" l="0" r="0" t="0"/>
          <a:stretch/>
        </p:blipFill>
        <p:spPr>
          <a:xfrm>
            <a:off x="180022" y="5700713"/>
            <a:ext cx="11547259" cy="1128576"/>
          </a:xfrm>
          <a:prstGeom prst="rect">
            <a:avLst/>
          </a:prstGeom>
          <a:noFill/>
          <a:ln>
            <a:noFill/>
          </a:ln>
        </p:spPr>
      </p:pic>
      <p:sp>
        <p:nvSpPr>
          <p:cNvPr id="216" name="Google Shape;216;p13"/>
          <p:cNvSpPr txBox="1"/>
          <p:nvPr/>
        </p:nvSpPr>
        <p:spPr>
          <a:xfrm>
            <a:off x="1158240" y="785381"/>
            <a:ext cx="9875520" cy="76944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GB" sz="4400" u="none" cap="none" strike="noStrike">
                <a:solidFill>
                  <a:schemeClr val="lt1"/>
                </a:solidFill>
                <a:latin typeface="Gill Sans"/>
                <a:ea typeface="Gill Sans"/>
                <a:cs typeface="Gill Sans"/>
                <a:sym typeface="Gill Sans"/>
              </a:rPr>
              <a:t>Preferential Option for the Poor</a:t>
            </a:r>
            <a:endParaRPr/>
          </a:p>
        </p:txBody>
      </p:sp>
      <p:pic>
        <p:nvPicPr>
          <p:cNvPr descr="Balloons, Thought Bubbles, Thoughts, Discussion" id="217" name="Google Shape;217;p13"/>
          <p:cNvPicPr preferRelativeResize="0"/>
          <p:nvPr/>
        </p:nvPicPr>
        <p:blipFill rotWithShape="1">
          <a:blip r:embed="rId5">
            <a:alphaModFix/>
          </a:blip>
          <a:srcRect b="0" l="0" r="53481" t="50000"/>
          <a:stretch/>
        </p:blipFill>
        <p:spPr>
          <a:xfrm>
            <a:off x="561575" y="1006947"/>
            <a:ext cx="4487779" cy="5521433"/>
          </a:xfrm>
          <a:prstGeom prst="rect">
            <a:avLst/>
          </a:prstGeom>
          <a:noFill/>
          <a:ln>
            <a:noFill/>
          </a:ln>
        </p:spPr>
      </p:pic>
      <p:sp>
        <p:nvSpPr>
          <p:cNvPr id="218" name="Google Shape;218;p13"/>
          <p:cNvSpPr txBox="1"/>
          <p:nvPr/>
        </p:nvSpPr>
        <p:spPr>
          <a:xfrm>
            <a:off x="6065334" y="2154473"/>
            <a:ext cx="4968426" cy="280076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GB" sz="8800" u="none" cap="none" strike="noStrike">
                <a:solidFill>
                  <a:srgbClr val="C40F0F"/>
                </a:solidFill>
                <a:latin typeface="Gill Sans"/>
                <a:ea typeface="Gill Sans"/>
                <a:cs typeface="Gill Sans"/>
                <a:sym typeface="Gill Sans"/>
              </a:rPr>
              <a:t>“I think that…”</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pic>
        <p:nvPicPr>
          <p:cNvPr id="224" name="Google Shape;224;p14"/>
          <p:cNvPicPr preferRelativeResize="0"/>
          <p:nvPr/>
        </p:nvPicPr>
        <p:blipFill rotWithShape="1">
          <a:blip r:embed="rId3">
            <a:alphaModFix/>
          </a:blip>
          <a:srcRect b="0" l="108" r="355" t="12102"/>
          <a:stretch/>
        </p:blipFill>
        <p:spPr>
          <a:xfrm>
            <a:off x="0" y="-2338"/>
            <a:ext cx="12192000" cy="1805013"/>
          </a:xfrm>
          <a:prstGeom prst="rect">
            <a:avLst/>
          </a:prstGeom>
          <a:noFill/>
          <a:ln>
            <a:noFill/>
          </a:ln>
        </p:spPr>
      </p:pic>
      <p:pic>
        <p:nvPicPr>
          <p:cNvPr id="225" name="Google Shape;225;p14"/>
          <p:cNvPicPr preferRelativeResize="0"/>
          <p:nvPr/>
        </p:nvPicPr>
        <p:blipFill rotWithShape="1">
          <a:blip r:embed="rId4">
            <a:alphaModFix/>
          </a:blip>
          <a:srcRect b="0" l="0" r="0" t="0"/>
          <a:stretch/>
        </p:blipFill>
        <p:spPr>
          <a:xfrm>
            <a:off x="180022" y="5700713"/>
            <a:ext cx="11547259" cy="1128576"/>
          </a:xfrm>
          <a:prstGeom prst="rect">
            <a:avLst/>
          </a:prstGeom>
          <a:noFill/>
          <a:ln>
            <a:noFill/>
          </a:ln>
        </p:spPr>
      </p:pic>
      <p:sp>
        <p:nvSpPr>
          <p:cNvPr id="226" name="Google Shape;226;p14"/>
          <p:cNvSpPr txBox="1"/>
          <p:nvPr/>
        </p:nvSpPr>
        <p:spPr>
          <a:xfrm>
            <a:off x="1158240" y="785381"/>
            <a:ext cx="9875520" cy="76944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GB" sz="4400" u="none" cap="none" strike="noStrike">
                <a:solidFill>
                  <a:schemeClr val="lt1"/>
                </a:solidFill>
                <a:latin typeface="Gill Sans"/>
                <a:ea typeface="Gill Sans"/>
                <a:cs typeface="Gill Sans"/>
                <a:sym typeface="Gill Sans"/>
              </a:rPr>
              <a:t>Preferential Option for the Poor</a:t>
            </a:r>
            <a:endParaRPr/>
          </a:p>
        </p:txBody>
      </p:sp>
      <p:pic>
        <p:nvPicPr>
          <p:cNvPr id="227" name="Google Shape;227;p14"/>
          <p:cNvPicPr preferRelativeResize="0"/>
          <p:nvPr/>
        </p:nvPicPr>
        <p:blipFill rotWithShape="1">
          <a:blip r:embed="rId5">
            <a:alphaModFix/>
          </a:blip>
          <a:srcRect b="0" l="15163" r="28912" t="19275"/>
          <a:stretch/>
        </p:blipFill>
        <p:spPr>
          <a:xfrm>
            <a:off x="6690569" y="1554822"/>
            <a:ext cx="5295041" cy="4299326"/>
          </a:xfrm>
          <a:prstGeom prst="rect">
            <a:avLst/>
          </a:prstGeom>
          <a:noFill/>
          <a:ln>
            <a:noFill/>
          </a:ln>
        </p:spPr>
      </p:pic>
      <p:sp>
        <p:nvSpPr>
          <p:cNvPr id="228" name="Google Shape;228;p14"/>
          <p:cNvSpPr txBox="1"/>
          <p:nvPr/>
        </p:nvSpPr>
        <p:spPr>
          <a:xfrm>
            <a:off x="180022" y="2921168"/>
            <a:ext cx="6205592" cy="1015663"/>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C40F0F"/>
              </a:buClr>
              <a:buSzPts val="6000"/>
              <a:buFont typeface="Gill Sans"/>
              <a:buNone/>
            </a:pPr>
            <a:r>
              <a:rPr b="0" i="0" lang="en-GB" sz="6000" u="none" cap="none" strike="noStrike">
                <a:solidFill>
                  <a:srgbClr val="C40F0F"/>
                </a:solidFill>
                <a:latin typeface="Gill Sans"/>
                <a:ea typeface="Gill Sans"/>
                <a:cs typeface="Gill Sans"/>
                <a:sym typeface="Gill Sans"/>
              </a:rPr>
              <a:t>Let Us Pray…</a:t>
            </a:r>
            <a:endParaRPr b="0" i="0" sz="5400" u="none" cap="none" strike="noStrike">
              <a:solidFill>
                <a:srgbClr val="C40F0F"/>
              </a:solidFill>
              <a:latin typeface="Gill Sans"/>
              <a:ea typeface="Gill Sans"/>
              <a:cs typeface="Gill Sans"/>
              <a:sym typeface="Gill San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27"/>
                                        </p:tgtEl>
                                        <p:attrNameLst>
                                          <p:attrName>style.visibility</p:attrName>
                                        </p:attrNameLst>
                                      </p:cBhvr>
                                      <p:to>
                                        <p:strVal val="visible"/>
                                      </p:to>
                                    </p:set>
                                    <p:animEffect filter="fade" transition="in">
                                      <p:cBhvr>
                                        <p:cTn dur="5000"/>
                                        <p:tgtEl>
                                          <p:spTgt spid="227"/>
                                        </p:tgtEl>
                                      </p:cBhvr>
                                    </p:animEffect>
                                  </p:childTnLst>
                                </p:cTn>
                              </p:par>
                              <p:par>
                                <p:cTn fill="hold" nodeType="withEffect" presetClass="entr" presetID="23" presetSubtype="16">
                                  <p:stCondLst>
                                    <p:cond delay="0"/>
                                  </p:stCondLst>
                                  <p:childTnLst>
                                    <p:set>
                                      <p:cBhvr>
                                        <p:cTn dur="1" fill="hold">
                                          <p:stCondLst>
                                            <p:cond delay="0"/>
                                          </p:stCondLst>
                                        </p:cTn>
                                        <p:tgtEl>
                                          <p:spTgt spid="228"/>
                                        </p:tgtEl>
                                        <p:attrNameLst>
                                          <p:attrName>style.visibility</p:attrName>
                                        </p:attrNameLst>
                                      </p:cBhvr>
                                      <p:to>
                                        <p:strVal val="visible"/>
                                      </p:to>
                                    </p:set>
                                    <p:anim calcmode="lin" valueType="num">
                                      <p:cBhvr additive="base">
                                        <p:cTn dur="5000"/>
                                        <p:tgtEl>
                                          <p:spTgt spid="228"/>
                                        </p:tgtEl>
                                        <p:attrNameLst>
                                          <p:attrName>ppt_w</p:attrName>
                                        </p:attrNameLst>
                                      </p:cBhvr>
                                      <p:tavLst>
                                        <p:tav fmla="" tm="0">
                                          <p:val>
                                            <p:strVal val="0"/>
                                          </p:val>
                                        </p:tav>
                                        <p:tav fmla="" tm="100000">
                                          <p:val>
                                            <p:strVal val="#ppt_w"/>
                                          </p:val>
                                        </p:tav>
                                      </p:tavLst>
                                    </p:anim>
                                    <p:anim calcmode="lin" valueType="num">
                                      <p:cBhvr additive="base">
                                        <p:cTn dur="5000"/>
                                        <p:tgtEl>
                                          <p:spTgt spid="228"/>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pic>
        <p:nvPicPr>
          <p:cNvPr id="234" name="Google Shape;234;p15"/>
          <p:cNvPicPr preferRelativeResize="0"/>
          <p:nvPr/>
        </p:nvPicPr>
        <p:blipFill rotWithShape="1">
          <a:blip r:embed="rId3">
            <a:alphaModFix/>
          </a:blip>
          <a:srcRect b="0" l="108" r="355" t="12102"/>
          <a:stretch/>
        </p:blipFill>
        <p:spPr>
          <a:xfrm>
            <a:off x="0" y="-2338"/>
            <a:ext cx="12192000" cy="1805013"/>
          </a:xfrm>
          <a:prstGeom prst="rect">
            <a:avLst/>
          </a:prstGeom>
          <a:noFill/>
          <a:ln>
            <a:noFill/>
          </a:ln>
        </p:spPr>
      </p:pic>
      <p:pic>
        <p:nvPicPr>
          <p:cNvPr id="235" name="Google Shape;235;p15"/>
          <p:cNvPicPr preferRelativeResize="0"/>
          <p:nvPr/>
        </p:nvPicPr>
        <p:blipFill rotWithShape="1">
          <a:blip r:embed="rId4">
            <a:alphaModFix/>
          </a:blip>
          <a:srcRect b="0" l="0" r="0" t="0"/>
          <a:stretch/>
        </p:blipFill>
        <p:spPr>
          <a:xfrm>
            <a:off x="180022" y="5700713"/>
            <a:ext cx="11547259" cy="1128576"/>
          </a:xfrm>
          <a:prstGeom prst="rect">
            <a:avLst/>
          </a:prstGeom>
          <a:noFill/>
          <a:ln>
            <a:noFill/>
          </a:ln>
        </p:spPr>
      </p:pic>
      <p:sp>
        <p:nvSpPr>
          <p:cNvPr id="236" name="Google Shape;236;p15"/>
          <p:cNvSpPr txBox="1"/>
          <p:nvPr/>
        </p:nvSpPr>
        <p:spPr>
          <a:xfrm>
            <a:off x="1158240" y="785381"/>
            <a:ext cx="9875520" cy="76944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GB" sz="4400" u="none" cap="none" strike="noStrike">
                <a:solidFill>
                  <a:schemeClr val="lt1"/>
                </a:solidFill>
                <a:latin typeface="Gill Sans"/>
                <a:ea typeface="Gill Sans"/>
                <a:cs typeface="Gill Sans"/>
                <a:sym typeface="Gill Sans"/>
              </a:rPr>
              <a:t>Preferential Option for the Poor</a:t>
            </a:r>
            <a:endParaRPr/>
          </a:p>
        </p:txBody>
      </p:sp>
      <p:sp>
        <p:nvSpPr>
          <p:cNvPr id="237" name="Google Shape;237;p15"/>
          <p:cNvSpPr/>
          <p:nvPr/>
        </p:nvSpPr>
        <p:spPr>
          <a:xfrm>
            <a:off x="305691" y="1802675"/>
            <a:ext cx="7969264" cy="403187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GB" sz="3200" u="none" cap="none" strike="noStrike">
                <a:solidFill>
                  <a:schemeClr val="dk1"/>
                </a:solidFill>
                <a:latin typeface="Gill Sans"/>
                <a:ea typeface="Gill Sans"/>
                <a:cs typeface="Gill Sans"/>
                <a:sym typeface="Gill Sans"/>
              </a:rPr>
              <a:t>Loving God,</a:t>
            </a:r>
            <a:endParaRPr/>
          </a:p>
          <a:p>
            <a:pPr indent="0" lvl="0" marL="0" marR="0" rtl="0" algn="ctr">
              <a:spcBef>
                <a:spcPts val="0"/>
              </a:spcBef>
              <a:spcAft>
                <a:spcPts val="0"/>
              </a:spcAft>
              <a:buNone/>
            </a:pPr>
            <a:r>
              <a:rPr b="0" i="0" lang="en-GB" sz="3200" u="none" cap="none" strike="noStrike">
                <a:solidFill>
                  <a:schemeClr val="dk1"/>
                </a:solidFill>
                <a:latin typeface="Gill Sans"/>
                <a:ea typeface="Gill Sans"/>
                <a:cs typeface="Gill Sans"/>
                <a:sym typeface="Gill Sans"/>
              </a:rPr>
              <a:t>We come together to thank you for our world. You created our world so that everyone may have enough but there are those who do not have enough.</a:t>
            </a:r>
            <a:endParaRPr/>
          </a:p>
          <a:p>
            <a:pPr indent="0" lvl="0" marL="0" marR="0" rtl="0" algn="ctr">
              <a:spcBef>
                <a:spcPts val="0"/>
              </a:spcBef>
              <a:spcAft>
                <a:spcPts val="0"/>
              </a:spcAft>
              <a:buNone/>
            </a:pPr>
            <a:r>
              <a:rPr b="0" i="0" lang="en-GB" sz="3200" u="none" cap="none" strike="noStrike">
                <a:solidFill>
                  <a:schemeClr val="dk1"/>
                </a:solidFill>
                <a:latin typeface="Gill Sans"/>
                <a:ea typeface="Gill Sans"/>
                <a:cs typeface="Gill Sans"/>
                <a:sym typeface="Gill Sans"/>
              </a:rPr>
              <a:t>Help us to follow the example of Your Son, Jesus Christ, and reach out our hands to those in need.</a:t>
            </a:r>
            <a:endParaRPr b="0" i="0" sz="3200" u="none" cap="none" strike="noStrike">
              <a:solidFill>
                <a:schemeClr val="dk1"/>
              </a:solidFill>
              <a:latin typeface="Gill Sans"/>
              <a:ea typeface="Gill Sans"/>
              <a:cs typeface="Gill Sans"/>
              <a:sym typeface="Gill Sans"/>
            </a:endParaRPr>
          </a:p>
        </p:txBody>
      </p:sp>
      <p:pic>
        <p:nvPicPr>
          <p:cNvPr descr="St. George's Catholic Primary School - Love in Action Project" id="238" name="Google Shape;238;p15"/>
          <p:cNvPicPr preferRelativeResize="0"/>
          <p:nvPr/>
        </p:nvPicPr>
        <p:blipFill rotWithShape="1">
          <a:blip r:embed="rId5">
            <a:alphaModFix/>
          </a:blip>
          <a:srcRect b="0" l="0" r="0" t="0"/>
          <a:stretch/>
        </p:blipFill>
        <p:spPr>
          <a:xfrm>
            <a:off x="8400624" y="1554822"/>
            <a:ext cx="3791376" cy="5303178"/>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pic>
        <p:nvPicPr>
          <p:cNvPr id="244" name="Google Shape;244;p16"/>
          <p:cNvPicPr preferRelativeResize="0"/>
          <p:nvPr/>
        </p:nvPicPr>
        <p:blipFill rotWithShape="1">
          <a:blip r:embed="rId3">
            <a:alphaModFix/>
          </a:blip>
          <a:srcRect b="0" l="108" r="355" t="12102"/>
          <a:stretch/>
        </p:blipFill>
        <p:spPr>
          <a:xfrm>
            <a:off x="0" y="-2338"/>
            <a:ext cx="12192000" cy="1805013"/>
          </a:xfrm>
          <a:prstGeom prst="rect">
            <a:avLst/>
          </a:prstGeom>
          <a:noFill/>
          <a:ln>
            <a:noFill/>
          </a:ln>
        </p:spPr>
      </p:pic>
      <p:pic>
        <p:nvPicPr>
          <p:cNvPr id="245" name="Google Shape;245;p16"/>
          <p:cNvPicPr preferRelativeResize="0"/>
          <p:nvPr/>
        </p:nvPicPr>
        <p:blipFill rotWithShape="1">
          <a:blip r:embed="rId4">
            <a:alphaModFix/>
          </a:blip>
          <a:srcRect b="0" l="0" r="0" t="0"/>
          <a:stretch/>
        </p:blipFill>
        <p:spPr>
          <a:xfrm>
            <a:off x="180022" y="5700713"/>
            <a:ext cx="11547259" cy="1128576"/>
          </a:xfrm>
          <a:prstGeom prst="rect">
            <a:avLst/>
          </a:prstGeom>
          <a:noFill/>
          <a:ln>
            <a:noFill/>
          </a:ln>
        </p:spPr>
      </p:pic>
      <p:sp>
        <p:nvSpPr>
          <p:cNvPr id="246" name="Google Shape;246;p16"/>
          <p:cNvSpPr txBox="1"/>
          <p:nvPr/>
        </p:nvSpPr>
        <p:spPr>
          <a:xfrm>
            <a:off x="1158240" y="785381"/>
            <a:ext cx="9875520" cy="76944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GB" sz="4400" u="none" cap="none" strike="noStrike">
                <a:solidFill>
                  <a:schemeClr val="lt1"/>
                </a:solidFill>
                <a:latin typeface="Gill Sans"/>
                <a:ea typeface="Gill Sans"/>
                <a:cs typeface="Gill Sans"/>
                <a:sym typeface="Gill Sans"/>
              </a:rPr>
              <a:t>Preferential Option for the Poor</a:t>
            </a:r>
            <a:endParaRPr/>
          </a:p>
        </p:txBody>
      </p:sp>
      <p:sp>
        <p:nvSpPr>
          <p:cNvPr id="247" name="Google Shape;247;p16"/>
          <p:cNvSpPr/>
          <p:nvPr/>
        </p:nvSpPr>
        <p:spPr>
          <a:xfrm>
            <a:off x="4348631" y="2193004"/>
            <a:ext cx="7483642" cy="286232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GB" sz="3600" u="none" cap="none" strike="noStrike">
                <a:solidFill>
                  <a:schemeClr val="dk1"/>
                </a:solidFill>
                <a:latin typeface="Gill Sans"/>
                <a:ea typeface="Gill Sans"/>
                <a:cs typeface="Gill Sans"/>
                <a:sym typeface="Gill Sans"/>
              </a:rPr>
              <a:t>We pray for those in need, that they may get all that they need to thrive.</a:t>
            </a:r>
            <a:endParaRPr/>
          </a:p>
          <a:p>
            <a:pPr indent="0" lvl="0" marL="0" marR="0" rtl="0" algn="ctr">
              <a:spcBef>
                <a:spcPts val="0"/>
              </a:spcBef>
              <a:spcAft>
                <a:spcPts val="0"/>
              </a:spcAft>
              <a:buNone/>
            </a:pPr>
            <a:r>
              <a:t/>
            </a:r>
            <a:endParaRPr b="0" i="0" sz="3600" u="none" cap="none" strike="noStrike">
              <a:solidFill>
                <a:schemeClr val="dk1"/>
              </a:solidFill>
              <a:latin typeface="Gill Sans"/>
              <a:ea typeface="Gill Sans"/>
              <a:cs typeface="Gill Sans"/>
              <a:sym typeface="Gill Sans"/>
            </a:endParaRPr>
          </a:p>
          <a:p>
            <a:pPr indent="0" lvl="0" marL="0" marR="0" rtl="0" algn="ctr">
              <a:spcBef>
                <a:spcPts val="0"/>
              </a:spcBef>
              <a:spcAft>
                <a:spcPts val="0"/>
              </a:spcAft>
              <a:buNone/>
            </a:pPr>
            <a:r>
              <a:rPr b="0" i="0" lang="en-GB" sz="3600" u="none" cap="none" strike="noStrike">
                <a:solidFill>
                  <a:srgbClr val="C00000"/>
                </a:solidFill>
                <a:latin typeface="Gill Sans"/>
                <a:ea typeface="Gill Sans"/>
                <a:cs typeface="Gill Sans"/>
                <a:sym typeface="Gill Sans"/>
              </a:rPr>
              <a:t>O God, help us to serve those around us.</a:t>
            </a:r>
            <a:endParaRPr b="0" i="0" sz="3600" u="none" cap="none" strike="noStrike">
              <a:solidFill>
                <a:srgbClr val="C00000"/>
              </a:solidFill>
              <a:latin typeface="Gill Sans"/>
              <a:ea typeface="Gill Sans"/>
              <a:cs typeface="Gill Sans"/>
              <a:sym typeface="Gill Sans"/>
            </a:endParaRPr>
          </a:p>
        </p:txBody>
      </p:sp>
      <p:pic>
        <p:nvPicPr>
          <p:cNvPr descr="St. George's Catholic Primary School - Love in Action Project" id="248" name="Google Shape;248;p16"/>
          <p:cNvPicPr preferRelativeResize="0"/>
          <p:nvPr/>
        </p:nvPicPr>
        <p:blipFill rotWithShape="1">
          <a:blip r:embed="rId5">
            <a:alphaModFix/>
          </a:blip>
          <a:srcRect b="0" l="0" r="0" t="0"/>
          <a:stretch/>
        </p:blipFill>
        <p:spPr>
          <a:xfrm>
            <a:off x="0" y="1547308"/>
            <a:ext cx="3796748" cy="5310691"/>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pic>
        <p:nvPicPr>
          <p:cNvPr id="254" name="Google Shape;254;p17"/>
          <p:cNvPicPr preferRelativeResize="0"/>
          <p:nvPr/>
        </p:nvPicPr>
        <p:blipFill rotWithShape="1">
          <a:blip r:embed="rId3">
            <a:alphaModFix/>
          </a:blip>
          <a:srcRect b="0" l="108" r="355" t="12102"/>
          <a:stretch/>
        </p:blipFill>
        <p:spPr>
          <a:xfrm>
            <a:off x="0" y="-2338"/>
            <a:ext cx="12192000" cy="1805013"/>
          </a:xfrm>
          <a:prstGeom prst="rect">
            <a:avLst/>
          </a:prstGeom>
          <a:noFill/>
          <a:ln>
            <a:noFill/>
          </a:ln>
        </p:spPr>
      </p:pic>
      <p:pic>
        <p:nvPicPr>
          <p:cNvPr id="255" name="Google Shape;255;p17"/>
          <p:cNvPicPr preferRelativeResize="0"/>
          <p:nvPr/>
        </p:nvPicPr>
        <p:blipFill rotWithShape="1">
          <a:blip r:embed="rId4">
            <a:alphaModFix/>
          </a:blip>
          <a:srcRect b="0" l="0" r="0" t="0"/>
          <a:stretch/>
        </p:blipFill>
        <p:spPr>
          <a:xfrm>
            <a:off x="180022" y="5700713"/>
            <a:ext cx="11547259" cy="1128576"/>
          </a:xfrm>
          <a:prstGeom prst="rect">
            <a:avLst/>
          </a:prstGeom>
          <a:noFill/>
          <a:ln>
            <a:noFill/>
          </a:ln>
        </p:spPr>
      </p:pic>
      <p:sp>
        <p:nvSpPr>
          <p:cNvPr id="256" name="Google Shape;256;p17"/>
          <p:cNvSpPr txBox="1"/>
          <p:nvPr/>
        </p:nvSpPr>
        <p:spPr>
          <a:xfrm>
            <a:off x="1158240" y="785381"/>
            <a:ext cx="9875520" cy="76944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GB" sz="4400" u="none" cap="none" strike="noStrike">
                <a:solidFill>
                  <a:schemeClr val="lt1"/>
                </a:solidFill>
                <a:latin typeface="Gill Sans"/>
                <a:ea typeface="Gill Sans"/>
                <a:cs typeface="Gill Sans"/>
                <a:sym typeface="Gill Sans"/>
              </a:rPr>
              <a:t>Preferential Option for the Poor</a:t>
            </a:r>
            <a:endParaRPr/>
          </a:p>
        </p:txBody>
      </p:sp>
      <p:sp>
        <p:nvSpPr>
          <p:cNvPr id="257" name="Google Shape;257;p17"/>
          <p:cNvSpPr/>
          <p:nvPr/>
        </p:nvSpPr>
        <p:spPr>
          <a:xfrm>
            <a:off x="388124" y="2043534"/>
            <a:ext cx="7483642" cy="34163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GB" sz="3600" u="none" cap="none" strike="noStrike">
                <a:solidFill>
                  <a:schemeClr val="dk1"/>
                </a:solidFill>
                <a:latin typeface="Gill Sans"/>
                <a:ea typeface="Gill Sans"/>
                <a:cs typeface="Gill Sans"/>
                <a:sym typeface="Gill Sans"/>
              </a:rPr>
              <a:t>We pray for those in power, that they may make the right choices to better help everyone.</a:t>
            </a:r>
            <a:endParaRPr/>
          </a:p>
          <a:p>
            <a:pPr indent="0" lvl="0" marL="0" marR="0" rtl="0" algn="ctr">
              <a:spcBef>
                <a:spcPts val="0"/>
              </a:spcBef>
              <a:spcAft>
                <a:spcPts val="0"/>
              </a:spcAft>
              <a:buNone/>
            </a:pPr>
            <a:r>
              <a:t/>
            </a:r>
            <a:endParaRPr b="0" i="0" sz="3600" u="none" cap="none" strike="noStrike">
              <a:solidFill>
                <a:schemeClr val="dk1"/>
              </a:solidFill>
              <a:latin typeface="Gill Sans"/>
              <a:ea typeface="Gill Sans"/>
              <a:cs typeface="Gill Sans"/>
              <a:sym typeface="Gill Sans"/>
            </a:endParaRPr>
          </a:p>
          <a:p>
            <a:pPr indent="0" lvl="0" marL="0" marR="0" rtl="0" algn="ctr">
              <a:spcBef>
                <a:spcPts val="0"/>
              </a:spcBef>
              <a:spcAft>
                <a:spcPts val="0"/>
              </a:spcAft>
              <a:buNone/>
            </a:pPr>
            <a:r>
              <a:rPr b="0" i="0" lang="en-GB" sz="3600" u="none" cap="none" strike="noStrike">
                <a:solidFill>
                  <a:srgbClr val="C00000"/>
                </a:solidFill>
                <a:latin typeface="Gill Sans"/>
                <a:ea typeface="Gill Sans"/>
                <a:cs typeface="Gill Sans"/>
                <a:sym typeface="Gill Sans"/>
              </a:rPr>
              <a:t>O God, help those in power to serve their people.</a:t>
            </a:r>
            <a:endParaRPr b="0" i="0" sz="3600" u="none" cap="none" strike="noStrike">
              <a:solidFill>
                <a:srgbClr val="C00000"/>
              </a:solidFill>
              <a:latin typeface="Gill Sans"/>
              <a:ea typeface="Gill Sans"/>
              <a:cs typeface="Gill Sans"/>
              <a:sym typeface="Gill Sans"/>
            </a:endParaRPr>
          </a:p>
        </p:txBody>
      </p:sp>
      <p:pic>
        <p:nvPicPr>
          <p:cNvPr descr="St. George's Catholic Primary School - Love in Action Project" id="258" name="Google Shape;258;p17"/>
          <p:cNvPicPr preferRelativeResize="0"/>
          <p:nvPr/>
        </p:nvPicPr>
        <p:blipFill rotWithShape="1">
          <a:blip r:embed="rId5">
            <a:alphaModFix/>
          </a:blip>
          <a:srcRect b="0" l="0" r="0" t="0"/>
          <a:stretch/>
        </p:blipFill>
        <p:spPr>
          <a:xfrm>
            <a:off x="8400624" y="1554822"/>
            <a:ext cx="3791376" cy="5303178"/>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pic>
        <p:nvPicPr>
          <p:cNvPr id="264" name="Google Shape;264;p18"/>
          <p:cNvPicPr preferRelativeResize="0"/>
          <p:nvPr/>
        </p:nvPicPr>
        <p:blipFill rotWithShape="1">
          <a:blip r:embed="rId3">
            <a:alphaModFix/>
          </a:blip>
          <a:srcRect b="0" l="108" r="355" t="12102"/>
          <a:stretch/>
        </p:blipFill>
        <p:spPr>
          <a:xfrm>
            <a:off x="0" y="-2338"/>
            <a:ext cx="12192000" cy="1805013"/>
          </a:xfrm>
          <a:prstGeom prst="rect">
            <a:avLst/>
          </a:prstGeom>
          <a:noFill/>
          <a:ln>
            <a:noFill/>
          </a:ln>
        </p:spPr>
      </p:pic>
      <p:pic>
        <p:nvPicPr>
          <p:cNvPr id="265" name="Google Shape;265;p18"/>
          <p:cNvPicPr preferRelativeResize="0"/>
          <p:nvPr/>
        </p:nvPicPr>
        <p:blipFill rotWithShape="1">
          <a:blip r:embed="rId4">
            <a:alphaModFix/>
          </a:blip>
          <a:srcRect b="0" l="0" r="0" t="0"/>
          <a:stretch/>
        </p:blipFill>
        <p:spPr>
          <a:xfrm>
            <a:off x="180022" y="5700713"/>
            <a:ext cx="11547259" cy="1128576"/>
          </a:xfrm>
          <a:prstGeom prst="rect">
            <a:avLst/>
          </a:prstGeom>
          <a:noFill/>
          <a:ln>
            <a:noFill/>
          </a:ln>
        </p:spPr>
      </p:pic>
      <p:sp>
        <p:nvSpPr>
          <p:cNvPr id="266" name="Google Shape;266;p18"/>
          <p:cNvSpPr txBox="1"/>
          <p:nvPr/>
        </p:nvSpPr>
        <p:spPr>
          <a:xfrm>
            <a:off x="1158240" y="785381"/>
            <a:ext cx="9875520" cy="76944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GB" sz="4400" u="none" cap="none" strike="noStrike">
                <a:solidFill>
                  <a:schemeClr val="lt1"/>
                </a:solidFill>
                <a:latin typeface="Gill Sans"/>
                <a:ea typeface="Gill Sans"/>
                <a:cs typeface="Gill Sans"/>
                <a:sym typeface="Gill Sans"/>
              </a:rPr>
              <a:t>Preferential Option for the Poor</a:t>
            </a:r>
            <a:endParaRPr/>
          </a:p>
        </p:txBody>
      </p:sp>
      <p:sp>
        <p:nvSpPr>
          <p:cNvPr id="267" name="Google Shape;267;p18"/>
          <p:cNvSpPr/>
          <p:nvPr/>
        </p:nvSpPr>
        <p:spPr>
          <a:xfrm>
            <a:off x="4255516" y="2149787"/>
            <a:ext cx="7704221" cy="34163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GB" sz="3600" u="none" cap="none" strike="noStrike">
                <a:solidFill>
                  <a:schemeClr val="dk1"/>
                </a:solidFill>
                <a:latin typeface="Gill Sans"/>
                <a:ea typeface="Gill Sans"/>
                <a:cs typeface="Gill Sans"/>
                <a:sym typeface="Gill Sans"/>
              </a:rPr>
              <a:t>We pray for those who have more than their fair share, that they may choose to give to those in need. </a:t>
            </a:r>
            <a:endParaRPr/>
          </a:p>
          <a:p>
            <a:pPr indent="0" lvl="0" marL="0" marR="0" rtl="0" algn="ctr">
              <a:spcBef>
                <a:spcPts val="0"/>
              </a:spcBef>
              <a:spcAft>
                <a:spcPts val="0"/>
              </a:spcAft>
              <a:buNone/>
            </a:pPr>
            <a:r>
              <a:t/>
            </a:r>
            <a:endParaRPr b="0" i="0" sz="3600" u="none" cap="none" strike="noStrike">
              <a:solidFill>
                <a:schemeClr val="dk1"/>
              </a:solidFill>
              <a:latin typeface="Gill Sans"/>
              <a:ea typeface="Gill Sans"/>
              <a:cs typeface="Gill Sans"/>
              <a:sym typeface="Gill Sans"/>
            </a:endParaRPr>
          </a:p>
          <a:p>
            <a:pPr indent="0" lvl="0" marL="0" marR="0" rtl="0" algn="ctr">
              <a:spcBef>
                <a:spcPts val="0"/>
              </a:spcBef>
              <a:spcAft>
                <a:spcPts val="0"/>
              </a:spcAft>
              <a:buNone/>
            </a:pPr>
            <a:r>
              <a:rPr b="0" i="0" lang="en-GB" sz="3600" u="none" cap="none" strike="noStrike">
                <a:solidFill>
                  <a:srgbClr val="C00000"/>
                </a:solidFill>
                <a:latin typeface="Gill Sans"/>
                <a:ea typeface="Gill Sans"/>
                <a:cs typeface="Gill Sans"/>
                <a:sym typeface="Gill Sans"/>
              </a:rPr>
              <a:t>O God, help us to recognise what we need and what others need.</a:t>
            </a:r>
            <a:endParaRPr/>
          </a:p>
        </p:txBody>
      </p:sp>
      <p:pic>
        <p:nvPicPr>
          <p:cNvPr descr="St. George's Catholic Primary School - Love in Action Project" id="268" name="Google Shape;268;p18"/>
          <p:cNvPicPr preferRelativeResize="0"/>
          <p:nvPr/>
        </p:nvPicPr>
        <p:blipFill rotWithShape="1">
          <a:blip r:embed="rId5">
            <a:alphaModFix/>
          </a:blip>
          <a:srcRect b="0" l="0" r="0" t="0"/>
          <a:stretch/>
        </p:blipFill>
        <p:spPr>
          <a:xfrm>
            <a:off x="0" y="1560305"/>
            <a:ext cx="3766930" cy="5268984"/>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pic>
        <p:nvPicPr>
          <p:cNvPr id="274" name="Google Shape;274;p19"/>
          <p:cNvPicPr preferRelativeResize="0"/>
          <p:nvPr/>
        </p:nvPicPr>
        <p:blipFill rotWithShape="1">
          <a:blip r:embed="rId3">
            <a:alphaModFix/>
          </a:blip>
          <a:srcRect b="0" l="108" r="355" t="12102"/>
          <a:stretch/>
        </p:blipFill>
        <p:spPr>
          <a:xfrm>
            <a:off x="0" y="-2338"/>
            <a:ext cx="12192000" cy="1805013"/>
          </a:xfrm>
          <a:prstGeom prst="rect">
            <a:avLst/>
          </a:prstGeom>
          <a:noFill/>
          <a:ln>
            <a:noFill/>
          </a:ln>
        </p:spPr>
      </p:pic>
      <p:pic>
        <p:nvPicPr>
          <p:cNvPr id="275" name="Google Shape;275;p19"/>
          <p:cNvPicPr preferRelativeResize="0"/>
          <p:nvPr/>
        </p:nvPicPr>
        <p:blipFill rotWithShape="1">
          <a:blip r:embed="rId4">
            <a:alphaModFix/>
          </a:blip>
          <a:srcRect b="0" l="0" r="0" t="0"/>
          <a:stretch/>
        </p:blipFill>
        <p:spPr>
          <a:xfrm>
            <a:off x="180022" y="5700713"/>
            <a:ext cx="11547259" cy="1128576"/>
          </a:xfrm>
          <a:prstGeom prst="rect">
            <a:avLst/>
          </a:prstGeom>
          <a:noFill/>
          <a:ln>
            <a:noFill/>
          </a:ln>
        </p:spPr>
      </p:pic>
      <p:sp>
        <p:nvSpPr>
          <p:cNvPr id="276" name="Google Shape;276;p19"/>
          <p:cNvSpPr txBox="1"/>
          <p:nvPr/>
        </p:nvSpPr>
        <p:spPr>
          <a:xfrm>
            <a:off x="1158240" y="785381"/>
            <a:ext cx="9875520" cy="76944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GB" sz="4400" u="none" cap="none" strike="noStrike">
                <a:solidFill>
                  <a:schemeClr val="lt1"/>
                </a:solidFill>
                <a:latin typeface="Gill Sans"/>
                <a:ea typeface="Gill Sans"/>
                <a:cs typeface="Gill Sans"/>
                <a:sym typeface="Gill Sans"/>
              </a:rPr>
              <a:t>Preferential Option for the Poor</a:t>
            </a:r>
            <a:endParaRPr/>
          </a:p>
        </p:txBody>
      </p:sp>
      <p:sp>
        <p:nvSpPr>
          <p:cNvPr id="277" name="Google Shape;277;p19"/>
          <p:cNvSpPr/>
          <p:nvPr/>
        </p:nvSpPr>
        <p:spPr>
          <a:xfrm>
            <a:off x="547150" y="2193004"/>
            <a:ext cx="7483642" cy="286232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GB" sz="3600" u="none" cap="none" strike="noStrike">
                <a:solidFill>
                  <a:schemeClr val="dk1"/>
                </a:solidFill>
                <a:latin typeface="Gill Sans"/>
                <a:ea typeface="Gill Sans"/>
                <a:cs typeface="Gill Sans"/>
                <a:sym typeface="Gill Sans"/>
              </a:rPr>
              <a:t>We pray that everyone in our world may one day be able to thrive, not just survive.</a:t>
            </a:r>
            <a:endParaRPr/>
          </a:p>
          <a:p>
            <a:pPr indent="0" lvl="0" marL="0" marR="0" rtl="0" algn="ctr">
              <a:spcBef>
                <a:spcPts val="0"/>
              </a:spcBef>
              <a:spcAft>
                <a:spcPts val="0"/>
              </a:spcAft>
              <a:buNone/>
            </a:pPr>
            <a:r>
              <a:t/>
            </a:r>
            <a:endParaRPr b="0" i="0" sz="3600" u="none" cap="none" strike="noStrike">
              <a:solidFill>
                <a:schemeClr val="dk1"/>
              </a:solidFill>
              <a:latin typeface="Gill Sans"/>
              <a:ea typeface="Gill Sans"/>
              <a:cs typeface="Gill Sans"/>
              <a:sym typeface="Gill Sans"/>
            </a:endParaRPr>
          </a:p>
          <a:p>
            <a:pPr indent="0" lvl="0" marL="0" marR="0" rtl="0" algn="ctr">
              <a:spcBef>
                <a:spcPts val="0"/>
              </a:spcBef>
              <a:spcAft>
                <a:spcPts val="0"/>
              </a:spcAft>
              <a:buNone/>
            </a:pPr>
            <a:r>
              <a:rPr b="0" i="0" lang="en-GB" sz="3600" u="none" cap="none" strike="noStrike">
                <a:solidFill>
                  <a:srgbClr val="C00000"/>
                </a:solidFill>
                <a:latin typeface="Gill Sans"/>
                <a:ea typeface="Gill Sans"/>
                <a:cs typeface="Gill Sans"/>
                <a:sym typeface="Gill Sans"/>
              </a:rPr>
              <a:t>O God, help us to spread Your love.</a:t>
            </a:r>
            <a:endParaRPr/>
          </a:p>
        </p:txBody>
      </p:sp>
      <p:pic>
        <p:nvPicPr>
          <p:cNvPr descr="St. George's Catholic Primary School - Love in Action Project" id="278" name="Google Shape;278;p19"/>
          <p:cNvPicPr preferRelativeResize="0"/>
          <p:nvPr/>
        </p:nvPicPr>
        <p:blipFill rotWithShape="1">
          <a:blip r:embed="rId5">
            <a:alphaModFix/>
          </a:blip>
          <a:srcRect b="0" l="0" r="0" t="0"/>
          <a:stretch/>
        </p:blipFill>
        <p:spPr>
          <a:xfrm>
            <a:off x="8421150" y="1554821"/>
            <a:ext cx="3770850" cy="5274467"/>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pic>
        <p:nvPicPr>
          <p:cNvPr id="101" name="Google Shape;101;p2"/>
          <p:cNvPicPr preferRelativeResize="0"/>
          <p:nvPr/>
        </p:nvPicPr>
        <p:blipFill rotWithShape="1">
          <a:blip r:embed="rId3">
            <a:alphaModFix/>
          </a:blip>
          <a:srcRect b="0" l="108" r="355" t="12102"/>
          <a:stretch/>
        </p:blipFill>
        <p:spPr>
          <a:xfrm>
            <a:off x="0" y="-2338"/>
            <a:ext cx="12192000" cy="1805013"/>
          </a:xfrm>
          <a:prstGeom prst="rect">
            <a:avLst/>
          </a:prstGeom>
          <a:noFill/>
          <a:ln>
            <a:noFill/>
          </a:ln>
        </p:spPr>
      </p:pic>
      <p:pic>
        <p:nvPicPr>
          <p:cNvPr id="102" name="Google Shape;102;p2"/>
          <p:cNvPicPr preferRelativeResize="0"/>
          <p:nvPr/>
        </p:nvPicPr>
        <p:blipFill rotWithShape="1">
          <a:blip r:embed="rId4">
            <a:alphaModFix/>
          </a:blip>
          <a:srcRect b="0" l="0" r="0" t="0"/>
          <a:stretch/>
        </p:blipFill>
        <p:spPr>
          <a:xfrm>
            <a:off x="180022" y="5700713"/>
            <a:ext cx="11547259" cy="1128576"/>
          </a:xfrm>
          <a:prstGeom prst="rect">
            <a:avLst/>
          </a:prstGeom>
          <a:noFill/>
          <a:ln>
            <a:noFill/>
          </a:ln>
        </p:spPr>
      </p:pic>
      <p:sp>
        <p:nvSpPr>
          <p:cNvPr id="103" name="Google Shape;103;p2"/>
          <p:cNvSpPr txBox="1"/>
          <p:nvPr/>
        </p:nvSpPr>
        <p:spPr>
          <a:xfrm>
            <a:off x="1158240" y="785381"/>
            <a:ext cx="9875520" cy="76944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GB" sz="4400" u="none" cap="none" strike="noStrike">
                <a:solidFill>
                  <a:schemeClr val="lt1"/>
                </a:solidFill>
                <a:latin typeface="Gill Sans"/>
                <a:ea typeface="Gill Sans"/>
                <a:cs typeface="Gill Sans"/>
                <a:sym typeface="Gill Sans"/>
              </a:rPr>
              <a:t>Starter</a:t>
            </a:r>
            <a:endParaRPr/>
          </a:p>
        </p:txBody>
      </p:sp>
      <p:pic>
        <p:nvPicPr>
          <p:cNvPr descr="Caritas Westminster on Twitter: &amp;quot;The six principles of CST we have chosen  for #loveinaction.How can we use them in our daily lives?… &amp;quot;" id="104" name="Google Shape;104;p2"/>
          <p:cNvPicPr preferRelativeResize="0"/>
          <p:nvPr/>
        </p:nvPicPr>
        <p:blipFill rotWithShape="1">
          <a:blip r:embed="rId5">
            <a:alphaModFix/>
          </a:blip>
          <a:srcRect b="902" l="2371" r="1665" t="700"/>
          <a:stretch/>
        </p:blipFill>
        <p:spPr>
          <a:xfrm>
            <a:off x="0" y="-50931"/>
            <a:ext cx="12225929" cy="6003323"/>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pic>
        <p:nvPicPr>
          <p:cNvPr id="284" name="Google Shape;284;p20"/>
          <p:cNvPicPr preferRelativeResize="0"/>
          <p:nvPr/>
        </p:nvPicPr>
        <p:blipFill rotWithShape="1">
          <a:blip r:embed="rId3">
            <a:alphaModFix/>
          </a:blip>
          <a:srcRect b="0" l="108" r="355" t="12102"/>
          <a:stretch/>
        </p:blipFill>
        <p:spPr>
          <a:xfrm>
            <a:off x="0" y="-2338"/>
            <a:ext cx="12192000" cy="1805013"/>
          </a:xfrm>
          <a:prstGeom prst="rect">
            <a:avLst/>
          </a:prstGeom>
          <a:noFill/>
          <a:ln>
            <a:noFill/>
          </a:ln>
        </p:spPr>
      </p:pic>
      <p:pic>
        <p:nvPicPr>
          <p:cNvPr id="285" name="Google Shape;285;p20"/>
          <p:cNvPicPr preferRelativeResize="0"/>
          <p:nvPr/>
        </p:nvPicPr>
        <p:blipFill rotWithShape="1">
          <a:blip r:embed="rId4">
            <a:alphaModFix/>
          </a:blip>
          <a:srcRect b="0" l="0" r="0" t="0"/>
          <a:stretch/>
        </p:blipFill>
        <p:spPr>
          <a:xfrm>
            <a:off x="180022" y="5700713"/>
            <a:ext cx="11547259" cy="1128576"/>
          </a:xfrm>
          <a:prstGeom prst="rect">
            <a:avLst/>
          </a:prstGeom>
          <a:noFill/>
          <a:ln>
            <a:noFill/>
          </a:ln>
        </p:spPr>
      </p:pic>
      <p:sp>
        <p:nvSpPr>
          <p:cNvPr id="286" name="Google Shape;286;p20"/>
          <p:cNvSpPr txBox="1"/>
          <p:nvPr/>
        </p:nvSpPr>
        <p:spPr>
          <a:xfrm>
            <a:off x="1158240" y="785381"/>
            <a:ext cx="9875520" cy="76944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GB" sz="4400" u="none" cap="none" strike="noStrike">
                <a:solidFill>
                  <a:schemeClr val="lt1"/>
                </a:solidFill>
                <a:latin typeface="Gill Sans"/>
                <a:ea typeface="Gill Sans"/>
                <a:cs typeface="Gill Sans"/>
                <a:sym typeface="Gill Sans"/>
              </a:rPr>
              <a:t>Preferential Option for the Poor</a:t>
            </a:r>
            <a:endParaRPr/>
          </a:p>
        </p:txBody>
      </p:sp>
      <p:pic>
        <p:nvPicPr>
          <p:cNvPr id="287" name="Google Shape;287;p20"/>
          <p:cNvPicPr preferRelativeResize="0"/>
          <p:nvPr/>
        </p:nvPicPr>
        <p:blipFill rotWithShape="1">
          <a:blip r:embed="rId5">
            <a:alphaModFix/>
          </a:blip>
          <a:srcRect b="0" l="15163" r="28912" t="19275"/>
          <a:stretch/>
        </p:blipFill>
        <p:spPr>
          <a:xfrm>
            <a:off x="6690569" y="1554822"/>
            <a:ext cx="5295041" cy="4299326"/>
          </a:xfrm>
          <a:prstGeom prst="rect">
            <a:avLst/>
          </a:prstGeom>
          <a:noFill/>
          <a:ln>
            <a:noFill/>
          </a:ln>
        </p:spPr>
      </p:pic>
      <p:sp>
        <p:nvSpPr>
          <p:cNvPr id="288" name="Google Shape;288;p20"/>
          <p:cNvSpPr txBox="1"/>
          <p:nvPr/>
        </p:nvSpPr>
        <p:spPr>
          <a:xfrm>
            <a:off x="180022" y="2921168"/>
            <a:ext cx="6205592" cy="1015663"/>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C40F0F"/>
              </a:buClr>
              <a:buSzPts val="6000"/>
              <a:buFont typeface="Gill Sans"/>
              <a:buNone/>
            </a:pPr>
            <a:r>
              <a:rPr b="0" i="0" lang="en-GB" sz="6000" u="none" cap="none" strike="noStrike">
                <a:solidFill>
                  <a:srgbClr val="C40F0F"/>
                </a:solidFill>
                <a:latin typeface="Gill Sans"/>
                <a:ea typeface="Gill Sans"/>
                <a:cs typeface="Gill Sans"/>
                <a:sym typeface="Gill Sans"/>
              </a:rPr>
              <a:t>Amen</a:t>
            </a:r>
            <a:endParaRPr b="0" i="0" sz="5400" u="none" cap="none" strike="noStrike">
              <a:solidFill>
                <a:srgbClr val="C40F0F"/>
              </a:solidFill>
              <a:latin typeface="Gill Sans"/>
              <a:ea typeface="Gill Sans"/>
              <a:cs typeface="Gill Sans"/>
              <a:sym typeface="Gill San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87"/>
                                        </p:tgtEl>
                                        <p:attrNameLst>
                                          <p:attrName>style.visibility</p:attrName>
                                        </p:attrNameLst>
                                      </p:cBhvr>
                                      <p:to>
                                        <p:strVal val="visible"/>
                                      </p:to>
                                    </p:set>
                                    <p:animEffect filter="fade" transition="in">
                                      <p:cBhvr>
                                        <p:cTn dur="5000"/>
                                        <p:tgtEl>
                                          <p:spTgt spid="287"/>
                                        </p:tgtEl>
                                      </p:cBhvr>
                                    </p:animEffect>
                                  </p:childTnLst>
                                </p:cTn>
                              </p:par>
                              <p:par>
                                <p:cTn fill="hold" nodeType="withEffect" presetClass="entr" presetID="23" presetSubtype="16">
                                  <p:stCondLst>
                                    <p:cond delay="0"/>
                                  </p:stCondLst>
                                  <p:childTnLst>
                                    <p:set>
                                      <p:cBhvr>
                                        <p:cTn dur="1" fill="hold">
                                          <p:stCondLst>
                                            <p:cond delay="0"/>
                                          </p:stCondLst>
                                        </p:cTn>
                                        <p:tgtEl>
                                          <p:spTgt spid="288"/>
                                        </p:tgtEl>
                                        <p:attrNameLst>
                                          <p:attrName>style.visibility</p:attrName>
                                        </p:attrNameLst>
                                      </p:cBhvr>
                                      <p:to>
                                        <p:strVal val="visible"/>
                                      </p:to>
                                    </p:set>
                                    <p:anim calcmode="lin" valueType="num">
                                      <p:cBhvr additive="base">
                                        <p:cTn dur="5000"/>
                                        <p:tgtEl>
                                          <p:spTgt spid="288"/>
                                        </p:tgtEl>
                                        <p:attrNameLst>
                                          <p:attrName>ppt_w</p:attrName>
                                        </p:attrNameLst>
                                      </p:cBhvr>
                                      <p:tavLst>
                                        <p:tav fmla="" tm="0">
                                          <p:val>
                                            <p:strVal val="0"/>
                                          </p:val>
                                        </p:tav>
                                        <p:tav fmla="" tm="100000">
                                          <p:val>
                                            <p:strVal val="#ppt_w"/>
                                          </p:val>
                                        </p:tav>
                                      </p:tavLst>
                                    </p:anim>
                                    <p:anim calcmode="lin" valueType="num">
                                      <p:cBhvr additive="base">
                                        <p:cTn dur="5000"/>
                                        <p:tgtEl>
                                          <p:spTgt spid="288"/>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3" name="Shape 293"/>
        <p:cNvGrpSpPr/>
        <p:nvPr/>
      </p:nvGrpSpPr>
      <p:grpSpPr>
        <a:xfrm>
          <a:off x="0" y="0"/>
          <a:ext cx="0" cy="0"/>
          <a:chOff x="0" y="0"/>
          <a:chExt cx="0" cy="0"/>
        </a:xfrm>
      </p:grpSpPr>
      <p:pic>
        <p:nvPicPr>
          <p:cNvPr id="294" name="Google Shape;294;g2ee9d58e716_0_4"/>
          <p:cNvPicPr preferRelativeResize="0"/>
          <p:nvPr/>
        </p:nvPicPr>
        <p:blipFill rotWithShape="1">
          <a:blip r:embed="rId3">
            <a:alphaModFix/>
          </a:blip>
          <a:srcRect b="0" l="109" r="358" t="12103"/>
          <a:stretch/>
        </p:blipFill>
        <p:spPr>
          <a:xfrm>
            <a:off x="0" y="-2338"/>
            <a:ext cx="12192000" cy="1805013"/>
          </a:xfrm>
          <a:prstGeom prst="rect">
            <a:avLst/>
          </a:prstGeom>
          <a:noFill/>
          <a:ln>
            <a:noFill/>
          </a:ln>
        </p:spPr>
      </p:pic>
      <p:pic>
        <p:nvPicPr>
          <p:cNvPr id="295" name="Google Shape;295;g2ee9d58e716_0_4"/>
          <p:cNvPicPr preferRelativeResize="0"/>
          <p:nvPr/>
        </p:nvPicPr>
        <p:blipFill rotWithShape="1">
          <a:blip r:embed="rId4">
            <a:alphaModFix/>
          </a:blip>
          <a:srcRect b="0" l="0" r="0" t="0"/>
          <a:stretch/>
        </p:blipFill>
        <p:spPr>
          <a:xfrm>
            <a:off x="180022" y="5700713"/>
            <a:ext cx="11547260" cy="1128576"/>
          </a:xfrm>
          <a:prstGeom prst="rect">
            <a:avLst/>
          </a:prstGeom>
          <a:noFill/>
          <a:ln>
            <a:noFill/>
          </a:ln>
        </p:spPr>
      </p:pic>
      <p:sp>
        <p:nvSpPr>
          <p:cNvPr id="296" name="Google Shape;296;g2ee9d58e716_0_4"/>
          <p:cNvSpPr txBox="1"/>
          <p:nvPr/>
        </p:nvSpPr>
        <p:spPr>
          <a:xfrm>
            <a:off x="1158240" y="785381"/>
            <a:ext cx="9875400" cy="7695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4400">
                <a:solidFill>
                  <a:schemeClr val="lt1"/>
                </a:solidFill>
                <a:latin typeface="Gill Sans"/>
                <a:ea typeface="Gill Sans"/>
                <a:cs typeface="Gill Sans"/>
                <a:sym typeface="Gill Sans"/>
              </a:rPr>
              <a:t>The Year of Jubilee 2025</a:t>
            </a:r>
            <a:endParaRPr/>
          </a:p>
        </p:txBody>
      </p:sp>
      <p:pic>
        <p:nvPicPr>
          <p:cNvPr id="297" name="Google Shape;297;g2ee9d58e716_0_4"/>
          <p:cNvPicPr preferRelativeResize="0"/>
          <p:nvPr/>
        </p:nvPicPr>
        <p:blipFill rotWithShape="1">
          <a:blip r:embed="rId5">
            <a:alphaModFix/>
          </a:blip>
          <a:srcRect b="-3669" l="0" r="0" t="0"/>
          <a:stretch/>
        </p:blipFill>
        <p:spPr>
          <a:xfrm>
            <a:off x="2670035" y="1766312"/>
            <a:ext cx="6851925" cy="372297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2" name="Shape 302"/>
        <p:cNvGrpSpPr/>
        <p:nvPr/>
      </p:nvGrpSpPr>
      <p:grpSpPr>
        <a:xfrm>
          <a:off x="0" y="0"/>
          <a:ext cx="0" cy="0"/>
          <a:chOff x="0" y="0"/>
          <a:chExt cx="0" cy="0"/>
        </a:xfrm>
      </p:grpSpPr>
      <p:pic>
        <p:nvPicPr>
          <p:cNvPr id="303" name="Google Shape;303;g2ee9fa905f9_0_0"/>
          <p:cNvPicPr preferRelativeResize="0"/>
          <p:nvPr/>
        </p:nvPicPr>
        <p:blipFill rotWithShape="1">
          <a:blip r:embed="rId3">
            <a:alphaModFix/>
          </a:blip>
          <a:srcRect b="0" l="109" r="348" t="12103"/>
          <a:stretch/>
        </p:blipFill>
        <p:spPr>
          <a:xfrm>
            <a:off x="0" y="-2338"/>
            <a:ext cx="12192000" cy="1805013"/>
          </a:xfrm>
          <a:prstGeom prst="rect">
            <a:avLst/>
          </a:prstGeom>
          <a:noFill/>
          <a:ln>
            <a:noFill/>
          </a:ln>
        </p:spPr>
      </p:pic>
      <p:pic>
        <p:nvPicPr>
          <p:cNvPr id="304" name="Google Shape;304;g2ee9fa905f9_0_0"/>
          <p:cNvPicPr preferRelativeResize="0"/>
          <p:nvPr/>
        </p:nvPicPr>
        <p:blipFill rotWithShape="1">
          <a:blip r:embed="rId4">
            <a:alphaModFix/>
          </a:blip>
          <a:srcRect b="0" l="0" r="0" t="0"/>
          <a:stretch/>
        </p:blipFill>
        <p:spPr>
          <a:xfrm>
            <a:off x="180022" y="5700713"/>
            <a:ext cx="11547260" cy="1128576"/>
          </a:xfrm>
          <a:prstGeom prst="rect">
            <a:avLst/>
          </a:prstGeom>
          <a:noFill/>
          <a:ln>
            <a:noFill/>
          </a:ln>
        </p:spPr>
      </p:pic>
      <p:sp>
        <p:nvSpPr>
          <p:cNvPr id="305" name="Google Shape;305;g2ee9fa905f9_0_0"/>
          <p:cNvSpPr txBox="1"/>
          <p:nvPr/>
        </p:nvSpPr>
        <p:spPr>
          <a:xfrm>
            <a:off x="1158240" y="785381"/>
            <a:ext cx="9875400" cy="7695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400"/>
              <a:buFont typeface="Arial"/>
              <a:buNone/>
            </a:pPr>
            <a:r>
              <a:rPr lang="en-GB" sz="4400">
                <a:solidFill>
                  <a:schemeClr val="lt1"/>
                </a:solidFill>
                <a:latin typeface="Gill Sans"/>
                <a:ea typeface="Gill Sans"/>
                <a:cs typeface="Gill Sans"/>
                <a:sym typeface="Gill Sans"/>
              </a:rPr>
              <a:t>Our Open Hands</a:t>
            </a:r>
            <a:endParaRPr b="0" i="0" sz="1400" u="none" cap="none" strike="noStrike">
              <a:solidFill>
                <a:srgbClr val="000000"/>
              </a:solidFill>
              <a:latin typeface="Arial"/>
              <a:ea typeface="Arial"/>
              <a:cs typeface="Arial"/>
              <a:sym typeface="Arial"/>
            </a:endParaRPr>
          </a:p>
        </p:txBody>
      </p:sp>
      <p:pic>
        <p:nvPicPr>
          <p:cNvPr id="306" name="Google Shape;306;g2ee9fa905f9_0_0"/>
          <p:cNvPicPr preferRelativeResize="0"/>
          <p:nvPr/>
        </p:nvPicPr>
        <p:blipFill>
          <a:blip r:embed="rId5">
            <a:alphaModFix/>
          </a:blip>
          <a:stretch>
            <a:fillRect/>
          </a:stretch>
        </p:blipFill>
        <p:spPr>
          <a:xfrm>
            <a:off x="6800839" y="1955087"/>
            <a:ext cx="5391171" cy="3593236"/>
          </a:xfrm>
          <a:prstGeom prst="rect">
            <a:avLst/>
          </a:prstGeom>
          <a:noFill/>
          <a:ln>
            <a:noFill/>
          </a:ln>
        </p:spPr>
      </p:pic>
      <p:sp>
        <p:nvSpPr>
          <p:cNvPr id="307" name="Google Shape;307;g2ee9fa905f9_0_0"/>
          <p:cNvSpPr txBox="1"/>
          <p:nvPr/>
        </p:nvSpPr>
        <p:spPr>
          <a:xfrm>
            <a:off x="180025" y="1792225"/>
            <a:ext cx="3000000" cy="4221300"/>
          </a:xfrm>
          <a:prstGeom prst="rect">
            <a:avLst/>
          </a:prstGeom>
          <a:noFill/>
          <a:ln>
            <a:noFill/>
          </a:ln>
        </p:spPr>
        <p:txBody>
          <a:bodyPr anchorCtr="0" anchor="t" bIns="91425" lIns="91425" spcFirstLastPara="1" rIns="91425" wrap="square" tIns="91425">
            <a:spAutoFit/>
          </a:bodyPr>
          <a:lstStyle/>
          <a:p>
            <a:pPr indent="0" lvl="0" marL="0" rtl="0" algn="l">
              <a:lnSpc>
                <a:spcPct val="162500"/>
              </a:lnSpc>
              <a:spcBef>
                <a:spcPts val="600"/>
              </a:spcBef>
              <a:spcAft>
                <a:spcPts val="600"/>
              </a:spcAft>
              <a:buNone/>
            </a:pPr>
            <a:r>
              <a:rPr i="1" lang="en-GB">
                <a:solidFill>
                  <a:srgbClr val="333333"/>
                </a:solidFill>
                <a:highlight>
                  <a:srgbClr val="FFFFFF"/>
                </a:highlight>
                <a:latin typeface="Gill Sans"/>
                <a:ea typeface="Gill Sans"/>
                <a:cs typeface="Gill Sans"/>
                <a:sym typeface="Gill Sans"/>
              </a:rPr>
              <a:t>Our open hands give confidence. </a:t>
            </a:r>
            <a:br>
              <a:rPr i="1" lang="en-GB">
                <a:solidFill>
                  <a:srgbClr val="333333"/>
                </a:solidFill>
                <a:highlight>
                  <a:srgbClr val="FFFFFF"/>
                </a:highlight>
                <a:latin typeface="Gill Sans"/>
                <a:ea typeface="Gill Sans"/>
                <a:cs typeface="Gill Sans"/>
                <a:sym typeface="Gill Sans"/>
              </a:rPr>
            </a:br>
            <a:r>
              <a:rPr i="1" lang="en-GB">
                <a:solidFill>
                  <a:srgbClr val="333333"/>
                </a:solidFill>
                <a:highlight>
                  <a:srgbClr val="FFFFFF"/>
                </a:highlight>
                <a:latin typeface="Gill Sans"/>
                <a:ea typeface="Gill Sans"/>
                <a:cs typeface="Gill Sans"/>
                <a:sym typeface="Gill Sans"/>
              </a:rPr>
              <a:t>They choose to value life. </a:t>
            </a:r>
            <a:br>
              <a:rPr i="1" lang="en-GB">
                <a:solidFill>
                  <a:srgbClr val="333333"/>
                </a:solidFill>
                <a:highlight>
                  <a:srgbClr val="FFFFFF"/>
                </a:highlight>
                <a:latin typeface="Gill Sans"/>
                <a:ea typeface="Gill Sans"/>
                <a:cs typeface="Gill Sans"/>
                <a:sym typeface="Gill Sans"/>
              </a:rPr>
            </a:br>
            <a:r>
              <a:rPr i="1" lang="en-GB">
                <a:solidFill>
                  <a:srgbClr val="333333"/>
                </a:solidFill>
                <a:highlight>
                  <a:srgbClr val="FFFFFF"/>
                </a:highlight>
                <a:latin typeface="Gill Sans"/>
                <a:ea typeface="Gill Sans"/>
                <a:cs typeface="Gill Sans"/>
                <a:sym typeface="Gill Sans"/>
              </a:rPr>
              <a:t>Our open hands share with the poor and the oppressed. </a:t>
            </a:r>
            <a:br>
              <a:rPr i="1" lang="en-GB">
                <a:solidFill>
                  <a:srgbClr val="333333"/>
                </a:solidFill>
                <a:highlight>
                  <a:srgbClr val="FFFFFF"/>
                </a:highlight>
                <a:latin typeface="Gill Sans"/>
                <a:ea typeface="Gill Sans"/>
                <a:cs typeface="Gill Sans"/>
                <a:sym typeface="Gill Sans"/>
              </a:rPr>
            </a:br>
            <a:r>
              <a:rPr i="1" lang="en-GB">
                <a:solidFill>
                  <a:srgbClr val="333333"/>
                </a:solidFill>
                <a:highlight>
                  <a:srgbClr val="FFFFFF"/>
                </a:highlight>
                <a:latin typeface="Gill Sans"/>
                <a:ea typeface="Gill Sans"/>
                <a:cs typeface="Gill Sans"/>
                <a:sym typeface="Gill Sans"/>
              </a:rPr>
              <a:t>They care for those who are hurt and in need. </a:t>
            </a:r>
            <a:br>
              <a:rPr i="1" lang="en-GB">
                <a:solidFill>
                  <a:srgbClr val="333333"/>
                </a:solidFill>
                <a:highlight>
                  <a:srgbClr val="FFFFFF"/>
                </a:highlight>
                <a:latin typeface="Gill Sans"/>
                <a:ea typeface="Gill Sans"/>
                <a:cs typeface="Gill Sans"/>
                <a:sym typeface="Gill Sans"/>
              </a:rPr>
            </a:br>
            <a:r>
              <a:rPr i="1" lang="en-GB">
                <a:solidFill>
                  <a:srgbClr val="333333"/>
                </a:solidFill>
                <a:highlight>
                  <a:srgbClr val="FFFFFF"/>
                </a:highlight>
                <a:latin typeface="Gill Sans"/>
                <a:ea typeface="Gill Sans"/>
                <a:cs typeface="Gill Sans"/>
                <a:sym typeface="Gill Sans"/>
              </a:rPr>
              <a:t>Our open hands invite conversation and understanding. </a:t>
            </a:r>
            <a:br>
              <a:rPr i="1" lang="en-GB">
                <a:solidFill>
                  <a:srgbClr val="333333"/>
                </a:solidFill>
                <a:highlight>
                  <a:srgbClr val="FFFFFF"/>
                </a:highlight>
                <a:latin typeface="Gill Sans"/>
                <a:ea typeface="Gill Sans"/>
                <a:cs typeface="Gill Sans"/>
                <a:sym typeface="Gill Sans"/>
              </a:rPr>
            </a:br>
            <a:r>
              <a:rPr i="1" lang="en-GB">
                <a:solidFill>
                  <a:srgbClr val="333333"/>
                </a:solidFill>
                <a:highlight>
                  <a:srgbClr val="FFFFFF"/>
                </a:highlight>
                <a:latin typeface="Gill Sans"/>
                <a:ea typeface="Gill Sans"/>
                <a:cs typeface="Gill Sans"/>
                <a:sym typeface="Gill Sans"/>
              </a:rPr>
              <a:t>They take responsibility for creation. </a:t>
            </a:r>
            <a:br>
              <a:rPr i="1" lang="en-GB">
                <a:solidFill>
                  <a:srgbClr val="333333"/>
                </a:solidFill>
                <a:highlight>
                  <a:srgbClr val="FFFFFF"/>
                </a:highlight>
                <a:latin typeface="Gill Sans"/>
                <a:ea typeface="Gill Sans"/>
                <a:cs typeface="Gill Sans"/>
                <a:sym typeface="Gill Sans"/>
              </a:rPr>
            </a:br>
            <a:r>
              <a:rPr i="1" lang="en-GB">
                <a:solidFill>
                  <a:srgbClr val="333333"/>
                </a:solidFill>
                <a:highlight>
                  <a:srgbClr val="FFFFFF"/>
                </a:highlight>
                <a:latin typeface="Gill Sans"/>
                <a:ea typeface="Gill Sans"/>
                <a:cs typeface="Gill Sans"/>
                <a:sym typeface="Gill Sans"/>
              </a:rPr>
              <a:t>Our open hands are a gesture of love and friendship. </a:t>
            </a:r>
            <a:br>
              <a:rPr i="1" lang="en-GB" sz="1200">
                <a:solidFill>
                  <a:srgbClr val="333333"/>
                </a:solidFill>
                <a:highlight>
                  <a:srgbClr val="FFFFFF"/>
                </a:highlight>
              </a:rPr>
            </a:br>
            <a:endParaRPr i="1" sz="1200">
              <a:solidFill>
                <a:srgbClr val="333333"/>
              </a:solidFill>
              <a:highlight>
                <a:srgbClr val="FFFFFF"/>
              </a:highlight>
            </a:endParaRPr>
          </a:p>
        </p:txBody>
      </p:sp>
      <p:sp>
        <p:nvSpPr>
          <p:cNvPr id="308" name="Google Shape;308;g2ee9fa905f9_0_0"/>
          <p:cNvSpPr txBox="1"/>
          <p:nvPr/>
        </p:nvSpPr>
        <p:spPr>
          <a:xfrm>
            <a:off x="3618925" y="1625613"/>
            <a:ext cx="3000000" cy="4252200"/>
          </a:xfrm>
          <a:prstGeom prst="rect">
            <a:avLst/>
          </a:prstGeom>
          <a:noFill/>
          <a:ln>
            <a:noFill/>
          </a:ln>
        </p:spPr>
        <p:txBody>
          <a:bodyPr anchorCtr="0" anchor="t" bIns="91425" lIns="91425" spcFirstLastPara="1" rIns="91425" wrap="square" tIns="91425">
            <a:spAutoFit/>
          </a:bodyPr>
          <a:lstStyle/>
          <a:p>
            <a:pPr indent="0" lvl="0" marL="0" rtl="0" algn="l">
              <a:lnSpc>
                <a:spcPct val="162500"/>
              </a:lnSpc>
              <a:spcBef>
                <a:spcPts val="600"/>
              </a:spcBef>
              <a:spcAft>
                <a:spcPts val="600"/>
              </a:spcAft>
              <a:buNone/>
            </a:pPr>
            <a:r>
              <a:rPr i="1" lang="en-GB">
                <a:solidFill>
                  <a:srgbClr val="333333"/>
                </a:solidFill>
                <a:highlight>
                  <a:srgbClr val="FFFFFF"/>
                </a:highlight>
                <a:latin typeface="Gill Sans"/>
                <a:ea typeface="Gill Sans"/>
                <a:cs typeface="Gill Sans"/>
                <a:sym typeface="Gill Sans"/>
              </a:rPr>
              <a:t>They are a symbol of affection for each other. </a:t>
            </a:r>
            <a:br>
              <a:rPr i="1" lang="en-GB">
                <a:solidFill>
                  <a:srgbClr val="333333"/>
                </a:solidFill>
                <a:highlight>
                  <a:srgbClr val="FFFFFF"/>
                </a:highlight>
                <a:latin typeface="Gill Sans"/>
                <a:ea typeface="Gill Sans"/>
                <a:cs typeface="Gill Sans"/>
                <a:sym typeface="Gill Sans"/>
              </a:rPr>
            </a:br>
            <a:r>
              <a:rPr i="1" lang="en-GB">
                <a:solidFill>
                  <a:srgbClr val="333333"/>
                </a:solidFill>
                <a:highlight>
                  <a:srgbClr val="FFFFFF"/>
                </a:highlight>
                <a:latin typeface="Gill Sans"/>
                <a:ea typeface="Gill Sans"/>
                <a:cs typeface="Gill Sans"/>
                <a:sym typeface="Gill Sans"/>
              </a:rPr>
              <a:t>Our open hands inspire healing and forgiveness. </a:t>
            </a:r>
            <a:br>
              <a:rPr i="1" lang="en-GB">
                <a:solidFill>
                  <a:srgbClr val="333333"/>
                </a:solidFill>
                <a:highlight>
                  <a:srgbClr val="FFFFFF"/>
                </a:highlight>
                <a:latin typeface="Gill Sans"/>
                <a:ea typeface="Gill Sans"/>
                <a:cs typeface="Gill Sans"/>
                <a:sym typeface="Gill Sans"/>
              </a:rPr>
            </a:br>
            <a:r>
              <a:rPr i="1" lang="en-GB">
                <a:solidFill>
                  <a:srgbClr val="333333"/>
                </a:solidFill>
                <a:highlight>
                  <a:srgbClr val="FFFFFF"/>
                </a:highlight>
                <a:latin typeface="Gill Sans"/>
                <a:ea typeface="Gill Sans"/>
                <a:cs typeface="Gill Sans"/>
                <a:sym typeface="Gill Sans"/>
              </a:rPr>
              <a:t>They remove barriers and chase away fears. </a:t>
            </a:r>
            <a:br>
              <a:rPr i="1" lang="en-GB">
                <a:solidFill>
                  <a:srgbClr val="333333"/>
                </a:solidFill>
                <a:highlight>
                  <a:srgbClr val="FFFFFF"/>
                </a:highlight>
                <a:latin typeface="Gill Sans"/>
                <a:ea typeface="Gill Sans"/>
                <a:cs typeface="Gill Sans"/>
                <a:sym typeface="Gill Sans"/>
              </a:rPr>
            </a:br>
            <a:r>
              <a:rPr i="1" lang="en-GB">
                <a:solidFill>
                  <a:srgbClr val="333333"/>
                </a:solidFill>
                <a:highlight>
                  <a:srgbClr val="FFFFFF"/>
                </a:highlight>
                <a:latin typeface="Gill Sans"/>
                <a:ea typeface="Gill Sans"/>
                <a:cs typeface="Gill Sans"/>
                <a:sym typeface="Gill Sans"/>
              </a:rPr>
              <a:t>Our open hands are raised in prayer. </a:t>
            </a:r>
            <a:br>
              <a:rPr i="1" lang="en-GB">
                <a:solidFill>
                  <a:srgbClr val="333333"/>
                </a:solidFill>
                <a:highlight>
                  <a:srgbClr val="FFFFFF"/>
                </a:highlight>
                <a:latin typeface="Gill Sans"/>
                <a:ea typeface="Gill Sans"/>
                <a:cs typeface="Gill Sans"/>
                <a:sym typeface="Gill Sans"/>
              </a:rPr>
            </a:br>
            <a:r>
              <a:rPr i="1" lang="en-GB">
                <a:solidFill>
                  <a:srgbClr val="333333"/>
                </a:solidFill>
                <a:highlight>
                  <a:srgbClr val="FFFFFF"/>
                </a:highlight>
                <a:latin typeface="Gill Sans"/>
                <a:ea typeface="Gill Sans"/>
                <a:cs typeface="Gill Sans"/>
                <a:sym typeface="Gill Sans"/>
              </a:rPr>
              <a:t>They build justice and peace between God and his people. </a:t>
            </a:r>
            <a:br>
              <a:rPr i="1" lang="en-GB">
                <a:solidFill>
                  <a:srgbClr val="333333"/>
                </a:solidFill>
                <a:highlight>
                  <a:srgbClr val="FFFFFF"/>
                </a:highlight>
                <a:latin typeface="Gill Sans"/>
                <a:ea typeface="Gill Sans"/>
                <a:cs typeface="Gill Sans"/>
                <a:sym typeface="Gill Sans"/>
              </a:rPr>
            </a:br>
            <a:r>
              <a:rPr i="1" lang="en-GB">
                <a:solidFill>
                  <a:srgbClr val="333333"/>
                </a:solidFill>
                <a:highlight>
                  <a:srgbClr val="FFFFFF"/>
                </a:highlight>
                <a:latin typeface="Gill Sans"/>
                <a:ea typeface="Gill Sans"/>
                <a:cs typeface="Gill Sans"/>
                <a:sym typeface="Gill Sans"/>
              </a:rPr>
              <a:t>Let us open our hands in this Jubilee Year. </a:t>
            </a:r>
            <a:br>
              <a:rPr i="1" lang="en-GB">
                <a:solidFill>
                  <a:srgbClr val="333333"/>
                </a:solidFill>
                <a:highlight>
                  <a:srgbClr val="FFFFFF"/>
                </a:highlight>
                <a:latin typeface="Gill Sans"/>
                <a:ea typeface="Gill Sans"/>
                <a:cs typeface="Gill Sans"/>
                <a:sym typeface="Gill Sans"/>
              </a:rPr>
            </a:br>
            <a:r>
              <a:rPr i="1" lang="en-GB">
                <a:solidFill>
                  <a:srgbClr val="333333"/>
                </a:solidFill>
                <a:highlight>
                  <a:srgbClr val="FFFFFF"/>
                </a:highlight>
                <a:latin typeface="Gill Sans"/>
                <a:ea typeface="Gill Sans"/>
                <a:cs typeface="Gill Sans"/>
                <a:sym typeface="Gill Sans"/>
              </a:rPr>
              <a:t>Amen. </a:t>
            </a:r>
            <a:endParaRPr sz="1600">
              <a:latin typeface="Gill Sans"/>
              <a:ea typeface="Gill Sans"/>
              <a:cs typeface="Gill Sans"/>
              <a:sym typeface="Gill Sans"/>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3" name="Shape 313"/>
        <p:cNvGrpSpPr/>
        <p:nvPr/>
      </p:nvGrpSpPr>
      <p:grpSpPr>
        <a:xfrm>
          <a:off x="0" y="0"/>
          <a:ext cx="0" cy="0"/>
          <a:chOff x="0" y="0"/>
          <a:chExt cx="0" cy="0"/>
        </a:xfrm>
      </p:grpSpPr>
      <p:pic>
        <p:nvPicPr>
          <p:cNvPr id="314" name="Google Shape;314;p21"/>
          <p:cNvPicPr preferRelativeResize="0"/>
          <p:nvPr/>
        </p:nvPicPr>
        <p:blipFill rotWithShape="1">
          <a:blip r:embed="rId3">
            <a:alphaModFix/>
          </a:blip>
          <a:srcRect b="0" l="108" r="355" t="12102"/>
          <a:stretch/>
        </p:blipFill>
        <p:spPr>
          <a:xfrm>
            <a:off x="0" y="-2338"/>
            <a:ext cx="12192000" cy="1805013"/>
          </a:xfrm>
          <a:prstGeom prst="rect">
            <a:avLst/>
          </a:prstGeom>
          <a:noFill/>
          <a:ln>
            <a:noFill/>
          </a:ln>
        </p:spPr>
      </p:pic>
      <p:pic>
        <p:nvPicPr>
          <p:cNvPr id="315" name="Google Shape;315;p21"/>
          <p:cNvPicPr preferRelativeResize="0"/>
          <p:nvPr/>
        </p:nvPicPr>
        <p:blipFill rotWithShape="1">
          <a:blip r:embed="rId4">
            <a:alphaModFix/>
          </a:blip>
          <a:srcRect b="0" l="0" r="0" t="0"/>
          <a:stretch/>
        </p:blipFill>
        <p:spPr>
          <a:xfrm>
            <a:off x="180022" y="5700713"/>
            <a:ext cx="11547259" cy="1128576"/>
          </a:xfrm>
          <a:prstGeom prst="rect">
            <a:avLst/>
          </a:prstGeom>
          <a:noFill/>
          <a:ln>
            <a:noFill/>
          </a:ln>
        </p:spPr>
      </p:pic>
      <p:sp>
        <p:nvSpPr>
          <p:cNvPr id="316" name="Google Shape;316;p21"/>
          <p:cNvSpPr txBox="1"/>
          <p:nvPr/>
        </p:nvSpPr>
        <p:spPr>
          <a:xfrm>
            <a:off x="1158240" y="785381"/>
            <a:ext cx="9875520" cy="76944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GB" sz="4400" u="none" cap="none" strike="noStrike">
                <a:solidFill>
                  <a:schemeClr val="lt1"/>
                </a:solidFill>
                <a:latin typeface="Gill Sans"/>
                <a:ea typeface="Gill Sans"/>
                <a:cs typeface="Gill Sans"/>
                <a:sym typeface="Gill Sans"/>
              </a:rPr>
              <a:t>Preferential Option for the Poor</a:t>
            </a:r>
            <a:endParaRPr/>
          </a:p>
        </p:txBody>
      </p:sp>
      <p:pic>
        <p:nvPicPr>
          <p:cNvPr descr="Hands, Palms, Black And White" id="317" name="Google Shape;317;p21"/>
          <p:cNvPicPr preferRelativeResize="0"/>
          <p:nvPr/>
        </p:nvPicPr>
        <p:blipFill rotWithShape="1">
          <a:blip r:embed="rId5">
            <a:alphaModFix/>
          </a:blip>
          <a:srcRect b="0" l="5717" r="7989" t="0"/>
          <a:stretch/>
        </p:blipFill>
        <p:spPr>
          <a:xfrm>
            <a:off x="5924278" y="1809548"/>
            <a:ext cx="6267722" cy="3245778"/>
          </a:xfrm>
          <a:prstGeom prst="rect">
            <a:avLst/>
          </a:prstGeom>
          <a:noFill/>
          <a:ln>
            <a:noFill/>
          </a:ln>
        </p:spPr>
      </p:pic>
      <p:sp>
        <p:nvSpPr>
          <p:cNvPr id="318" name="Google Shape;318;p21"/>
          <p:cNvSpPr txBox="1"/>
          <p:nvPr/>
        </p:nvSpPr>
        <p:spPr>
          <a:xfrm>
            <a:off x="180022" y="2921168"/>
            <a:ext cx="6205592" cy="1015663"/>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6000"/>
              <a:buFont typeface="Gill Sans"/>
              <a:buNone/>
            </a:pPr>
            <a:r>
              <a:rPr b="0" i="0" lang="en-GB" sz="6000" u="none" cap="none" strike="noStrike">
                <a:solidFill>
                  <a:schemeClr val="dk1"/>
                </a:solidFill>
                <a:latin typeface="Gill Sans"/>
                <a:ea typeface="Gill Sans"/>
                <a:cs typeface="Gill Sans"/>
                <a:sym typeface="Gill Sans"/>
              </a:rPr>
              <a:t>Your Mission</a:t>
            </a:r>
            <a:endParaRPr b="0" i="0" sz="5400" u="none" cap="none" strike="noStrike">
              <a:solidFill>
                <a:schemeClr val="dk1"/>
              </a:solidFill>
              <a:latin typeface="Gill Sans"/>
              <a:ea typeface="Gill Sans"/>
              <a:cs typeface="Gill Sans"/>
              <a:sym typeface="Gill San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0"/>
                                  </p:stCondLst>
                                  <p:childTnLst>
                                    <p:set>
                                      <p:cBhvr>
                                        <p:cTn dur="1" fill="hold">
                                          <p:stCondLst>
                                            <p:cond delay="0"/>
                                          </p:stCondLst>
                                        </p:cTn>
                                        <p:tgtEl>
                                          <p:spTgt spid="318"/>
                                        </p:tgtEl>
                                        <p:attrNameLst>
                                          <p:attrName>style.visibility</p:attrName>
                                        </p:attrNameLst>
                                      </p:cBhvr>
                                      <p:to>
                                        <p:strVal val="visible"/>
                                      </p:to>
                                    </p:set>
                                    <p:anim calcmode="lin" valueType="num">
                                      <p:cBhvr additive="base">
                                        <p:cTn dur="5000"/>
                                        <p:tgtEl>
                                          <p:spTgt spid="318"/>
                                        </p:tgtEl>
                                        <p:attrNameLst>
                                          <p:attrName>ppt_w</p:attrName>
                                        </p:attrNameLst>
                                      </p:cBhvr>
                                      <p:tavLst>
                                        <p:tav fmla="" tm="0">
                                          <p:val>
                                            <p:strVal val="0"/>
                                          </p:val>
                                        </p:tav>
                                        <p:tav fmla="" tm="100000">
                                          <p:val>
                                            <p:strVal val="#ppt_w"/>
                                          </p:val>
                                        </p:tav>
                                      </p:tavLst>
                                    </p:anim>
                                    <p:anim calcmode="lin" valueType="num">
                                      <p:cBhvr additive="base">
                                        <p:cTn dur="5000"/>
                                        <p:tgtEl>
                                          <p:spTgt spid="318"/>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3" name="Shape 323"/>
        <p:cNvGrpSpPr/>
        <p:nvPr/>
      </p:nvGrpSpPr>
      <p:grpSpPr>
        <a:xfrm>
          <a:off x="0" y="0"/>
          <a:ext cx="0" cy="0"/>
          <a:chOff x="0" y="0"/>
          <a:chExt cx="0" cy="0"/>
        </a:xfrm>
      </p:grpSpPr>
      <p:pic>
        <p:nvPicPr>
          <p:cNvPr id="324" name="Google Shape;324;p22"/>
          <p:cNvPicPr preferRelativeResize="0"/>
          <p:nvPr/>
        </p:nvPicPr>
        <p:blipFill rotWithShape="1">
          <a:blip r:embed="rId3">
            <a:alphaModFix/>
          </a:blip>
          <a:srcRect b="0" l="108" r="355" t="12102"/>
          <a:stretch/>
        </p:blipFill>
        <p:spPr>
          <a:xfrm>
            <a:off x="0" y="-2338"/>
            <a:ext cx="12192000" cy="1805013"/>
          </a:xfrm>
          <a:prstGeom prst="rect">
            <a:avLst/>
          </a:prstGeom>
          <a:noFill/>
          <a:ln>
            <a:noFill/>
          </a:ln>
        </p:spPr>
      </p:pic>
      <p:pic>
        <p:nvPicPr>
          <p:cNvPr id="325" name="Google Shape;325;p22"/>
          <p:cNvPicPr preferRelativeResize="0"/>
          <p:nvPr/>
        </p:nvPicPr>
        <p:blipFill rotWithShape="1">
          <a:blip r:embed="rId4">
            <a:alphaModFix/>
          </a:blip>
          <a:srcRect b="0" l="0" r="0" t="0"/>
          <a:stretch/>
        </p:blipFill>
        <p:spPr>
          <a:xfrm>
            <a:off x="180022" y="5700713"/>
            <a:ext cx="11547259" cy="1128576"/>
          </a:xfrm>
          <a:prstGeom prst="rect">
            <a:avLst/>
          </a:prstGeom>
          <a:noFill/>
          <a:ln>
            <a:noFill/>
          </a:ln>
        </p:spPr>
      </p:pic>
      <p:sp>
        <p:nvSpPr>
          <p:cNvPr id="326" name="Google Shape;326;p22"/>
          <p:cNvSpPr txBox="1"/>
          <p:nvPr/>
        </p:nvSpPr>
        <p:spPr>
          <a:xfrm>
            <a:off x="1158240" y="785381"/>
            <a:ext cx="9875520" cy="76944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GB" sz="4400" u="none" cap="none" strike="noStrike">
                <a:solidFill>
                  <a:schemeClr val="lt1"/>
                </a:solidFill>
                <a:latin typeface="Gill Sans"/>
                <a:ea typeface="Gill Sans"/>
                <a:cs typeface="Gill Sans"/>
                <a:sym typeface="Gill Sans"/>
              </a:rPr>
              <a:t>Preferential Option for the Poor</a:t>
            </a:r>
            <a:endParaRPr/>
          </a:p>
        </p:txBody>
      </p:sp>
      <p:pic>
        <p:nvPicPr>
          <p:cNvPr descr="Light, Salvation, Gospel, God, Jesus, Prayer, Church" id="327" name="Google Shape;327;p22"/>
          <p:cNvPicPr preferRelativeResize="0"/>
          <p:nvPr/>
        </p:nvPicPr>
        <p:blipFill rotWithShape="1">
          <a:blip r:embed="rId5">
            <a:alphaModFix/>
          </a:blip>
          <a:srcRect b="0" l="0" r="0" t="0"/>
          <a:stretch/>
        </p:blipFill>
        <p:spPr>
          <a:xfrm>
            <a:off x="8403604" y="1554822"/>
            <a:ext cx="3788396" cy="5303178"/>
          </a:xfrm>
          <a:prstGeom prst="rect">
            <a:avLst/>
          </a:prstGeom>
          <a:noFill/>
          <a:ln cap="flat" cmpd="sng" w="25400">
            <a:solidFill>
              <a:srgbClr val="FFFFCC"/>
            </a:solidFill>
            <a:prstDash val="solid"/>
            <a:round/>
            <a:headEnd len="sm" w="sm" type="none"/>
            <a:tailEnd len="sm" w="sm" type="none"/>
          </a:ln>
        </p:spPr>
      </p:pic>
      <p:sp>
        <p:nvSpPr>
          <p:cNvPr id="328" name="Google Shape;328;p22"/>
          <p:cNvSpPr txBox="1"/>
          <p:nvPr/>
        </p:nvSpPr>
        <p:spPr>
          <a:xfrm>
            <a:off x="352946" y="1996164"/>
            <a:ext cx="7877700" cy="32325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3400">
                <a:latin typeface="Gill Sans"/>
                <a:ea typeface="Gill Sans"/>
                <a:cs typeface="Gill Sans"/>
                <a:sym typeface="Gill Sans"/>
              </a:rPr>
              <a:t>Find out more about the Jubilee Year of Hope and decide how you are going to pay attention to Pope Francis’ call.</a:t>
            </a:r>
            <a:endParaRPr/>
          </a:p>
          <a:p>
            <a:pPr indent="0" lvl="0" marL="0" marR="0" rtl="0" algn="ctr">
              <a:spcBef>
                <a:spcPts val="0"/>
              </a:spcBef>
              <a:spcAft>
                <a:spcPts val="0"/>
              </a:spcAft>
              <a:buNone/>
            </a:pPr>
            <a:r>
              <a:rPr lang="en-GB" sz="3400">
                <a:solidFill>
                  <a:srgbClr val="C00000"/>
                </a:solidFill>
                <a:latin typeface="Gill Sans"/>
                <a:ea typeface="Gill Sans"/>
                <a:cs typeface="Gill Sans"/>
                <a:sym typeface="Gill Sans"/>
              </a:rPr>
              <a:t>Do something specific</a:t>
            </a:r>
            <a:r>
              <a:rPr b="0" i="0" lang="en-GB" sz="3400" u="none" cap="none" strike="noStrike">
                <a:solidFill>
                  <a:srgbClr val="C00000"/>
                </a:solidFill>
                <a:latin typeface="Gill Sans"/>
                <a:ea typeface="Gill Sans"/>
                <a:cs typeface="Gill Sans"/>
                <a:sym typeface="Gill Sans"/>
              </a:rPr>
              <a:t>:</a:t>
            </a:r>
            <a:endParaRPr/>
          </a:p>
          <a:p>
            <a:pPr indent="0" lvl="0" marL="0" marR="0" rtl="0" algn="ctr">
              <a:spcBef>
                <a:spcPts val="0"/>
              </a:spcBef>
              <a:spcAft>
                <a:spcPts val="0"/>
              </a:spcAft>
              <a:buNone/>
            </a:pPr>
            <a:r>
              <a:rPr b="0" i="0" lang="en-GB" sz="3400" u="none" cap="none" strike="noStrike">
                <a:solidFill>
                  <a:srgbClr val="C00000"/>
                </a:solidFill>
                <a:latin typeface="Gill Sans"/>
                <a:ea typeface="Gill Sans"/>
                <a:cs typeface="Gill Sans"/>
                <a:sym typeface="Gill Sans"/>
              </a:rPr>
              <a:t>World Day of the Poor (17th November 2024)</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28"/>
                                        </p:tgtEl>
                                        <p:attrNameLst>
                                          <p:attrName>style.visibility</p:attrName>
                                        </p:attrNameLst>
                                      </p:cBhvr>
                                      <p:to>
                                        <p:strVal val="visible"/>
                                      </p:to>
                                    </p:set>
                                    <p:anim calcmode="lin" valueType="num">
                                      <p:cBhvr additive="base">
                                        <p:cTn dur="2000"/>
                                        <p:tgtEl>
                                          <p:spTgt spid="328"/>
                                        </p:tgtEl>
                                        <p:attrNameLst>
                                          <p:attrName>ppt_w</p:attrName>
                                        </p:attrNameLst>
                                      </p:cBhvr>
                                      <p:tavLst>
                                        <p:tav fmla="" tm="0">
                                          <p:val>
                                            <p:strVal val="0"/>
                                          </p:val>
                                        </p:tav>
                                        <p:tav fmla="" tm="100000">
                                          <p:val>
                                            <p:strVal val="#ppt_w"/>
                                          </p:val>
                                        </p:tav>
                                      </p:tavLst>
                                    </p:anim>
                                    <p:anim calcmode="lin" valueType="num">
                                      <p:cBhvr additive="base">
                                        <p:cTn dur="2000"/>
                                        <p:tgtEl>
                                          <p:spTgt spid="328"/>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3" name="Shape 333"/>
        <p:cNvGrpSpPr/>
        <p:nvPr/>
      </p:nvGrpSpPr>
      <p:grpSpPr>
        <a:xfrm>
          <a:off x="0" y="0"/>
          <a:ext cx="0" cy="0"/>
          <a:chOff x="0" y="0"/>
          <a:chExt cx="0" cy="0"/>
        </a:xfrm>
      </p:grpSpPr>
      <p:pic>
        <p:nvPicPr>
          <p:cNvPr id="334" name="Google Shape;334;p23"/>
          <p:cNvPicPr preferRelativeResize="0"/>
          <p:nvPr/>
        </p:nvPicPr>
        <p:blipFill rotWithShape="1">
          <a:blip r:embed="rId3">
            <a:alphaModFix/>
          </a:blip>
          <a:srcRect b="0" l="108" r="355" t="12102"/>
          <a:stretch/>
        </p:blipFill>
        <p:spPr>
          <a:xfrm>
            <a:off x="0" y="-2338"/>
            <a:ext cx="12192000" cy="1805013"/>
          </a:xfrm>
          <a:prstGeom prst="rect">
            <a:avLst/>
          </a:prstGeom>
          <a:noFill/>
          <a:ln>
            <a:noFill/>
          </a:ln>
        </p:spPr>
      </p:pic>
      <p:pic>
        <p:nvPicPr>
          <p:cNvPr id="335" name="Google Shape;335;p23"/>
          <p:cNvPicPr preferRelativeResize="0"/>
          <p:nvPr/>
        </p:nvPicPr>
        <p:blipFill rotWithShape="1">
          <a:blip r:embed="rId4">
            <a:alphaModFix/>
          </a:blip>
          <a:srcRect b="0" l="0" r="0" t="0"/>
          <a:stretch/>
        </p:blipFill>
        <p:spPr>
          <a:xfrm>
            <a:off x="180022" y="5700713"/>
            <a:ext cx="11547259" cy="1128576"/>
          </a:xfrm>
          <a:prstGeom prst="rect">
            <a:avLst/>
          </a:prstGeom>
          <a:noFill/>
          <a:ln>
            <a:noFill/>
          </a:ln>
        </p:spPr>
      </p:pic>
      <p:sp>
        <p:nvSpPr>
          <p:cNvPr id="336" name="Google Shape;336;p23"/>
          <p:cNvSpPr txBox="1"/>
          <p:nvPr/>
        </p:nvSpPr>
        <p:spPr>
          <a:xfrm>
            <a:off x="1158240" y="785381"/>
            <a:ext cx="9875520" cy="76944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GB" sz="4400" u="none" cap="none" strike="noStrike">
                <a:solidFill>
                  <a:schemeClr val="lt1"/>
                </a:solidFill>
                <a:latin typeface="Gill Sans"/>
                <a:ea typeface="Gill Sans"/>
                <a:cs typeface="Gill Sans"/>
                <a:sym typeface="Gill Sans"/>
              </a:rPr>
              <a:t>Care of Creation</a:t>
            </a:r>
            <a:endParaRPr/>
          </a:p>
        </p:txBody>
      </p:sp>
      <p:pic>
        <p:nvPicPr>
          <p:cNvPr descr="Caritas Westminster on Twitter: &amp;quot;The six principles of CST we have chosen  for #loveinaction.How can we use them in our daily lives?… &amp;quot;" id="337" name="Google Shape;337;p23"/>
          <p:cNvPicPr preferRelativeResize="0"/>
          <p:nvPr/>
        </p:nvPicPr>
        <p:blipFill rotWithShape="1">
          <a:blip r:embed="rId5">
            <a:alphaModFix/>
          </a:blip>
          <a:srcRect b="902" l="2371" r="1665" t="700"/>
          <a:stretch/>
        </p:blipFill>
        <p:spPr>
          <a:xfrm>
            <a:off x="0" y="-50931"/>
            <a:ext cx="12225929" cy="6003323"/>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pic>
        <p:nvPicPr>
          <p:cNvPr id="110" name="Google Shape;110;p3"/>
          <p:cNvPicPr preferRelativeResize="0"/>
          <p:nvPr/>
        </p:nvPicPr>
        <p:blipFill rotWithShape="1">
          <a:blip r:embed="rId3">
            <a:alphaModFix/>
          </a:blip>
          <a:srcRect b="0" l="0" r="0" t="0"/>
          <a:stretch/>
        </p:blipFill>
        <p:spPr>
          <a:xfrm>
            <a:off x="180022" y="5700713"/>
            <a:ext cx="11547259" cy="1128576"/>
          </a:xfrm>
          <a:prstGeom prst="rect">
            <a:avLst/>
          </a:prstGeom>
          <a:noFill/>
          <a:ln>
            <a:noFill/>
          </a:ln>
        </p:spPr>
      </p:pic>
      <p:pic>
        <p:nvPicPr>
          <p:cNvPr id="111" name="Google Shape;111;p3"/>
          <p:cNvPicPr preferRelativeResize="0"/>
          <p:nvPr/>
        </p:nvPicPr>
        <p:blipFill rotWithShape="1">
          <a:blip r:embed="rId4">
            <a:alphaModFix/>
          </a:blip>
          <a:srcRect b="0" l="108" r="355" t="12102"/>
          <a:stretch/>
        </p:blipFill>
        <p:spPr>
          <a:xfrm>
            <a:off x="0" y="0"/>
            <a:ext cx="12176206" cy="1802675"/>
          </a:xfrm>
          <a:prstGeom prst="rect">
            <a:avLst/>
          </a:prstGeom>
          <a:noFill/>
          <a:ln>
            <a:noFill/>
          </a:ln>
        </p:spPr>
      </p:pic>
      <p:pic>
        <p:nvPicPr>
          <p:cNvPr id="112" name="Google Shape;112;p3"/>
          <p:cNvPicPr preferRelativeResize="0"/>
          <p:nvPr/>
        </p:nvPicPr>
        <p:blipFill rotWithShape="1">
          <a:blip r:embed="rId5">
            <a:alphaModFix/>
          </a:blip>
          <a:srcRect b="0" l="0" r="0" t="0"/>
          <a:stretch/>
        </p:blipFill>
        <p:spPr>
          <a:xfrm>
            <a:off x="11851852" y="5321614"/>
            <a:ext cx="439569" cy="557721"/>
          </a:xfrm>
          <a:prstGeom prst="rect">
            <a:avLst/>
          </a:prstGeom>
          <a:noFill/>
          <a:ln>
            <a:noFill/>
          </a:ln>
        </p:spPr>
      </p:pic>
      <p:pic>
        <p:nvPicPr>
          <p:cNvPr id="113" name="Google Shape;113;p3"/>
          <p:cNvPicPr preferRelativeResize="0"/>
          <p:nvPr/>
        </p:nvPicPr>
        <p:blipFill rotWithShape="1">
          <a:blip r:embed="rId5">
            <a:alphaModFix/>
          </a:blip>
          <a:srcRect b="0" l="0" r="0" t="0"/>
          <a:stretch/>
        </p:blipFill>
        <p:spPr>
          <a:xfrm>
            <a:off x="11536715" y="5683014"/>
            <a:ext cx="681176" cy="196463"/>
          </a:xfrm>
          <a:prstGeom prst="rect">
            <a:avLst/>
          </a:prstGeom>
          <a:noFill/>
          <a:ln>
            <a:noFill/>
          </a:ln>
        </p:spPr>
      </p:pic>
      <p:pic>
        <p:nvPicPr>
          <p:cNvPr id="114" name="Google Shape;114;p3"/>
          <p:cNvPicPr preferRelativeResize="0"/>
          <p:nvPr/>
        </p:nvPicPr>
        <p:blipFill rotWithShape="1">
          <a:blip r:embed="rId6">
            <a:alphaModFix/>
          </a:blip>
          <a:srcRect b="0" l="5671" r="4772" t="0"/>
          <a:stretch/>
        </p:blipFill>
        <p:spPr>
          <a:xfrm>
            <a:off x="-138224" y="-50932"/>
            <a:ext cx="2045267" cy="6070336"/>
          </a:xfrm>
          <a:prstGeom prst="rect">
            <a:avLst/>
          </a:prstGeom>
          <a:noFill/>
          <a:ln>
            <a:noFill/>
          </a:ln>
        </p:spPr>
      </p:pic>
      <p:pic>
        <p:nvPicPr>
          <p:cNvPr id="115" name="Google Shape;115;p3"/>
          <p:cNvPicPr preferRelativeResize="0"/>
          <p:nvPr/>
        </p:nvPicPr>
        <p:blipFill rotWithShape="1">
          <a:blip r:embed="rId7">
            <a:alphaModFix/>
          </a:blip>
          <a:srcRect b="264" l="4140" r="4169" t="929"/>
          <a:stretch/>
        </p:blipFill>
        <p:spPr>
          <a:xfrm>
            <a:off x="3753602" y="-50931"/>
            <a:ext cx="2186319" cy="6070335"/>
          </a:xfrm>
          <a:prstGeom prst="rect">
            <a:avLst/>
          </a:prstGeom>
          <a:noFill/>
          <a:ln>
            <a:noFill/>
          </a:ln>
        </p:spPr>
      </p:pic>
      <p:pic>
        <p:nvPicPr>
          <p:cNvPr id="116" name="Google Shape;116;p3"/>
          <p:cNvPicPr preferRelativeResize="0"/>
          <p:nvPr/>
        </p:nvPicPr>
        <p:blipFill rotWithShape="1">
          <a:blip r:embed="rId8">
            <a:alphaModFix/>
          </a:blip>
          <a:srcRect b="0" l="3112" r="3347" t="861"/>
          <a:stretch/>
        </p:blipFill>
        <p:spPr>
          <a:xfrm>
            <a:off x="1801859" y="-50931"/>
            <a:ext cx="2073477" cy="6070335"/>
          </a:xfrm>
          <a:prstGeom prst="rect">
            <a:avLst/>
          </a:prstGeom>
          <a:noFill/>
          <a:ln>
            <a:noFill/>
          </a:ln>
        </p:spPr>
      </p:pic>
      <p:pic>
        <p:nvPicPr>
          <p:cNvPr id="117" name="Google Shape;117;p3"/>
          <p:cNvPicPr preferRelativeResize="0"/>
          <p:nvPr/>
        </p:nvPicPr>
        <p:blipFill rotWithShape="1">
          <a:blip r:embed="rId9">
            <a:alphaModFix/>
          </a:blip>
          <a:srcRect b="0" l="5494" r="6758" t="0"/>
          <a:stretch/>
        </p:blipFill>
        <p:spPr>
          <a:xfrm>
            <a:off x="10056288" y="-51304"/>
            <a:ext cx="2235133" cy="6081780"/>
          </a:xfrm>
          <a:prstGeom prst="rect">
            <a:avLst/>
          </a:prstGeom>
          <a:noFill/>
          <a:ln>
            <a:noFill/>
          </a:ln>
        </p:spPr>
      </p:pic>
      <p:pic>
        <p:nvPicPr>
          <p:cNvPr id="118" name="Google Shape;118;p3"/>
          <p:cNvPicPr preferRelativeResize="0"/>
          <p:nvPr/>
        </p:nvPicPr>
        <p:blipFill rotWithShape="1">
          <a:blip r:embed="rId10">
            <a:alphaModFix/>
          </a:blip>
          <a:srcRect b="0" l="0" r="0" t="1149"/>
          <a:stretch/>
        </p:blipFill>
        <p:spPr>
          <a:xfrm>
            <a:off x="5827552" y="-50931"/>
            <a:ext cx="2225814" cy="6070335"/>
          </a:xfrm>
          <a:prstGeom prst="rect">
            <a:avLst/>
          </a:prstGeom>
          <a:noFill/>
          <a:ln>
            <a:noFill/>
          </a:ln>
        </p:spPr>
      </p:pic>
      <p:pic>
        <p:nvPicPr>
          <p:cNvPr id="119" name="Google Shape;119;p3"/>
          <p:cNvPicPr preferRelativeResize="0"/>
          <p:nvPr/>
        </p:nvPicPr>
        <p:blipFill rotWithShape="1">
          <a:blip r:embed="rId11">
            <a:alphaModFix/>
          </a:blip>
          <a:srcRect b="786" l="0" r="0" t="0"/>
          <a:stretch/>
        </p:blipFill>
        <p:spPr>
          <a:xfrm>
            <a:off x="7943853" y="-63752"/>
            <a:ext cx="2204045" cy="6089483"/>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pic>
        <p:nvPicPr>
          <p:cNvPr id="125" name="Google Shape;125;p4"/>
          <p:cNvPicPr preferRelativeResize="0"/>
          <p:nvPr/>
        </p:nvPicPr>
        <p:blipFill rotWithShape="1">
          <a:blip r:embed="rId3">
            <a:alphaModFix/>
          </a:blip>
          <a:srcRect b="0" l="108" r="355" t="12102"/>
          <a:stretch/>
        </p:blipFill>
        <p:spPr>
          <a:xfrm>
            <a:off x="0" y="-2338"/>
            <a:ext cx="12192000" cy="1805013"/>
          </a:xfrm>
          <a:prstGeom prst="rect">
            <a:avLst/>
          </a:prstGeom>
          <a:noFill/>
          <a:ln>
            <a:noFill/>
          </a:ln>
        </p:spPr>
      </p:pic>
      <p:pic>
        <p:nvPicPr>
          <p:cNvPr id="126" name="Google Shape;126;p4"/>
          <p:cNvPicPr preferRelativeResize="0"/>
          <p:nvPr/>
        </p:nvPicPr>
        <p:blipFill rotWithShape="1">
          <a:blip r:embed="rId4">
            <a:alphaModFix/>
          </a:blip>
          <a:srcRect b="0" l="0" r="0" t="0"/>
          <a:stretch/>
        </p:blipFill>
        <p:spPr>
          <a:xfrm>
            <a:off x="180022" y="5700713"/>
            <a:ext cx="11547259" cy="1128576"/>
          </a:xfrm>
          <a:prstGeom prst="rect">
            <a:avLst/>
          </a:prstGeom>
          <a:noFill/>
          <a:ln>
            <a:noFill/>
          </a:ln>
        </p:spPr>
      </p:pic>
      <p:sp>
        <p:nvSpPr>
          <p:cNvPr id="127" name="Google Shape;127;p4"/>
          <p:cNvSpPr txBox="1"/>
          <p:nvPr/>
        </p:nvSpPr>
        <p:spPr>
          <a:xfrm>
            <a:off x="1158240" y="785381"/>
            <a:ext cx="9875520" cy="76944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GB" sz="4400" u="none" cap="none" strike="noStrike">
                <a:solidFill>
                  <a:schemeClr val="lt1"/>
                </a:solidFill>
                <a:latin typeface="Gill Sans"/>
                <a:ea typeface="Gill Sans"/>
                <a:cs typeface="Gill Sans"/>
                <a:sym typeface="Gill Sans"/>
              </a:rPr>
              <a:t>Preferential Option for the Poor</a:t>
            </a:r>
            <a:endParaRPr/>
          </a:p>
        </p:txBody>
      </p:sp>
      <p:sp>
        <p:nvSpPr>
          <p:cNvPr id="128" name="Google Shape;128;p4"/>
          <p:cNvSpPr/>
          <p:nvPr/>
        </p:nvSpPr>
        <p:spPr>
          <a:xfrm>
            <a:off x="498874" y="2083940"/>
            <a:ext cx="7483642" cy="35394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GB" sz="3200" u="none" cap="none" strike="noStrike">
                <a:solidFill>
                  <a:schemeClr val="dk1"/>
                </a:solidFill>
                <a:latin typeface="Gill Sans"/>
                <a:ea typeface="Gill Sans"/>
                <a:cs typeface="Gill Sans"/>
                <a:sym typeface="Gill Sans"/>
              </a:rPr>
              <a:t>The ‘</a:t>
            </a:r>
            <a:r>
              <a:rPr b="1" i="0" lang="en-GB" sz="3200" u="none" cap="none" strike="noStrike">
                <a:solidFill>
                  <a:schemeClr val="dk1"/>
                </a:solidFill>
                <a:latin typeface="Gill Sans"/>
                <a:ea typeface="Gill Sans"/>
                <a:cs typeface="Gill Sans"/>
                <a:sym typeface="Gill Sans"/>
              </a:rPr>
              <a:t>preferential option</a:t>
            </a:r>
            <a:r>
              <a:rPr b="0" i="0" lang="en-GB" sz="3200" u="none" cap="none" strike="noStrike">
                <a:solidFill>
                  <a:schemeClr val="dk1"/>
                </a:solidFill>
                <a:latin typeface="Gill Sans"/>
                <a:ea typeface="Gill Sans"/>
                <a:cs typeface="Gill Sans"/>
                <a:sym typeface="Gill Sans"/>
              </a:rPr>
              <a:t>’ means allowing someone to have the first choice. It means giving someone the best that is available; not just the scraps or leftovers.</a:t>
            </a:r>
            <a:endParaRPr/>
          </a:p>
          <a:p>
            <a:pPr indent="0" lvl="0" marL="0" marR="0" rtl="0" algn="ctr">
              <a:spcBef>
                <a:spcPts val="0"/>
              </a:spcBef>
              <a:spcAft>
                <a:spcPts val="0"/>
              </a:spcAft>
              <a:buNone/>
            </a:pPr>
            <a:r>
              <a:rPr b="0" i="0" lang="en-GB" sz="3200" u="none" cap="none" strike="noStrike">
                <a:solidFill>
                  <a:schemeClr val="dk1"/>
                </a:solidFill>
                <a:latin typeface="Gill Sans"/>
                <a:ea typeface="Gill Sans"/>
                <a:cs typeface="Gill Sans"/>
                <a:sym typeface="Gill Sans"/>
              </a:rPr>
              <a:t>God calls us to look out for those in need and work hard to support them as best we can.</a:t>
            </a:r>
            <a:endParaRPr/>
          </a:p>
        </p:txBody>
      </p:sp>
      <p:pic>
        <p:nvPicPr>
          <p:cNvPr descr="St. George's Catholic Primary School - Love in Action Project" id="129" name="Google Shape;129;p4"/>
          <p:cNvPicPr preferRelativeResize="0"/>
          <p:nvPr/>
        </p:nvPicPr>
        <p:blipFill rotWithShape="1">
          <a:blip r:embed="rId5">
            <a:alphaModFix/>
          </a:blip>
          <a:srcRect b="0" l="0" r="0" t="0"/>
          <a:stretch/>
        </p:blipFill>
        <p:spPr>
          <a:xfrm>
            <a:off x="8400624" y="1554822"/>
            <a:ext cx="3791376" cy="5303178"/>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pic>
        <p:nvPicPr>
          <p:cNvPr id="135" name="Google Shape;135;p5"/>
          <p:cNvPicPr preferRelativeResize="0"/>
          <p:nvPr/>
        </p:nvPicPr>
        <p:blipFill rotWithShape="1">
          <a:blip r:embed="rId3">
            <a:alphaModFix/>
          </a:blip>
          <a:srcRect b="0" l="108" r="355" t="12102"/>
          <a:stretch/>
        </p:blipFill>
        <p:spPr>
          <a:xfrm>
            <a:off x="0" y="-2338"/>
            <a:ext cx="12192000" cy="1805013"/>
          </a:xfrm>
          <a:prstGeom prst="rect">
            <a:avLst/>
          </a:prstGeom>
          <a:noFill/>
          <a:ln>
            <a:noFill/>
          </a:ln>
        </p:spPr>
      </p:pic>
      <p:pic>
        <p:nvPicPr>
          <p:cNvPr id="136" name="Google Shape;136;p5"/>
          <p:cNvPicPr preferRelativeResize="0"/>
          <p:nvPr/>
        </p:nvPicPr>
        <p:blipFill rotWithShape="1">
          <a:blip r:embed="rId4">
            <a:alphaModFix/>
          </a:blip>
          <a:srcRect b="0" l="0" r="0" t="0"/>
          <a:stretch/>
        </p:blipFill>
        <p:spPr>
          <a:xfrm>
            <a:off x="180022" y="5700713"/>
            <a:ext cx="11547259" cy="1128576"/>
          </a:xfrm>
          <a:prstGeom prst="rect">
            <a:avLst/>
          </a:prstGeom>
          <a:noFill/>
          <a:ln>
            <a:noFill/>
          </a:ln>
        </p:spPr>
      </p:pic>
      <p:sp>
        <p:nvSpPr>
          <p:cNvPr id="137" name="Google Shape;137;p5"/>
          <p:cNvSpPr txBox="1"/>
          <p:nvPr/>
        </p:nvSpPr>
        <p:spPr>
          <a:xfrm>
            <a:off x="1158240" y="785381"/>
            <a:ext cx="9875520" cy="76944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GB" sz="4400" u="none" cap="none" strike="noStrike">
                <a:solidFill>
                  <a:schemeClr val="lt1"/>
                </a:solidFill>
                <a:latin typeface="Gill Sans"/>
                <a:ea typeface="Gill Sans"/>
                <a:cs typeface="Gill Sans"/>
                <a:sym typeface="Gill Sans"/>
              </a:rPr>
              <a:t>Preferential Option for the Poor</a:t>
            </a:r>
            <a:endParaRPr/>
          </a:p>
        </p:txBody>
      </p:sp>
      <p:pic>
        <p:nvPicPr>
          <p:cNvPr descr="General Audience with Pope Francis | © Mazur/catholicnews.or… | Flickr" id="138" name="Google Shape;138;p5"/>
          <p:cNvPicPr preferRelativeResize="0"/>
          <p:nvPr/>
        </p:nvPicPr>
        <p:blipFill rotWithShape="1">
          <a:blip r:embed="rId5">
            <a:alphaModFix/>
          </a:blip>
          <a:srcRect b="0" l="48273" r="10100" t="0"/>
          <a:stretch/>
        </p:blipFill>
        <p:spPr>
          <a:xfrm>
            <a:off x="8323206" y="1595930"/>
            <a:ext cx="3832045" cy="5232201"/>
          </a:xfrm>
          <a:prstGeom prst="rect">
            <a:avLst/>
          </a:prstGeom>
          <a:noFill/>
          <a:ln>
            <a:noFill/>
          </a:ln>
        </p:spPr>
      </p:pic>
      <p:sp>
        <p:nvSpPr>
          <p:cNvPr id="139" name="Google Shape;139;p5"/>
          <p:cNvSpPr/>
          <p:nvPr/>
        </p:nvSpPr>
        <p:spPr>
          <a:xfrm>
            <a:off x="509793" y="2036540"/>
            <a:ext cx="7483642" cy="34163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GB" sz="4000" u="none" cap="none" strike="noStrike">
                <a:solidFill>
                  <a:schemeClr val="dk1"/>
                </a:solidFill>
                <a:latin typeface="Gill Sans"/>
                <a:ea typeface="Gill Sans"/>
                <a:cs typeface="Gill Sans"/>
                <a:sym typeface="Gill Sans"/>
              </a:rPr>
              <a:t>‘The poor do not need intermediaries, but the personal involvement of all those who hear their cry.’ </a:t>
            </a:r>
            <a:endParaRPr/>
          </a:p>
          <a:p>
            <a:pPr indent="0" lvl="0" marL="0" marR="0" rtl="0" algn="ctr">
              <a:spcBef>
                <a:spcPts val="0"/>
              </a:spcBef>
              <a:spcAft>
                <a:spcPts val="0"/>
              </a:spcAft>
              <a:buNone/>
            </a:pPr>
            <a:r>
              <a:rPr b="1" i="0" lang="en-GB" sz="2800" u="none" cap="none" strike="noStrike">
                <a:solidFill>
                  <a:srgbClr val="C00000"/>
                </a:solidFill>
                <a:latin typeface="Gill Sans"/>
                <a:ea typeface="Gill Sans"/>
                <a:cs typeface="Gill Sans"/>
                <a:sym typeface="Gill Sans"/>
              </a:rPr>
              <a:t>Pope Francis</a:t>
            </a:r>
            <a:endParaRPr/>
          </a:p>
          <a:p>
            <a:pPr indent="0" lvl="0" marL="0" marR="0" rtl="0" algn="ctr">
              <a:spcBef>
                <a:spcPts val="0"/>
              </a:spcBef>
              <a:spcAft>
                <a:spcPts val="0"/>
              </a:spcAft>
              <a:buNone/>
            </a:pPr>
            <a:r>
              <a:rPr b="1" i="0" lang="en-GB" sz="2800" u="none" cap="none" strike="noStrike">
                <a:solidFill>
                  <a:srgbClr val="C00000"/>
                </a:solidFill>
                <a:latin typeface="Gill Sans"/>
                <a:ea typeface="Gill Sans"/>
                <a:cs typeface="Gill Sans"/>
                <a:sym typeface="Gill Sans"/>
              </a:rPr>
              <a:t>Second World Day Of The Poor</a:t>
            </a:r>
            <a:endParaRPr b="1" i="0" sz="1400" u="none" cap="none" strike="noStrike">
              <a:solidFill>
                <a:srgbClr val="C00000"/>
              </a:solidFill>
              <a:latin typeface="Gill Sans"/>
              <a:ea typeface="Gill Sans"/>
              <a:cs typeface="Gill Sans"/>
              <a:sym typeface="Gill Sans"/>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pic>
        <p:nvPicPr>
          <p:cNvPr id="145" name="Google Shape;145;p6"/>
          <p:cNvPicPr preferRelativeResize="0"/>
          <p:nvPr/>
        </p:nvPicPr>
        <p:blipFill rotWithShape="1">
          <a:blip r:embed="rId3">
            <a:alphaModFix/>
          </a:blip>
          <a:srcRect b="0" l="108" r="355" t="12102"/>
          <a:stretch/>
        </p:blipFill>
        <p:spPr>
          <a:xfrm>
            <a:off x="0" y="-2338"/>
            <a:ext cx="12192000" cy="1805013"/>
          </a:xfrm>
          <a:prstGeom prst="rect">
            <a:avLst/>
          </a:prstGeom>
          <a:noFill/>
          <a:ln>
            <a:noFill/>
          </a:ln>
        </p:spPr>
      </p:pic>
      <p:pic>
        <p:nvPicPr>
          <p:cNvPr id="146" name="Google Shape;146;p6"/>
          <p:cNvPicPr preferRelativeResize="0"/>
          <p:nvPr/>
        </p:nvPicPr>
        <p:blipFill rotWithShape="1">
          <a:blip r:embed="rId4">
            <a:alphaModFix/>
          </a:blip>
          <a:srcRect b="0" l="0" r="0" t="0"/>
          <a:stretch/>
        </p:blipFill>
        <p:spPr>
          <a:xfrm>
            <a:off x="180022" y="5700713"/>
            <a:ext cx="11547259" cy="1128576"/>
          </a:xfrm>
          <a:prstGeom prst="rect">
            <a:avLst/>
          </a:prstGeom>
          <a:noFill/>
          <a:ln>
            <a:noFill/>
          </a:ln>
        </p:spPr>
      </p:pic>
      <p:sp>
        <p:nvSpPr>
          <p:cNvPr id="147" name="Google Shape;147;p6"/>
          <p:cNvSpPr txBox="1"/>
          <p:nvPr/>
        </p:nvSpPr>
        <p:spPr>
          <a:xfrm>
            <a:off x="1158240" y="785381"/>
            <a:ext cx="9875520" cy="76944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GB" sz="4400" u="none" cap="none" strike="noStrike">
                <a:solidFill>
                  <a:schemeClr val="lt1"/>
                </a:solidFill>
                <a:latin typeface="Gill Sans"/>
                <a:ea typeface="Gill Sans"/>
                <a:cs typeface="Gill Sans"/>
                <a:sym typeface="Gill Sans"/>
              </a:rPr>
              <a:t>Preferential Option for the Poor</a:t>
            </a:r>
            <a:endParaRPr/>
          </a:p>
        </p:txBody>
      </p:sp>
      <p:pic>
        <p:nvPicPr>
          <p:cNvPr id="148" name="Google Shape;148;p6"/>
          <p:cNvPicPr preferRelativeResize="0"/>
          <p:nvPr/>
        </p:nvPicPr>
        <p:blipFill>
          <a:blip r:embed="rId5">
            <a:alphaModFix/>
          </a:blip>
          <a:stretch>
            <a:fillRect/>
          </a:stretch>
        </p:blipFill>
        <p:spPr>
          <a:xfrm>
            <a:off x="4068225" y="1866275"/>
            <a:ext cx="3770850" cy="37708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pic>
        <p:nvPicPr>
          <p:cNvPr id="154" name="Google Shape;154;p7"/>
          <p:cNvPicPr preferRelativeResize="0"/>
          <p:nvPr/>
        </p:nvPicPr>
        <p:blipFill rotWithShape="1">
          <a:blip r:embed="rId3">
            <a:alphaModFix/>
          </a:blip>
          <a:srcRect b="0" l="108" r="355" t="12102"/>
          <a:stretch/>
        </p:blipFill>
        <p:spPr>
          <a:xfrm>
            <a:off x="0" y="-2338"/>
            <a:ext cx="12192000" cy="1805013"/>
          </a:xfrm>
          <a:prstGeom prst="rect">
            <a:avLst/>
          </a:prstGeom>
          <a:noFill/>
          <a:ln>
            <a:noFill/>
          </a:ln>
        </p:spPr>
      </p:pic>
      <p:pic>
        <p:nvPicPr>
          <p:cNvPr id="155" name="Google Shape;155;p7"/>
          <p:cNvPicPr preferRelativeResize="0"/>
          <p:nvPr/>
        </p:nvPicPr>
        <p:blipFill rotWithShape="1">
          <a:blip r:embed="rId4">
            <a:alphaModFix/>
          </a:blip>
          <a:srcRect b="0" l="0" r="0" t="0"/>
          <a:stretch/>
        </p:blipFill>
        <p:spPr>
          <a:xfrm>
            <a:off x="180022" y="5700713"/>
            <a:ext cx="11547259" cy="1128576"/>
          </a:xfrm>
          <a:prstGeom prst="rect">
            <a:avLst/>
          </a:prstGeom>
          <a:noFill/>
          <a:ln>
            <a:noFill/>
          </a:ln>
        </p:spPr>
      </p:pic>
      <p:sp>
        <p:nvSpPr>
          <p:cNvPr id="156" name="Google Shape;156;p7"/>
          <p:cNvSpPr txBox="1"/>
          <p:nvPr/>
        </p:nvSpPr>
        <p:spPr>
          <a:xfrm>
            <a:off x="1158240" y="785381"/>
            <a:ext cx="9875520" cy="76944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GB" sz="4400" u="none" cap="none" strike="noStrike">
                <a:solidFill>
                  <a:schemeClr val="lt1"/>
                </a:solidFill>
                <a:latin typeface="Gill Sans"/>
                <a:ea typeface="Gill Sans"/>
                <a:cs typeface="Gill Sans"/>
                <a:sym typeface="Gill Sans"/>
              </a:rPr>
              <a:t>Preferential Option for the Poor</a:t>
            </a:r>
            <a:endParaRPr/>
          </a:p>
        </p:txBody>
      </p:sp>
      <p:sp>
        <p:nvSpPr>
          <p:cNvPr id="157" name="Google Shape;157;p7"/>
          <p:cNvSpPr txBox="1"/>
          <p:nvPr/>
        </p:nvSpPr>
        <p:spPr>
          <a:xfrm>
            <a:off x="1158240" y="3036216"/>
            <a:ext cx="5836465" cy="785568"/>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1"/>
              </a:buClr>
              <a:buSzPts val="4400"/>
              <a:buFont typeface="Gill Sans"/>
              <a:buNone/>
            </a:pPr>
            <a:r>
              <a:rPr b="0" i="0" lang="en-GB" sz="4400" u="none" cap="none" strike="noStrike">
                <a:solidFill>
                  <a:schemeClr val="dk1"/>
                </a:solidFill>
                <a:latin typeface="Gill Sans"/>
                <a:ea typeface="Gill Sans"/>
                <a:cs typeface="Gill Sans"/>
                <a:sym typeface="Gill Sans"/>
              </a:rPr>
              <a:t>Let us now listen to the Word of God.</a:t>
            </a:r>
            <a:endParaRPr b="0" i="0" sz="2400" u="none" cap="none" strike="noStrike">
              <a:solidFill>
                <a:schemeClr val="dk1"/>
              </a:solidFill>
              <a:latin typeface="Gill Sans"/>
              <a:ea typeface="Gill Sans"/>
              <a:cs typeface="Gill Sans"/>
              <a:sym typeface="Gill Sans"/>
            </a:endParaRPr>
          </a:p>
        </p:txBody>
      </p:sp>
      <p:pic>
        <p:nvPicPr>
          <p:cNvPr descr="Book, Education, School, Literature, Knowledge, Reading" id="158" name="Google Shape;158;p7"/>
          <p:cNvPicPr preferRelativeResize="0"/>
          <p:nvPr/>
        </p:nvPicPr>
        <p:blipFill rotWithShape="1">
          <a:blip r:embed="rId5">
            <a:alphaModFix/>
          </a:blip>
          <a:srcRect b="7051" l="18586" r="17210" t="6517"/>
          <a:stretch/>
        </p:blipFill>
        <p:spPr>
          <a:xfrm>
            <a:off x="7176052" y="1619751"/>
            <a:ext cx="4750905" cy="4263887"/>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pic>
        <p:nvPicPr>
          <p:cNvPr id="164" name="Google Shape;164;p8"/>
          <p:cNvPicPr preferRelativeResize="0"/>
          <p:nvPr/>
        </p:nvPicPr>
        <p:blipFill rotWithShape="1">
          <a:blip r:embed="rId3">
            <a:alphaModFix/>
          </a:blip>
          <a:srcRect b="0" l="108" r="355" t="12102"/>
          <a:stretch/>
        </p:blipFill>
        <p:spPr>
          <a:xfrm>
            <a:off x="0" y="-2338"/>
            <a:ext cx="12192000" cy="1805013"/>
          </a:xfrm>
          <a:prstGeom prst="rect">
            <a:avLst/>
          </a:prstGeom>
          <a:noFill/>
          <a:ln>
            <a:noFill/>
          </a:ln>
        </p:spPr>
      </p:pic>
      <p:pic>
        <p:nvPicPr>
          <p:cNvPr id="165" name="Google Shape;165;p8"/>
          <p:cNvPicPr preferRelativeResize="0"/>
          <p:nvPr/>
        </p:nvPicPr>
        <p:blipFill rotWithShape="1">
          <a:blip r:embed="rId4">
            <a:alphaModFix/>
          </a:blip>
          <a:srcRect b="0" l="0" r="0" t="0"/>
          <a:stretch/>
        </p:blipFill>
        <p:spPr>
          <a:xfrm>
            <a:off x="180022" y="5700713"/>
            <a:ext cx="11547259" cy="1128576"/>
          </a:xfrm>
          <a:prstGeom prst="rect">
            <a:avLst/>
          </a:prstGeom>
          <a:noFill/>
          <a:ln>
            <a:noFill/>
          </a:ln>
        </p:spPr>
      </p:pic>
      <p:sp>
        <p:nvSpPr>
          <p:cNvPr id="166" name="Google Shape;166;p8"/>
          <p:cNvSpPr txBox="1"/>
          <p:nvPr/>
        </p:nvSpPr>
        <p:spPr>
          <a:xfrm>
            <a:off x="1158240" y="785381"/>
            <a:ext cx="9875520" cy="76944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GB" sz="4400" u="none" cap="none" strike="noStrike">
                <a:solidFill>
                  <a:schemeClr val="lt1"/>
                </a:solidFill>
                <a:latin typeface="Gill Sans"/>
                <a:ea typeface="Gill Sans"/>
                <a:cs typeface="Gill Sans"/>
                <a:sym typeface="Gill Sans"/>
              </a:rPr>
              <a:t>Preferential Option for the Poor</a:t>
            </a:r>
            <a:endParaRPr/>
          </a:p>
        </p:txBody>
      </p:sp>
      <p:sp>
        <p:nvSpPr>
          <p:cNvPr id="167" name="Google Shape;167;p8"/>
          <p:cNvSpPr/>
          <p:nvPr/>
        </p:nvSpPr>
        <p:spPr>
          <a:xfrm>
            <a:off x="127482" y="1692590"/>
            <a:ext cx="7101110" cy="415498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GB" sz="3600" u="none" cap="none" strike="noStrike">
                <a:solidFill>
                  <a:srgbClr val="000000"/>
                </a:solidFill>
                <a:latin typeface="Gill Sans"/>
                <a:ea typeface="Gill Sans"/>
                <a:cs typeface="Gill Sans"/>
                <a:sym typeface="Gill Sans"/>
              </a:rPr>
              <a:t>Read through one or more of the bible passages on the next few slides.</a:t>
            </a:r>
            <a:endParaRPr/>
          </a:p>
          <a:p>
            <a:pPr indent="0" lvl="0" marL="0" marR="0" rtl="0" algn="ctr">
              <a:spcBef>
                <a:spcPts val="0"/>
              </a:spcBef>
              <a:spcAft>
                <a:spcPts val="0"/>
              </a:spcAft>
              <a:buNone/>
            </a:pPr>
            <a:r>
              <a:rPr b="0" i="0" lang="en-GB" sz="3600" u="none" cap="none" strike="noStrike">
                <a:solidFill>
                  <a:srgbClr val="000000"/>
                </a:solidFill>
                <a:latin typeface="Gill Sans"/>
                <a:ea typeface="Gill Sans"/>
                <a:cs typeface="Gill Sans"/>
                <a:sym typeface="Gill Sans"/>
              </a:rPr>
              <a:t>As a class, think about and discuss the meaning of each.</a:t>
            </a:r>
            <a:r>
              <a:rPr b="0" i="0" lang="en-GB" sz="2400" u="none" cap="none" strike="noStrike">
                <a:solidFill>
                  <a:srgbClr val="000000"/>
                </a:solidFill>
                <a:latin typeface="Candara"/>
                <a:ea typeface="Candara"/>
                <a:cs typeface="Candara"/>
                <a:sym typeface="Candara"/>
              </a:rPr>
              <a:t>​</a:t>
            </a:r>
            <a:endParaRPr/>
          </a:p>
          <a:p>
            <a:pPr indent="0" lvl="0" marL="0" marR="0" rtl="0" algn="ctr">
              <a:spcBef>
                <a:spcPts val="0"/>
              </a:spcBef>
              <a:spcAft>
                <a:spcPts val="0"/>
              </a:spcAft>
              <a:buNone/>
            </a:pPr>
            <a:r>
              <a:rPr b="1" i="0" lang="en-GB" sz="4000" u="none" cap="none" strike="noStrike">
                <a:solidFill>
                  <a:srgbClr val="C00000"/>
                </a:solidFill>
                <a:latin typeface="Gill Sans"/>
                <a:ea typeface="Gill Sans"/>
                <a:cs typeface="Gill Sans"/>
                <a:sym typeface="Gill Sans"/>
              </a:rPr>
              <a:t>How do the passages relate to Preferential Option for the Poor?</a:t>
            </a:r>
            <a:endParaRPr/>
          </a:p>
        </p:txBody>
      </p:sp>
      <p:pic>
        <p:nvPicPr>
          <p:cNvPr descr="Book, Education, School, Literature, Knowledge, Reading" id="168" name="Google Shape;168;p8"/>
          <p:cNvPicPr preferRelativeResize="0"/>
          <p:nvPr/>
        </p:nvPicPr>
        <p:blipFill rotWithShape="1">
          <a:blip r:embed="rId5">
            <a:alphaModFix/>
          </a:blip>
          <a:srcRect b="7051" l="18586" r="17210" t="6517"/>
          <a:stretch/>
        </p:blipFill>
        <p:spPr>
          <a:xfrm>
            <a:off x="7176052" y="1619751"/>
            <a:ext cx="4750905" cy="4263887"/>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pic>
        <p:nvPicPr>
          <p:cNvPr id="174" name="Google Shape;174;p9"/>
          <p:cNvPicPr preferRelativeResize="0"/>
          <p:nvPr/>
        </p:nvPicPr>
        <p:blipFill rotWithShape="1">
          <a:blip r:embed="rId3">
            <a:alphaModFix/>
          </a:blip>
          <a:srcRect b="0" l="108" r="355" t="12102"/>
          <a:stretch/>
        </p:blipFill>
        <p:spPr>
          <a:xfrm>
            <a:off x="0" y="-2338"/>
            <a:ext cx="12192000" cy="1805013"/>
          </a:xfrm>
          <a:prstGeom prst="rect">
            <a:avLst/>
          </a:prstGeom>
          <a:noFill/>
          <a:ln>
            <a:noFill/>
          </a:ln>
        </p:spPr>
      </p:pic>
      <p:pic>
        <p:nvPicPr>
          <p:cNvPr id="175" name="Google Shape;175;p9"/>
          <p:cNvPicPr preferRelativeResize="0"/>
          <p:nvPr/>
        </p:nvPicPr>
        <p:blipFill rotWithShape="1">
          <a:blip r:embed="rId4">
            <a:alphaModFix/>
          </a:blip>
          <a:srcRect b="0" l="0" r="0" t="0"/>
          <a:stretch/>
        </p:blipFill>
        <p:spPr>
          <a:xfrm>
            <a:off x="180022" y="5700713"/>
            <a:ext cx="11547259" cy="1128576"/>
          </a:xfrm>
          <a:prstGeom prst="rect">
            <a:avLst/>
          </a:prstGeom>
          <a:noFill/>
          <a:ln>
            <a:noFill/>
          </a:ln>
        </p:spPr>
      </p:pic>
      <p:sp>
        <p:nvSpPr>
          <p:cNvPr id="176" name="Google Shape;176;p9"/>
          <p:cNvSpPr txBox="1"/>
          <p:nvPr/>
        </p:nvSpPr>
        <p:spPr>
          <a:xfrm>
            <a:off x="1158240" y="785381"/>
            <a:ext cx="9875520" cy="76944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GB" sz="4400" u="none" cap="none" strike="noStrike">
                <a:solidFill>
                  <a:schemeClr val="lt1"/>
                </a:solidFill>
                <a:latin typeface="Gill Sans"/>
                <a:ea typeface="Gill Sans"/>
                <a:cs typeface="Gill Sans"/>
                <a:sym typeface="Gill Sans"/>
              </a:rPr>
              <a:t>Preferential Option for the Poor</a:t>
            </a:r>
            <a:endParaRPr/>
          </a:p>
        </p:txBody>
      </p:sp>
      <p:pic>
        <p:nvPicPr>
          <p:cNvPr descr="Book, Education, School, Literature, Knowledge, Reading" id="177" name="Google Shape;177;p9"/>
          <p:cNvPicPr preferRelativeResize="0"/>
          <p:nvPr/>
        </p:nvPicPr>
        <p:blipFill rotWithShape="1">
          <a:blip r:embed="rId5">
            <a:alphaModFix/>
          </a:blip>
          <a:srcRect b="7051" l="18586" r="17210" t="6517"/>
          <a:stretch/>
        </p:blipFill>
        <p:spPr>
          <a:xfrm>
            <a:off x="7176052" y="1619751"/>
            <a:ext cx="4750905" cy="4263887"/>
          </a:xfrm>
          <a:prstGeom prst="rect">
            <a:avLst/>
          </a:prstGeom>
          <a:noFill/>
          <a:ln>
            <a:noFill/>
          </a:ln>
        </p:spPr>
      </p:pic>
      <p:sp>
        <p:nvSpPr>
          <p:cNvPr id="178" name="Google Shape;178;p9"/>
          <p:cNvSpPr/>
          <p:nvPr/>
        </p:nvSpPr>
        <p:spPr>
          <a:xfrm>
            <a:off x="544501" y="1756521"/>
            <a:ext cx="6431875" cy="397031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GB" sz="3600" u="none" cap="none" strike="noStrike">
                <a:solidFill>
                  <a:schemeClr val="dk1"/>
                </a:solidFill>
                <a:latin typeface="Gill Sans"/>
                <a:ea typeface="Gill Sans"/>
                <a:cs typeface="Gill Sans"/>
                <a:sym typeface="Gill Sans"/>
              </a:rPr>
              <a:t>‘Sell your possessions and give to the poor. Provide purses for yourselves that will not wear out, a treasure in heaven that will never fail, where no thief comes near and no moth destroys.’</a:t>
            </a:r>
            <a:endParaRPr/>
          </a:p>
          <a:p>
            <a:pPr indent="0" lvl="0" marL="0" marR="0" rtl="0" algn="ctr">
              <a:spcBef>
                <a:spcPts val="0"/>
              </a:spcBef>
              <a:spcAft>
                <a:spcPts val="0"/>
              </a:spcAft>
              <a:buNone/>
            </a:pPr>
            <a:r>
              <a:rPr b="1" i="0" lang="en-GB" sz="2800" u="none" cap="none" strike="noStrike">
                <a:solidFill>
                  <a:srgbClr val="C00000"/>
                </a:solidFill>
                <a:latin typeface="Gill Sans"/>
                <a:ea typeface="Gill Sans"/>
                <a:cs typeface="Gill Sans"/>
                <a:sym typeface="Gill Sans"/>
              </a:rPr>
              <a:t>Luke 12:33</a:t>
            </a:r>
            <a:endParaRPr b="1" i="0" sz="3200" u="none" cap="none" strike="noStrike">
              <a:solidFill>
                <a:srgbClr val="C00000"/>
              </a:solidFill>
              <a:latin typeface="Gill Sans"/>
              <a:ea typeface="Gill Sans"/>
              <a:cs typeface="Gill Sans"/>
              <a:sym typeface="Gill San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78"/>
                                        </p:tgtEl>
                                        <p:attrNameLst>
                                          <p:attrName>style.visibility</p:attrName>
                                        </p:attrNameLst>
                                      </p:cBhvr>
                                      <p:to>
                                        <p:strVal val="visible"/>
                                      </p:to>
                                    </p:set>
                                    <p:anim calcmode="lin" valueType="num">
                                      <p:cBhvr additive="base">
                                        <p:cTn dur="2000"/>
                                        <p:tgtEl>
                                          <p:spTgt spid="178"/>
                                        </p:tgtEl>
                                        <p:attrNameLst>
                                          <p:attrName>ppt_w</p:attrName>
                                        </p:attrNameLst>
                                      </p:cBhvr>
                                      <p:tavLst>
                                        <p:tav fmla="" tm="0">
                                          <p:val>
                                            <p:strVal val="0"/>
                                          </p:val>
                                        </p:tav>
                                        <p:tav fmla="" tm="100000">
                                          <p:val>
                                            <p:strVal val="#ppt_w"/>
                                          </p:val>
                                        </p:tav>
                                      </p:tavLst>
                                    </p:anim>
                                    <p:anim calcmode="lin" valueType="num">
                                      <p:cBhvr additive="base">
                                        <p:cTn dur="2000"/>
                                        <p:tgtEl>
                                          <p:spTgt spid="178"/>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2018-05-21T15:55:21Z</dcterms:created>
  <dc:creator>Verity Sykes</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0x0101004C925567B298CE42B4AEE50097DA31FC</vt:lpwstr>
  </property>
</Properties>
</file>