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Gill Sans"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OfzkFDfDCsfqVkBYdRbrISOFT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7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ea1d1bb03b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ea1d1bb03b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Read this story. Why might Lilly’s mum not have wanted Fluffy to play with Andy? Explain the importance of seeing everyone as being made in God’s image so we should treat every fellow human with love and respect, especially those in greater need. </a:t>
            </a:r>
            <a:endParaRPr sz="1200">
              <a:solidFill>
                <a:schemeClr val="dk1"/>
              </a:solidFill>
              <a:latin typeface="Calibri"/>
              <a:ea typeface="Calibri"/>
              <a:cs typeface="Calibri"/>
              <a:sym typeface="Calibri"/>
            </a:endParaRPr>
          </a:p>
        </p:txBody>
      </p:sp>
      <p:sp>
        <p:nvSpPr>
          <p:cNvPr id="193" name="Google Shape;193;g2ea1d1bb03b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Get children to discuss ideas for what they and their families could do this Advent e.g. save coins in a jar and donate at the end of the Christmas season; donate food/clothes to foodbanks; sacrifice a gift off your list and exchange that for a toy for a child in need. Share pictures of these things to prompt thinking and encourage children to verbalise what these actions are to their partners. </a:t>
            </a:r>
            <a:endParaRPr sz="1200">
              <a:solidFill>
                <a:schemeClr val="dk1"/>
              </a:solidFill>
              <a:latin typeface="Calibri"/>
              <a:ea typeface="Calibri"/>
              <a:cs typeface="Calibri"/>
              <a:sym typeface="Calibri"/>
            </a:endParaRPr>
          </a:p>
        </p:txBody>
      </p:sp>
      <p:sp>
        <p:nvSpPr>
          <p:cNvPr id="203" name="Google Shape;20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a:t>Children can use My Friend Andy to frame their response. Perhaps some could do a role play of the story as part of their video and explain why it’s important to help those in need, especially during Advent. Children working at greater depth should be linking to Scripture. Other scripture stories could include: The Good Samaritan </a:t>
            </a:r>
            <a:endParaRPr sz="1200">
              <a:solidFill>
                <a:schemeClr val="dk1"/>
              </a:solidFill>
              <a:latin typeface="Calibri"/>
              <a:ea typeface="Calibri"/>
              <a:cs typeface="Calibri"/>
              <a:sym typeface="Calibri"/>
            </a:endParaRPr>
          </a:p>
        </p:txBody>
      </p:sp>
      <p:sp>
        <p:nvSpPr>
          <p:cNvPr id="217" name="Google Shape;21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Finish with a prayer with generosity and helping those in need as a theme</a:t>
            </a:r>
            <a:endParaRPr sz="1200">
              <a:solidFill>
                <a:schemeClr val="dk1"/>
              </a:solidFill>
              <a:latin typeface="Calibri"/>
              <a:ea typeface="Calibri"/>
              <a:cs typeface="Calibri"/>
              <a:sym typeface="Calibri"/>
            </a:endParaRPr>
          </a:p>
        </p:txBody>
      </p:sp>
      <p:sp>
        <p:nvSpPr>
          <p:cNvPr id="228" name="Google Shape;22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eb5c1ea7a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eb5c1ea7a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r>
              <a:rPr lang="en-GB"/>
              <a:t>Pope Francis will open the Holy Door of St Peter’s Basilica on Christmas Eve 2024, marking the beginning of this jubilee year. Pope Francis has called for people of faith to pray for and have deep faith, lively hope and active charity. Explain to the children why this jubilee year is a great time to be very active in charity, which is what we’re working towards in our CST lessons.</a:t>
            </a:r>
            <a:endParaRPr sz="1200">
              <a:solidFill>
                <a:schemeClr val="dk1"/>
              </a:solidFill>
              <a:latin typeface="Calibri"/>
              <a:ea typeface="Calibri"/>
              <a:cs typeface="Calibri"/>
              <a:sym typeface="Calibri"/>
            </a:endParaRPr>
          </a:p>
        </p:txBody>
      </p:sp>
      <p:sp>
        <p:nvSpPr>
          <p:cNvPr id="238" name="Google Shape;238;g2eb5c1ea7a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What do these symbols mean to you? What happens during Advent and Christmas? What is this season for?</a:t>
            </a:r>
            <a:endParaRPr sz="1200">
              <a:solidFill>
                <a:schemeClr val="dk1"/>
              </a:solidFill>
              <a:latin typeface="Calibri"/>
              <a:ea typeface="Calibri"/>
              <a:cs typeface="Calibri"/>
              <a:sym typeface="Calibri"/>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ea1d1bb03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2ea1d1bb03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Some people go without even their basic needs so this Christmas, all they’ll be looking for are things like food, clothes, a warm place to shelter</a:t>
            </a:r>
            <a:endParaRPr sz="1200">
              <a:solidFill>
                <a:schemeClr val="dk1"/>
              </a:solidFill>
              <a:latin typeface="Calibri"/>
              <a:ea typeface="Calibri"/>
              <a:cs typeface="Calibri"/>
              <a:sym typeface="Calibri"/>
            </a:endParaRPr>
          </a:p>
        </p:txBody>
      </p:sp>
      <p:sp>
        <p:nvSpPr>
          <p:cNvPr id="108" name="Google Shape;108;g2ea1d1bb03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ea1d1bb03b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2ea1d1bb03b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Explain that charities exist to help these people. But where do they get their money from? Why do people give to charity? Why is it important?</a:t>
            </a:r>
            <a:endParaRPr sz="1200">
              <a:solidFill>
                <a:schemeClr val="dk1"/>
              </a:solidFill>
              <a:latin typeface="Calibri"/>
              <a:ea typeface="Calibri"/>
              <a:cs typeface="Calibri"/>
              <a:sym typeface="Calibri"/>
            </a:endParaRPr>
          </a:p>
        </p:txBody>
      </p:sp>
      <p:sp>
        <p:nvSpPr>
          <p:cNvPr id="119" name="Google Shape;119;g2ea1d1bb03b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a:p>
        </p:txBody>
      </p:sp>
      <p:sp>
        <p:nvSpPr>
          <p:cNvPr id="147" name="Google Shape;14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64" name="Google Shape;1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Share this story from your children’s bible and at the end ask, what happened? Why did Jesus say the woman’s offering was worth more?</a:t>
            </a:r>
            <a:endParaRPr sz="1200">
              <a:solidFill>
                <a:schemeClr val="dk1"/>
              </a:solidFill>
              <a:latin typeface="Calibri"/>
              <a:ea typeface="Calibri"/>
              <a:cs typeface="Calibri"/>
              <a:sym typeface="Calibri"/>
            </a:endParaRPr>
          </a:p>
        </p:txBody>
      </p:sp>
      <p:sp>
        <p:nvSpPr>
          <p:cNvPr id="174" name="Google Shape;17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Explain to the children that Christ’s birth reminds us that we need to live more simply and think about others; even if don’t give a lot, it’s our intention to help those in greater need that means we are doing our duty as Catholics.</a:t>
            </a:r>
            <a:endParaRPr sz="1200">
              <a:solidFill>
                <a:schemeClr val="dk1"/>
              </a:solidFill>
              <a:latin typeface="Calibri"/>
              <a:ea typeface="Calibri"/>
              <a:cs typeface="Calibri"/>
              <a:sym typeface="Calibri"/>
            </a:endParaRPr>
          </a:p>
        </p:txBody>
      </p:sp>
      <p:sp>
        <p:nvSpPr>
          <p:cNvPr id="183" name="Google Shape;18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6.png"/><Relationship Id="rId9" Type="http://schemas.openxmlformats.org/officeDocument/2006/relationships/image" Target="../media/image40.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6.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7.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6.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90" name="Google Shape;90;p1"/>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736166" y="4968986"/>
            <a:ext cx="3739487" cy="1328740"/>
          </a:xfrm>
          <a:prstGeom prst="rect">
            <a:avLst/>
          </a:prstGeom>
          <a:noFill/>
          <a:ln>
            <a:noFill/>
          </a:ln>
        </p:spPr>
      </p:pic>
      <p:sp>
        <p:nvSpPr>
          <p:cNvPr id="91" name="Google Shape;91;p1"/>
          <p:cNvSpPr txBox="1"/>
          <p:nvPr/>
        </p:nvSpPr>
        <p:spPr>
          <a:xfrm>
            <a:off x="332961" y="2156642"/>
            <a:ext cx="11526000" cy="1847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600" b="0" i="0" u="none" strike="noStrike" cap="none">
                <a:solidFill>
                  <a:schemeClr val="lt1"/>
                </a:solidFill>
                <a:latin typeface="Gill Sans"/>
                <a:ea typeface="Gill Sans"/>
                <a:cs typeface="Gill Sans"/>
                <a:sym typeface="Gill Sans"/>
              </a:rPr>
              <a:t>Preferential Option for the Poor</a:t>
            </a:r>
            <a:endParaRPr/>
          </a:p>
          <a:p>
            <a:pPr marL="0" marR="0" lvl="0" indent="0" algn="ctr" rtl="0">
              <a:spcBef>
                <a:spcPts val="0"/>
              </a:spcBef>
              <a:spcAft>
                <a:spcPts val="0"/>
              </a:spcAft>
              <a:buNone/>
            </a:pPr>
            <a:r>
              <a:rPr lang="en-GB" sz="4800">
                <a:solidFill>
                  <a:schemeClr val="lt1"/>
                </a:solidFill>
                <a:latin typeface="Gill Sans"/>
                <a:ea typeface="Gill Sans"/>
                <a:cs typeface="Gill Sans"/>
                <a:sym typeface="Gill Sans"/>
              </a:rPr>
              <a:t>Year 1</a:t>
            </a:r>
            <a:endParaRPr sz="8000" b="0" i="0" u="none" strike="noStrike" cap="none">
              <a:solidFill>
                <a:schemeClr val="lt1"/>
              </a:solidFill>
              <a:latin typeface="Gill Sans"/>
              <a:ea typeface="Gill Sans"/>
              <a:cs typeface="Gill Sans"/>
              <a:sym typeface="Gill Sans"/>
            </a:endParaRPr>
          </a:p>
        </p:txBody>
      </p:sp>
      <p:pic>
        <p:nvPicPr>
          <p:cNvPr id="92" name="Google Shape;92;p1"/>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8686800" y="3705331"/>
            <a:ext cx="2328400" cy="2527310"/>
          </a:xfrm>
          <a:prstGeom prst="rect">
            <a:avLst/>
          </a:prstGeom>
          <a:noFill/>
          <a:ln>
            <a:noFill/>
          </a:ln>
        </p:spPr>
      </p:pic>
      <p:pic>
        <p:nvPicPr>
          <p:cNvPr id="93" name="Google Shape;93;p1"/>
          <p:cNvPicPr preferRelativeResize="0"/>
          <p:nvPr/>
        </p:nvPicPr>
        <p:blipFill rotWithShape="1">
          <a:blip r:embed="rId6">
            <a:alphaModFix/>
          </a:blip>
          <a:srcRect/>
          <a:stretch/>
        </p:blipFill>
        <p:spPr>
          <a:xfrm>
            <a:off x="0" y="-4394"/>
            <a:ext cx="1948721" cy="19459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g2ea1d1bb03b_0_20"/>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2338"/>
            <a:ext cx="12192000" cy="1805013"/>
          </a:xfrm>
          <a:prstGeom prst="rect">
            <a:avLst/>
          </a:prstGeom>
          <a:noFill/>
          <a:ln>
            <a:noFill/>
          </a:ln>
        </p:spPr>
      </p:pic>
      <p:pic>
        <p:nvPicPr>
          <p:cNvPr id="196" name="Google Shape;196;g2ea1d1bb03b_0_20"/>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197" name="Google Shape;197;g2ea1d1bb03b_0_20"/>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My Friend Andy by Emma Chinnery</a:t>
            </a:r>
            <a:endParaRPr/>
          </a:p>
        </p:txBody>
      </p:sp>
      <p:sp>
        <p:nvSpPr>
          <p:cNvPr id="198" name="Google Shape;198;g2ea1d1bb03b_0_20"/>
          <p:cNvSpPr/>
          <p:nvPr/>
        </p:nvSpPr>
        <p:spPr>
          <a:xfrm>
            <a:off x="2925125" y="2350507"/>
            <a:ext cx="6341700" cy="2554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000" b="1">
              <a:solidFill>
                <a:srgbClr val="C00000"/>
              </a:solidFill>
              <a:latin typeface="Gill Sans"/>
              <a:ea typeface="Gill Sans"/>
              <a:cs typeface="Gill Sans"/>
              <a:sym typeface="Gill Sans"/>
            </a:endParaRPr>
          </a:p>
        </p:txBody>
      </p:sp>
      <p:pic>
        <p:nvPicPr>
          <p:cNvPr id="199" name="Google Shape;199;g2ea1d1bb03b_0_20"/>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3887050" y="2171445"/>
            <a:ext cx="4133200" cy="2912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1"/>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2338"/>
            <a:ext cx="12192000" cy="1805013"/>
          </a:xfrm>
          <a:prstGeom prst="rect">
            <a:avLst/>
          </a:prstGeom>
          <a:noFill/>
          <a:ln>
            <a:noFill/>
          </a:ln>
        </p:spPr>
      </p:pic>
      <p:pic>
        <p:nvPicPr>
          <p:cNvPr id="206" name="Google Shape;206;p11"/>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207" name="Google Shape;207;p11"/>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What can you do?</a:t>
            </a:r>
            <a:endParaRPr/>
          </a:p>
        </p:txBody>
      </p:sp>
      <p:sp>
        <p:nvSpPr>
          <p:cNvPr id="208" name="Google Shape;208;p11"/>
          <p:cNvSpPr/>
          <p:nvPr/>
        </p:nvSpPr>
        <p:spPr>
          <a:xfrm>
            <a:off x="2925125" y="2350507"/>
            <a:ext cx="6341700" cy="2554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000" b="1">
              <a:solidFill>
                <a:srgbClr val="C00000"/>
              </a:solidFill>
              <a:latin typeface="Gill Sans"/>
              <a:ea typeface="Gill Sans"/>
              <a:cs typeface="Gill Sans"/>
              <a:sym typeface="Gill Sans"/>
            </a:endParaRPr>
          </a:p>
        </p:txBody>
      </p:sp>
      <p:pic>
        <p:nvPicPr>
          <p:cNvPr id="209" name="Google Shape;209;p11"/>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493750" y="1925538"/>
            <a:ext cx="2620326" cy="1758485"/>
          </a:xfrm>
          <a:prstGeom prst="rect">
            <a:avLst/>
          </a:prstGeom>
          <a:noFill/>
          <a:ln>
            <a:noFill/>
          </a:ln>
        </p:spPr>
      </p:pic>
      <p:pic>
        <p:nvPicPr>
          <p:cNvPr id="210" name="Google Shape;210;p11"/>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496500" y="3836422"/>
            <a:ext cx="2614822" cy="1711892"/>
          </a:xfrm>
          <a:prstGeom prst="rect">
            <a:avLst/>
          </a:prstGeom>
          <a:noFill/>
          <a:ln>
            <a:noFill/>
          </a:ln>
        </p:spPr>
      </p:pic>
      <p:pic>
        <p:nvPicPr>
          <p:cNvPr id="211" name="Google Shape;211;p11"/>
          <p:cNvPicPr preferRelativeResize="0"/>
          <p:nvPr/>
        </p:nvPicPr>
        <p:blipFill>
          <a:blip r:embed="rId7" cstate="print">
            <a:alphaModFix/>
            <a:extLst>
              <a:ext uri="{28A0092B-C50C-407E-A947-70E740481C1C}">
                <a14:useLocalDpi xmlns:a14="http://schemas.microsoft.com/office/drawing/2010/main"/>
              </a:ext>
            </a:extLst>
          </a:blip>
          <a:stretch>
            <a:fillRect/>
          </a:stretch>
        </p:blipFill>
        <p:spPr>
          <a:xfrm>
            <a:off x="9019325" y="1893075"/>
            <a:ext cx="2620375" cy="1746490"/>
          </a:xfrm>
          <a:prstGeom prst="rect">
            <a:avLst/>
          </a:prstGeom>
          <a:noFill/>
          <a:ln>
            <a:noFill/>
          </a:ln>
        </p:spPr>
      </p:pic>
      <p:pic>
        <p:nvPicPr>
          <p:cNvPr id="212" name="Google Shape;212;p11"/>
          <p:cNvPicPr preferRelativeResize="0"/>
          <p:nvPr/>
        </p:nvPicPr>
        <p:blipFill>
          <a:blip r:embed="rId8" cstate="print">
            <a:alphaModFix/>
            <a:extLst>
              <a:ext uri="{28A0092B-C50C-407E-A947-70E740481C1C}">
                <a14:useLocalDpi xmlns:a14="http://schemas.microsoft.com/office/drawing/2010/main"/>
              </a:ext>
            </a:extLst>
          </a:blip>
          <a:stretch>
            <a:fillRect/>
          </a:stretch>
        </p:blipFill>
        <p:spPr>
          <a:xfrm>
            <a:off x="9019325" y="3796903"/>
            <a:ext cx="2620375" cy="1746490"/>
          </a:xfrm>
          <a:prstGeom prst="rect">
            <a:avLst/>
          </a:prstGeom>
          <a:noFill/>
          <a:ln>
            <a:noFill/>
          </a:ln>
        </p:spPr>
      </p:pic>
      <p:pic>
        <p:nvPicPr>
          <p:cNvPr id="213" name="Google Shape;213;p11"/>
          <p:cNvPicPr preferRelativeResize="0"/>
          <p:nvPr/>
        </p:nvPicPr>
        <p:blipFill>
          <a:blip r:embed="rId9">
            <a:alphaModFix/>
          </a:blip>
          <a:stretch>
            <a:fillRect/>
          </a:stretch>
        </p:blipFill>
        <p:spPr>
          <a:xfrm>
            <a:off x="3545050" y="2020041"/>
            <a:ext cx="4817200" cy="32154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2338"/>
            <a:ext cx="12192000" cy="1805013"/>
          </a:xfrm>
          <a:prstGeom prst="rect">
            <a:avLst/>
          </a:prstGeom>
          <a:noFill/>
          <a:ln>
            <a:noFill/>
          </a:ln>
        </p:spPr>
      </p:pic>
      <p:pic>
        <p:nvPicPr>
          <p:cNvPr id="220" name="Google Shape;220;p12"/>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221" name="Google Shape;221;p12"/>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Main Activity</a:t>
            </a:r>
            <a:endParaRPr/>
          </a:p>
        </p:txBody>
      </p:sp>
      <p:sp>
        <p:nvSpPr>
          <p:cNvPr id="222" name="Google Shape;222;p12"/>
          <p:cNvSpPr txBox="1"/>
          <p:nvPr/>
        </p:nvSpPr>
        <p:spPr>
          <a:xfrm>
            <a:off x="4754929" y="1802672"/>
            <a:ext cx="6750900" cy="169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a:solidFill>
                  <a:schemeClr val="dk1"/>
                </a:solidFill>
                <a:latin typeface="Gill Sans"/>
                <a:ea typeface="Gill Sans"/>
                <a:cs typeface="Gill Sans"/>
                <a:sym typeface="Gill Sans"/>
              </a:rPr>
              <a:t>Record a video message for your school website, explaining that Advent is a time of giving and what you and they could do to help those less fortunate.</a:t>
            </a:r>
            <a:endParaRPr sz="400"/>
          </a:p>
        </p:txBody>
      </p:sp>
      <p:pic>
        <p:nvPicPr>
          <p:cNvPr id="223" name="Google Shape;223;p12"/>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370390" y="1812079"/>
            <a:ext cx="3017154" cy="3243247"/>
          </a:xfrm>
          <a:prstGeom prst="rect">
            <a:avLst/>
          </a:prstGeom>
          <a:noFill/>
          <a:ln>
            <a:noFill/>
          </a:ln>
        </p:spPr>
      </p:pic>
      <p:sp>
        <p:nvSpPr>
          <p:cNvPr id="224" name="Google Shape;224;p12"/>
          <p:cNvSpPr/>
          <p:nvPr/>
        </p:nvSpPr>
        <p:spPr>
          <a:xfrm>
            <a:off x="4754915" y="3351548"/>
            <a:ext cx="7326600" cy="2554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a:p>
          <a:p>
            <a:pPr marL="0" marR="0" lvl="0" indent="0" algn="l" rtl="0">
              <a:spcBef>
                <a:spcPts val="0"/>
              </a:spcBef>
              <a:spcAft>
                <a:spcPts val="0"/>
              </a:spcAft>
              <a:buNone/>
            </a:pPr>
            <a:r>
              <a:rPr lang="en-GB" sz="2400" b="1">
                <a:solidFill>
                  <a:srgbClr val="C00000"/>
                </a:solidFill>
                <a:latin typeface="Gill Sans"/>
                <a:ea typeface="Gill Sans"/>
                <a:cs typeface="Gill Sans"/>
                <a:sym typeface="Gill Sans"/>
              </a:rPr>
              <a:t>Include:</a:t>
            </a:r>
            <a:endParaRPr sz="2400" b="1">
              <a:solidFill>
                <a:srgbClr val="C00000"/>
              </a:solidFill>
              <a:latin typeface="Gill Sans"/>
              <a:ea typeface="Gill Sans"/>
              <a:cs typeface="Gill Sans"/>
              <a:sym typeface="Gill Sans"/>
            </a:endParaRPr>
          </a:p>
          <a:p>
            <a:pPr marL="0" marR="0" lvl="0" indent="0" algn="l" rtl="0">
              <a:spcBef>
                <a:spcPts val="0"/>
              </a:spcBef>
              <a:spcAft>
                <a:spcPts val="0"/>
              </a:spcAft>
              <a:buNone/>
            </a:pPr>
            <a:r>
              <a:rPr lang="en-GB" sz="2400" b="1">
                <a:solidFill>
                  <a:srgbClr val="C00000"/>
                </a:solidFill>
                <a:latin typeface="Gill Sans"/>
                <a:ea typeface="Gill Sans"/>
                <a:cs typeface="Gill Sans"/>
                <a:sym typeface="Gill Sans"/>
              </a:rPr>
              <a:t>-What Advent and Christmas is about</a:t>
            </a:r>
            <a:endParaRPr sz="2400" b="1">
              <a:solidFill>
                <a:srgbClr val="C00000"/>
              </a:solidFill>
              <a:latin typeface="Gill Sans"/>
              <a:ea typeface="Gill Sans"/>
              <a:cs typeface="Gill Sans"/>
              <a:sym typeface="Gill Sans"/>
            </a:endParaRPr>
          </a:p>
          <a:p>
            <a:pPr marL="0" marR="0" lvl="0" indent="0" algn="l" rtl="0">
              <a:spcBef>
                <a:spcPts val="0"/>
              </a:spcBef>
              <a:spcAft>
                <a:spcPts val="0"/>
              </a:spcAft>
              <a:buNone/>
            </a:pPr>
            <a:r>
              <a:rPr lang="en-GB" sz="2400" b="1">
                <a:solidFill>
                  <a:srgbClr val="C00000"/>
                </a:solidFill>
                <a:latin typeface="Gill Sans"/>
                <a:ea typeface="Gill Sans"/>
                <a:cs typeface="Gill Sans"/>
                <a:sym typeface="Gill Sans"/>
              </a:rPr>
              <a:t>-How your own experience of Advent and Christmas might be different to theirs</a:t>
            </a:r>
            <a:endParaRPr sz="2400" b="1">
              <a:solidFill>
                <a:srgbClr val="C00000"/>
              </a:solidFill>
              <a:latin typeface="Gill Sans"/>
              <a:ea typeface="Gill Sans"/>
              <a:cs typeface="Gill Sans"/>
              <a:sym typeface="Gill Sans"/>
            </a:endParaRPr>
          </a:p>
          <a:p>
            <a:pPr marL="0" marR="0" lvl="0" indent="0" algn="l" rtl="0">
              <a:spcBef>
                <a:spcPts val="0"/>
              </a:spcBef>
              <a:spcAft>
                <a:spcPts val="0"/>
              </a:spcAft>
              <a:buNone/>
            </a:pPr>
            <a:r>
              <a:rPr lang="en-GB" sz="2400" b="1">
                <a:solidFill>
                  <a:srgbClr val="C00000"/>
                </a:solidFill>
                <a:latin typeface="Gill Sans"/>
                <a:ea typeface="Gill Sans"/>
                <a:cs typeface="Gill Sans"/>
                <a:sym typeface="Gill Sans"/>
              </a:rPr>
              <a:t>-How The Widow’s Offering story helps us understand what God wants of us</a:t>
            </a:r>
            <a:endParaRPr sz="2400" b="1">
              <a:solidFill>
                <a:srgbClr val="C00000"/>
              </a:solidFill>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2338"/>
            <a:ext cx="12192000" cy="1805013"/>
          </a:xfrm>
          <a:prstGeom prst="rect">
            <a:avLst/>
          </a:prstGeom>
          <a:noFill/>
          <a:ln>
            <a:noFill/>
          </a:ln>
        </p:spPr>
      </p:pic>
      <p:pic>
        <p:nvPicPr>
          <p:cNvPr id="231" name="Google Shape;231;p13"/>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232" name="Google Shape;232;p13"/>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Plenary</a:t>
            </a:r>
            <a:endParaRPr/>
          </a:p>
        </p:txBody>
      </p:sp>
      <p:pic>
        <p:nvPicPr>
          <p:cNvPr id="233" name="Google Shape;233;p13"/>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8856403" y="2124648"/>
            <a:ext cx="2778211" cy="2930678"/>
          </a:xfrm>
          <a:prstGeom prst="rect">
            <a:avLst/>
          </a:prstGeom>
          <a:noFill/>
          <a:ln>
            <a:noFill/>
          </a:ln>
        </p:spPr>
      </p:pic>
      <p:sp>
        <p:nvSpPr>
          <p:cNvPr id="234" name="Google Shape;234;p13"/>
          <p:cNvSpPr/>
          <p:nvPr/>
        </p:nvSpPr>
        <p:spPr>
          <a:xfrm>
            <a:off x="557386" y="2521059"/>
            <a:ext cx="7940975"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chemeClr val="dk1"/>
                </a:solidFill>
                <a:latin typeface="Gill Sans"/>
                <a:ea typeface="Gill Sans"/>
                <a:cs typeface="Gill Sans"/>
                <a:sym typeface="Gill Sans"/>
              </a:rPr>
              <a:t>‘Be generous and willing to share.’</a:t>
            </a:r>
            <a:r>
              <a:rPr lang="en-GB" sz="3200" b="1">
                <a:solidFill>
                  <a:srgbClr val="C00000"/>
                </a:solidFill>
                <a:latin typeface="Gill Sans"/>
                <a:ea typeface="Gill Sans"/>
                <a:cs typeface="Gill Sans"/>
                <a:sym typeface="Gill Sans"/>
              </a:rPr>
              <a:t>     </a:t>
            </a:r>
            <a:endParaRPr/>
          </a:p>
          <a:p>
            <a:pPr marL="0" marR="0" lvl="0" indent="0" algn="ctr" rtl="0">
              <a:spcBef>
                <a:spcPts val="0"/>
              </a:spcBef>
              <a:spcAft>
                <a:spcPts val="0"/>
              </a:spcAft>
              <a:buNone/>
            </a:pPr>
            <a:r>
              <a:rPr lang="en-GB" sz="2400" b="1">
                <a:solidFill>
                  <a:srgbClr val="C00000"/>
                </a:solidFill>
                <a:latin typeface="Gill Sans"/>
                <a:ea typeface="Gill Sans"/>
                <a:cs typeface="Gill Sans"/>
                <a:sym typeface="Gill Sans"/>
              </a:rPr>
              <a:t>1Timothy 6:18</a:t>
            </a:r>
            <a:endParaRPr/>
          </a:p>
          <a:p>
            <a:pPr marL="0" marR="0" lvl="0" indent="0" algn="ctr" rtl="0">
              <a:spcBef>
                <a:spcPts val="0"/>
              </a:spcBef>
              <a:spcAft>
                <a:spcPts val="0"/>
              </a:spcAft>
              <a:buNone/>
            </a:pPr>
            <a:endParaRPr sz="2400" b="1">
              <a:solidFill>
                <a:srgbClr val="C00000"/>
              </a:solidFill>
              <a:latin typeface="Gill Sans"/>
              <a:ea typeface="Gill Sans"/>
              <a:cs typeface="Gill Sans"/>
              <a:sym typeface="Gill Sans"/>
            </a:endParaRPr>
          </a:p>
          <a:p>
            <a:pPr marL="0" marR="0" lvl="0" indent="0" algn="ctr" rtl="0">
              <a:spcBef>
                <a:spcPts val="0"/>
              </a:spcBef>
              <a:spcAft>
                <a:spcPts val="0"/>
              </a:spcAft>
              <a:buNone/>
            </a:pPr>
            <a:r>
              <a:rPr lang="en-GB" sz="3200" b="1">
                <a:solidFill>
                  <a:srgbClr val="C00000"/>
                </a:solidFill>
                <a:latin typeface="Gill Sans"/>
                <a:ea typeface="Gill Sans"/>
                <a:cs typeface="Gill Sans"/>
                <a:sym typeface="Gill Sans"/>
              </a:rPr>
              <a:t>Can you tell your partner about a time when you were generous or someone was generous to you?</a:t>
            </a:r>
            <a:endParaRPr sz="4000" b="1">
              <a:solidFill>
                <a:srgbClr val="C00000"/>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g2eb5c1ea7a5_0_0"/>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2338"/>
            <a:ext cx="12192000" cy="1805013"/>
          </a:xfrm>
          <a:prstGeom prst="rect">
            <a:avLst/>
          </a:prstGeom>
          <a:noFill/>
          <a:ln>
            <a:noFill/>
          </a:ln>
        </p:spPr>
      </p:pic>
      <p:pic>
        <p:nvPicPr>
          <p:cNvPr id="241" name="Google Shape;241;g2eb5c1ea7a5_0_0"/>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242" name="Google Shape;242;g2eb5c1ea7a5_0_0"/>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Jubilee Year 2025</a:t>
            </a:r>
            <a:endParaRPr sz="1400" b="0" i="0" u="none" strike="noStrike" cap="none">
              <a:solidFill>
                <a:srgbClr val="000000"/>
              </a:solidFill>
              <a:latin typeface="Arial"/>
              <a:ea typeface="Arial"/>
              <a:cs typeface="Arial"/>
              <a:sym typeface="Arial"/>
            </a:endParaRPr>
          </a:p>
        </p:txBody>
      </p:sp>
      <p:sp>
        <p:nvSpPr>
          <p:cNvPr id="243" name="Google Shape;243;g2eb5c1ea7a5_0_0"/>
          <p:cNvSpPr/>
          <p:nvPr/>
        </p:nvSpPr>
        <p:spPr>
          <a:xfrm>
            <a:off x="4199675" y="1966250"/>
            <a:ext cx="7527600" cy="3897900"/>
          </a:xfrm>
          <a:prstGeom prst="rect">
            <a:avLst/>
          </a:prstGeom>
          <a:noFill/>
          <a:ln>
            <a:noFill/>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r>
              <a:rPr lang="en-GB" sz="3400" b="1">
                <a:solidFill>
                  <a:srgbClr val="C00000"/>
                </a:solidFill>
                <a:latin typeface="Gill Sans"/>
                <a:ea typeface="Gill Sans"/>
                <a:cs typeface="Gill Sans"/>
                <a:sym typeface="Gill Sans"/>
              </a:rPr>
              <a:t>Pope Francis has declared this year’s Jubilee theme to be: Pilgrims of Hope</a:t>
            </a:r>
            <a:endParaRPr sz="3400" b="1">
              <a:solidFill>
                <a:srgbClr val="C00000"/>
              </a:solidFill>
              <a:latin typeface="Gill Sans"/>
              <a:ea typeface="Gill Sans"/>
              <a:cs typeface="Gill Sans"/>
              <a:sym typeface="Gill Sans"/>
            </a:endParaRPr>
          </a:p>
          <a:p>
            <a:pPr marL="457200" marR="0" lvl="0" indent="0" algn="ctr" rtl="0">
              <a:lnSpc>
                <a:spcPct val="100000"/>
              </a:lnSpc>
              <a:spcBef>
                <a:spcPts val="0"/>
              </a:spcBef>
              <a:spcAft>
                <a:spcPts val="0"/>
              </a:spcAft>
              <a:buNone/>
            </a:pPr>
            <a:endParaRPr sz="3400" b="1">
              <a:solidFill>
                <a:srgbClr val="C00000"/>
              </a:solidFill>
              <a:latin typeface="Gill Sans"/>
              <a:ea typeface="Gill Sans"/>
              <a:cs typeface="Gill Sans"/>
              <a:sym typeface="Gill Sans"/>
            </a:endParaRPr>
          </a:p>
          <a:p>
            <a:pPr marL="457200" marR="0" lvl="0" indent="0" algn="ctr" rtl="0">
              <a:lnSpc>
                <a:spcPct val="100000"/>
              </a:lnSpc>
              <a:spcBef>
                <a:spcPts val="0"/>
              </a:spcBef>
              <a:spcAft>
                <a:spcPts val="0"/>
              </a:spcAft>
              <a:buNone/>
            </a:pPr>
            <a:r>
              <a:rPr lang="en-GB" sz="3400" b="1">
                <a:solidFill>
                  <a:srgbClr val="C00000"/>
                </a:solidFill>
                <a:latin typeface="Gill Sans"/>
                <a:ea typeface="Gill Sans"/>
                <a:cs typeface="Gill Sans"/>
                <a:sym typeface="Gill Sans"/>
              </a:rPr>
              <a:t>Why might Pope Francis think ‘hope’ is an important thing to focus on in 2025?</a:t>
            </a:r>
            <a:endParaRPr sz="3400" b="1">
              <a:solidFill>
                <a:srgbClr val="C00000"/>
              </a:solidFill>
              <a:latin typeface="Gill Sans"/>
              <a:ea typeface="Gill Sans"/>
              <a:cs typeface="Gill Sans"/>
              <a:sym typeface="Gill Sans"/>
            </a:endParaRPr>
          </a:p>
        </p:txBody>
      </p:sp>
      <p:pic>
        <p:nvPicPr>
          <p:cNvPr id="244" name="Google Shape;244;g2eb5c1ea7a5_0_0"/>
          <p:cNvPicPr preferRelativeResize="0"/>
          <p:nvPr/>
        </p:nvPicPr>
        <p:blipFill>
          <a:blip r:embed="rId5">
            <a:alphaModFix/>
          </a:blip>
          <a:stretch>
            <a:fillRect/>
          </a:stretch>
        </p:blipFill>
        <p:spPr>
          <a:xfrm>
            <a:off x="832200" y="2199050"/>
            <a:ext cx="2857500" cy="2857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2338"/>
            <a:ext cx="12192000" cy="1805013"/>
          </a:xfrm>
          <a:prstGeom prst="rect">
            <a:avLst/>
          </a:prstGeom>
          <a:noFill/>
          <a:ln>
            <a:noFill/>
          </a:ln>
        </p:spPr>
      </p:pic>
      <p:pic>
        <p:nvPicPr>
          <p:cNvPr id="100" name="Google Shape;100;p2"/>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01" name="Google Shape;101;p2"/>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Starter</a:t>
            </a:r>
            <a:endParaRPr/>
          </a:p>
        </p:txBody>
      </p:sp>
      <p:pic>
        <p:nvPicPr>
          <p:cNvPr id="102" name="Google Shape;102;p2"/>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352325" y="1955075"/>
            <a:ext cx="3295673" cy="3593238"/>
          </a:xfrm>
          <a:prstGeom prst="rect">
            <a:avLst/>
          </a:prstGeom>
          <a:noFill/>
          <a:ln>
            <a:noFill/>
          </a:ln>
        </p:spPr>
      </p:pic>
      <p:pic>
        <p:nvPicPr>
          <p:cNvPr id="103" name="Google Shape;103;p2"/>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3960361" y="2381438"/>
            <a:ext cx="3740467" cy="2492671"/>
          </a:xfrm>
          <a:prstGeom prst="rect">
            <a:avLst/>
          </a:prstGeom>
          <a:noFill/>
          <a:ln>
            <a:noFill/>
          </a:ln>
        </p:spPr>
      </p:pic>
      <p:pic>
        <p:nvPicPr>
          <p:cNvPr id="104" name="Google Shape;104;p2"/>
          <p:cNvPicPr preferRelativeResize="0"/>
          <p:nvPr/>
        </p:nvPicPr>
        <p:blipFill>
          <a:blip r:embed="rId7" cstate="print">
            <a:alphaModFix/>
            <a:extLst>
              <a:ext uri="{28A0092B-C50C-407E-A947-70E740481C1C}">
                <a14:useLocalDpi xmlns:a14="http://schemas.microsoft.com/office/drawing/2010/main"/>
              </a:ext>
            </a:extLst>
          </a:blip>
          <a:stretch>
            <a:fillRect/>
          </a:stretch>
        </p:blipFill>
        <p:spPr>
          <a:xfrm>
            <a:off x="8013191" y="2286162"/>
            <a:ext cx="4026410" cy="2683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g2ea1d1bb03b_0_0"/>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2338"/>
            <a:ext cx="12192000" cy="1805013"/>
          </a:xfrm>
          <a:prstGeom prst="rect">
            <a:avLst/>
          </a:prstGeom>
          <a:noFill/>
          <a:ln>
            <a:noFill/>
          </a:ln>
        </p:spPr>
      </p:pic>
      <p:pic>
        <p:nvPicPr>
          <p:cNvPr id="111" name="Google Shape;111;g2ea1d1bb03b_0_0"/>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112" name="Google Shape;112;g2ea1d1bb03b_0_0"/>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Starter</a:t>
            </a:r>
            <a:endParaRPr/>
          </a:p>
        </p:txBody>
      </p:sp>
      <p:pic>
        <p:nvPicPr>
          <p:cNvPr id="113" name="Google Shape;113;g2ea1d1bb03b_0_0"/>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912200" y="1831175"/>
            <a:ext cx="2395493" cy="3593239"/>
          </a:xfrm>
          <a:prstGeom prst="rect">
            <a:avLst/>
          </a:prstGeom>
          <a:noFill/>
          <a:ln>
            <a:noFill/>
          </a:ln>
        </p:spPr>
      </p:pic>
      <p:pic>
        <p:nvPicPr>
          <p:cNvPr id="114" name="Google Shape;114;g2ea1d1bb03b_0_0"/>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4279843" y="1955075"/>
            <a:ext cx="2694929" cy="3593239"/>
          </a:xfrm>
          <a:prstGeom prst="rect">
            <a:avLst/>
          </a:prstGeom>
          <a:noFill/>
          <a:ln>
            <a:noFill/>
          </a:ln>
        </p:spPr>
      </p:pic>
      <p:pic>
        <p:nvPicPr>
          <p:cNvPr id="115" name="Google Shape;115;g2ea1d1bb03b_0_0"/>
          <p:cNvPicPr preferRelativeResize="0"/>
          <p:nvPr/>
        </p:nvPicPr>
        <p:blipFill>
          <a:blip r:embed="rId7" cstate="print">
            <a:alphaModFix/>
            <a:extLst>
              <a:ext uri="{28A0092B-C50C-407E-A947-70E740481C1C}">
                <a14:useLocalDpi xmlns:a14="http://schemas.microsoft.com/office/drawing/2010/main"/>
              </a:ext>
            </a:extLst>
          </a:blip>
          <a:stretch>
            <a:fillRect/>
          </a:stretch>
        </p:blipFill>
        <p:spPr>
          <a:xfrm>
            <a:off x="7347100" y="2349938"/>
            <a:ext cx="4200151" cy="28035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g2ea1d1bb03b_0_9"/>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2338"/>
            <a:ext cx="12192000" cy="1805013"/>
          </a:xfrm>
          <a:prstGeom prst="rect">
            <a:avLst/>
          </a:prstGeom>
          <a:noFill/>
          <a:ln>
            <a:noFill/>
          </a:ln>
        </p:spPr>
      </p:pic>
      <p:sp>
        <p:nvSpPr>
          <p:cNvPr id="122" name="Google Shape;122;g2ea1d1bb03b_0_9"/>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Starter</a:t>
            </a:r>
            <a:endParaRPr/>
          </a:p>
        </p:txBody>
      </p:sp>
      <p:pic>
        <p:nvPicPr>
          <p:cNvPr id="123" name="Google Shape;123;g2ea1d1bb03b_0_9"/>
          <p:cNvPicPr preferRelativeResize="0"/>
          <p:nvPr/>
        </p:nvPicPr>
        <p:blipFill>
          <a:blip r:embed="rId4">
            <a:alphaModFix/>
          </a:blip>
          <a:stretch>
            <a:fillRect/>
          </a:stretch>
        </p:blipFill>
        <p:spPr>
          <a:xfrm>
            <a:off x="3176625" y="1661151"/>
            <a:ext cx="6605712" cy="3699500"/>
          </a:xfrm>
          <a:prstGeom prst="rect">
            <a:avLst/>
          </a:prstGeom>
          <a:noFill/>
          <a:ln>
            <a:noFill/>
          </a:ln>
        </p:spPr>
      </p:pic>
      <p:pic>
        <p:nvPicPr>
          <p:cNvPr id="124" name="Google Shape;124;g2ea1d1bb03b_0_9"/>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712225" y="2070888"/>
            <a:ext cx="2226898" cy="1484250"/>
          </a:xfrm>
          <a:prstGeom prst="rect">
            <a:avLst/>
          </a:prstGeom>
          <a:noFill/>
          <a:ln>
            <a:noFill/>
          </a:ln>
        </p:spPr>
      </p:pic>
      <p:pic>
        <p:nvPicPr>
          <p:cNvPr id="125" name="Google Shape;125;g2ea1d1bb03b_0_9"/>
          <p:cNvPicPr preferRelativeResize="0"/>
          <p:nvPr/>
        </p:nvPicPr>
        <p:blipFill>
          <a:blip r:embed="rId6">
            <a:alphaModFix/>
          </a:blip>
          <a:stretch>
            <a:fillRect/>
          </a:stretch>
        </p:blipFill>
        <p:spPr>
          <a:xfrm>
            <a:off x="815776" y="4071150"/>
            <a:ext cx="2019799" cy="1683166"/>
          </a:xfrm>
          <a:prstGeom prst="rect">
            <a:avLst/>
          </a:prstGeom>
          <a:noFill/>
          <a:ln>
            <a:noFill/>
          </a:ln>
        </p:spPr>
      </p:pic>
      <p:pic>
        <p:nvPicPr>
          <p:cNvPr id="126" name="Google Shape;126;g2ea1d1bb03b_0_9"/>
          <p:cNvPicPr preferRelativeResize="0"/>
          <p:nvPr/>
        </p:nvPicPr>
        <p:blipFill>
          <a:blip r:embed="rId7">
            <a:alphaModFix/>
          </a:blip>
          <a:stretch>
            <a:fillRect/>
          </a:stretch>
        </p:blipFill>
        <p:spPr>
          <a:xfrm>
            <a:off x="10019825" y="2849188"/>
            <a:ext cx="1805025" cy="1805025"/>
          </a:xfrm>
          <a:prstGeom prst="rect">
            <a:avLst/>
          </a:prstGeom>
          <a:noFill/>
          <a:ln>
            <a:noFill/>
          </a:ln>
        </p:spPr>
      </p:pic>
      <p:pic>
        <p:nvPicPr>
          <p:cNvPr id="127" name="Google Shape;127;g2ea1d1bb03b_0_9"/>
          <p:cNvPicPr preferRelativeResize="0"/>
          <p:nvPr/>
        </p:nvPicPr>
        <p:blipFill>
          <a:blip r:embed="rId8">
            <a:alphaModFix/>
          </a:blip>
          <a:stretch>
            <a:fillRect/>
          </a:stretch>
        </p:blipFill>
        <p:spPr>
          <a:xfrm>
            <a:off x="4646775" y="5360648"/>
            <a:ext cx="3542125" cy="1257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0"/>
            <a:ext cx="12176206" cy="1802675"/>
          </a:xfrm>
          <a:prstGeom prst="rect">
            <a:avLst/>
          </a:prstGeom>
          <a:noFill/>
          <a:ln>
            <a:noFill/>
          </a:ln>
        </p:spPr>
      </p:pic>
      <p:pic>
        <p:nvPicPr>
          <p:cNvPr id="134" name="Google Shape;134;p3"/>
          <p:cNvPicPr preferRelativeResize="0"/>
          <p:nvPr/>
        </p:nvPicPr>
        <p:blipFill rotWithShape="1">
          <a:blip r:embed="rId4">
            <a:alphaModFix/>
          </a:blip>
          <a:srcRect/>
          <a:stretch/>
        </p:blipFill>
        <p:spPr>
          <a:xfrm>
            <a:off x="185350" y="5723649"/>
            <a:ext cx="11547259" cy="1128576"/>
          </a:xfrm>
          <a:prstGeom prst="rect">
            <a:avLst/>
          </a:prstGeom>
          <a:noFill/>
          <a:ln>
            <a:noFill/>
          </a:ln>
        </p:spPr>
      </p:pic>
      <p:pic>
        <p:nvPicPr>
          <p:cNvPr id="135" name="Google Shape;135;p3"/>
          <p:cNvPicPr preferRelativeResize="0"/>
          <p:nvPr/>
        </p:nvPicPr>
        <p:blipFill rotWithShape="1">
          <a:blip r:embed="rId5" cstate="print">
            <a:alphaModFix/>
            <a:extLst>
              <a:ext uri="{28A0092B-C50C-407E-A947-70E740481C1C}">
                <a14:useLocalDpi xmlns:a14="http://schemas.microsoft.com/office/drawing/2010/main"/>
              </a:ext>
            </a:extLst>
          </a:blip>
          <a:srcRect l="5671" r="4772"/>
          <a:stretch/>
        </p:blipFill>
        <p:spPr>
          <a:xfrm>
            <a:off x="-71883" y="0"/>
            <a:ext cx="1978926" cy="5873436"/>
          </a:xfrm>
          <a:prstGeom prst="rect">
            <a:avLst/>
          </a:prstGeom>
          <a:noFill/>
          <a:ln>
            <a:noFill/>
          </a:ln>
        </p:spPr>
      </p:pic>
      <p:pic>
        <p:nvPicPr>
          <p:cNvPr id="136" name="Google Shape;136;p3"/>
          <p:cNvPicPr preferRelativeResize="0"/>
          <p:nvPr/>
        </p:nvPicPr>
        <p:blipFill rotWithShape="1">
          <a:blip r:embed="rId6" cstate="print">
            <a:alphaModFix/>
            <a:extLst>
              <a:ext uri="{28A0092B-C50C-407E-A947-70E740481C1C}">
                <a14:useLocalDpi xmlns:a14="http://schemas.microsoft.com/office/drawing/2010/main"/>
              </a:ext>
            </a:extLst>
          </a:blip>
          <a:srcRect b="786"/>
          <a:stretch/>
        </p:blipFill>
        <p:spPr>
          <a:xfrm>
            <a:off x="8015344" y="-12200"/>
            <a:ext cx="2132554" cy="5891963"/>
          </a:xfrm>
          <a:prstGeom prst="rect">
            <a:avLst/>
          </a:prstGeom>
          <a:noFill/>
          <a:ln>
            <a:noFill/>
          </a:ln>
        </p:spPr>
      </p:pic>
      <p:pic>
        <p:nvPicPr>
          <p:cNvPr id="137" name="Google Shape;137;p3"/>
          <p:cNvPicPr preferRelativeResize="0"/>
          <p:nvPr/>
        </p:nvPicPr>
        <p:blipFill rotWithShape="1">
          <a:blip r:embed="rId7" cstate="print">
            <a:alphaModFix/>
            <a:extLst>
              <a:ext uri="{28A0092B-C50C-407E-A947-70E740481C1C}">
                <a14:useLocalDpi xmlns:a14="http://schemas.microsoft.com/office/drawing/2010/main"/>
              </a:ext>
            </a:extLst>
          </a:blip>
          <a:srcRect l="4140" t="929" r="4169" b="264"/>
          <a:stretch/>
        </p:blipFill>
        <p:spPr>
          <a:xfrm>
            <a:off x="3824518" y="0"/>
            <a:ext cx="2115403" cy="5873436"/>
          </a:xfrm>
          <a:prstGeom prst="rect">
            <a:avLst/>
          </a:prstGeom>
          <a:noFill/>
          <a:ln>
            <a:noFill/>
          </a:ln>
        </p:spPr>
      </p:pic>
      <p:pic>
        <p:nvPicPr>
          <p:cNvPr id="138" name="Google Shape;138;p3"/>
          <p:cNvPicPr preferRelativeResize="0"/>
          <p:nvPr/>
        </p:nvPicPr>
        <p:blipFill rotWithShape="1">
          <a:blip r:embed="rId8" cstate="print">
            <a:alphaModFix/>
            <a:extLst>
              <a:ext uri="{28A0092B-C50C-407E-A947-70E740481C1C}">
                <a14:useLocalDpi xmlns:a14="http://schemas.microsoft.com/office/drawing/2010/main"/>
              </a:ext>
            </a:extLst>
          </a:blip>
          <a:srcRect l="3112" t="861" r="3347"/>
          <a:stretch/>
        </p:blipFill>
        <p:spPr>
          <a:xfrm>
            <a:off x="1869115" y="0"/>
            <a:ext cx="2006221" cy="5873436"/>
          </a:xfrm>
          <a:prstGeom prst="rect">
            <a:avLst/>
          </a:prstGeom>
          <a:noFill/>
          <a:ln>
            <a:noFill/>
          </a:ln>
        </p:spPr>
      </p:pic>
      <p:pic>
        <p:nvPicPr>
          <p:cNvPr id="139" name="Google Shape;139;p3"/>
          <p:cNvPicPr preferRelativeResize="0"/>
          <p:nvPr/>
        </p:nvPicPr>
        <p:blipFill rotWithShape="1">
          <a:blip r:embed="rId9" cstate="print">
            <a:alphaModFix/>
            <a:extLst>
              <a:ext uri="{28A0092B-C50C-407E-A947-70E740481C1C}">
                <a14:useLocalDpi xmlns:a14="http://schemas.microsoft.com/office/drawing/2010/main"/>
              </a:ext>
            </a:extLst>
          </a:blip>
          <a:srcRect l="5494" r="6758"/>
          <a:stretch/>
        </p:blipFill>
        <p:spPr>
          <a:xfrm>
            <a:off x="10128788" y="0"/>
            <a:ext cx="2162633" cy="5884508"/>
          </a:xfrm>
          <a:prstGeom prst="rect">
            <a:avLst/>
          </a:prstGeom>
          <a:noFill/>
          <a:ln>
            <a:noFill/>
          </a:ln>
        </p:spPr>
      </p:pic>
      <p:pic>
        <p:nvPicPr>
          <p:cNvPr id="140" name="Google Shape;140;p3"/>
          <p:cNvPicPr preferRelativeResize="0"/>
          <p:nvPr/>
        </p:nvPicPr>
        <p:blipFill rotWithShape="1">
          <a:blip r:embed="rId10" cstate="print">
            <a:alphaModFix/>
            <a:extLst>
              <a:ext uri="{28A0092B-C50C-407E-A947-70E740481C1C}">
                <a14:useLocalDpi xmlns:a14="http://schemas.microsoft.com/office/drawing/2010/main"/>
              </a:ext>
            </a:extLst>
          </a:blip>
          <a:srcRect/>
          <a:stretch/>
        </p:blipFill>
        <p:spPr>
          <a:xfrm>
            <a:off x="5899748" y="0"/>
            <a:ext cx="2153617" cy="5873436"/>
          </a:xfrm>
          <a:prstGeom prst="rect">
            <a:avLst/>
          </a:prstGeom>
          <a:noFill/>
          <a:ln>
            <a:noFill/>
          </a:ln>
        </p:spPr>
      </p:pic>
      <p:pic>
        <p:nvPicPr>
          <p:cNvPr id="141" name="Google Shape;141;p3"/>
          <p:cNvPicPr preferRelativeResize="0"/>
          <p:nvPr/>
        </p:nvPicPr>
        <p:blipFill rotWithShape="1">
          <a:blip r:embed="rId11">
            <a:alphaModFix/>
          </a:blip>
          <a:srcRect/>
          <a:stretch/>
        </p:blipFill>
        <p:spPr>
          <a:xfrm>
            <a:off x="11851852" y="5321614"/>
            <a:ext cx="439569" cy="557721"/>
          </a:xfrm>
          <a:prstGeom prst="rect">
            <a:avLst/>
          </a:prstGeom>
          <a:noFill/>
          <a:ln>
            <a:noFill/>
          </a:ln>
        </p:spPr>
      </p:pic>
      <p:pic>
        <p:nvPicPr>
          <p:cNvPr id="142" name="Google Shape;142;p3"/>
          <p:cNvPicPr preferRelativeResize="0"/>
          <p:nvPr/>
        </p:nvPicPr>
        <p:blipFill rotWithShape="1">
          <a:blip r:embed="rId11">
            <a:alphaModFix/>
          </a:blip>
          <a:srcRect/>
          <a:stretch/>
        </p:blipFill>
        <p:spPr>
          <a:xfrm>
            <a:off x="11536715" y="5683014"/>
            <a:ext cx="681176" cy="196463"/>
          </a:xfrm>
          <a:prstGeom prst="rect">
            <a:avLst/>
          </a:prstGeom>
          <a:noFill/>
          <a:ln>
            <a:noFill/>
          </a:ln>
        </p:spPr>
      </p:pic>
      <p:sp>
        <p:nvSpPr>
          <p:cNvPr id="143" name="Google Shape;143;p3"/>
          <p:cNvSpPr txBox="1"/>
          <p:nvPr/>
        </p:nvSpPr>
        <p:spPr>
          <a:xfrm>
            <a:off x="2955841" y="5997419"/>
            <a:ext cx="802186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Calibri"/>
              <a:buNone/>
            </a:pPr>
            <a:r>
              <a:rPr lang="en-GB" sz="4400" b="0" i="0" u="none" strike="noStrike" cap="none">
                <a:solidFill>
                  <a:srgbClr val="000000"/>
                </a:solidFill>
                <a:latin typeface="Calibri"/>
                <a:ea typeface="Calibri"/>
                <a:cs typeface="Calibri"/>
                <a:sym typeface="Calibri"/>
              </a:rPr>
              <a:t>Catholic</a:t>
            </a:r>
            <a:r>
              <a:rPr lang="en-GB" sz="4000" b="0" i="0" u="none" strike="noStrike" cap="none">
                <a:solidFill>
                  <a:srgbClr val="000000"/>
                </a:solidFill>
                <a:latin typeface="Calibri"/>
                <a:ea typeface="Calibri"/>
                <a:cs typeface="Calibri"/>
                <a:sym typeface="Calibri"/>
              </a:rPr>
              <a:t> </a:t>
            </a:r>
            <a:r>
              <a:rPr lang="en-GB" sz="4400" b="0" i="0" u="none" strike="noStrike" cap="none">
                <a:solidFill>
                  <a:srgbClr val="000000"/>
                </a:solidFill>
                <a:latin typeface="Calibri"/>
                <a:ea typeface="Calibri"/>
                <a:cs typeface="Calibri"/>
                <a:sym typeface="Calibri"/>
              </a:rPr>
              <a:t>Social</a:t>
            </a:r>
            <a:r>
              <a:rPr lang="en-GB" sz="4000" b="0" i="0" u="none" strike="noStrike" cap="none">
                <a:solidFill>
                  <a:srgbClr val="000000"/>
                </a:solidFill>
                <a:latin typeface="Calibri"/>
                <a:ea typeface="Calibri"/>
                <a:cs typeface="Calibri"/>
                <a:sym typeface="Calibri"/>
              </a:rPr>
              <a:t> </a:t>
            </a:r>
            <a:r>
              <a:rPr lang="en-GB" sz="4400" b="0" i="0" u="none" strike="noStrike" cap="none">
                <a:solidFill>
                  <a:srgbClr val="000000"/>
                </a:solidFill>
                <a:latin typeface="Calibri"/>
                <a:ea typeface="Calibri"/>
                <a:cs typeface="Calibri"/>
                <a:sym typeface="Calibri"/>
              </a:rPr>
              <a:t>Teaching</a:t>
            </a:r>
            <a:endParaRPr sz="40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0"/>
            <a:ext cx="12176206" cy="1802675"/>
          </a:xfrm>
          <a:prstGeom prst="rect">
            <a:avLst/>
          </a:prstGeom>
          <a:noFill/>
          <a:ln>
            <a:noFill/>
          </a:ln>
        </p:spPr>
      </p:pic>
      <p:pic>
        <p:nvPicPr>
          <p:cNvPr id="150" name="Google Shape;150;p4"/>
          <p:cNvPicPr preferRelativeResize="0"/>
          <p:nvPr/>
        </p:nvPicPr>
        <p:blipFill rotWithShape="1">
          <a:blip r:embed="rId4">
            <a:alphaModFix/>
          </a:blip>
          <a:srcRect/>
          <a:stretch/>
        </p:blipFill>
        <p:spPr>
          <a:xfrm>
            <a:off x="185350" y="5723649"/>
            <a:ext cx="11547259" cy="1128576"/>
          </a:xfrm>
          <a:prstGeom prst="rect">
            <a:avLst/>
          </a:prstGeom>
          <a:noFill/>
          <a:ln>
            <a:noFill/>
          </a:ln>
        </p:spPr>
      </p:pic>
      <p:pic>
        <p:nvPicPr>
          <p:cNvPr id="151" name="Google Shape;151;p4"/>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71883" y="0"/>
            <a:ext cx="1978926" cy="5873436"/>
          </a:xfrm>
          <a:prstGeom prst="rect">
            <a:avLst/>
          </a:prstGeom>
          <a:noFill/>
          <a:ln>
            <a:noFill/>
          </a:ln>
        </p:spPr>
      </p:pic>
      <p:pic>
        <p:nvPicPr>
          <p:cNvPr id="152" name="Google Shape;152;p4"/>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8015344" y="-9264"/>
            <a:ext cx="2132554" cy="5891963"/>
          </a:xfrm>
          <a:prstGeom prst="rect">
            <a:avLst/>
          </a:prstGeom>
          <a:noFill/>
          <a:ln>
            <a:noFill/>
          </a:ln>
        </p:spPr>
      </p:pic>
      <p:pic>
        <p:nvPicPr>
          <p:cNvPr id="153" name="Google Shape;153;p4"/>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3824518" y="0"/>
            <a:ext cx="2115403" cy="5873436"/>
          </a:xfrm>
          <a:prstGeom prst="rect">
            <a:avLst/>
          </a:prstGeom>
          <a:noFill/>
          <a:ln>
            <a:noFill/>
          </a:ln>
        </p:spPr>
      </p:pic>
      <p:pic>
        <p:nvPicPr>
          <p:cNvPr id="154" name="Google Shape;154;p4"/>
          <p:cNvPicPr preferRelativeResize="0"/>
          <p:nvPr/>
        </p:nvPicPr>
        <p:blipFill rotWithShape="1">
          <a:blip r:embed="rId8" cstate="print">
            <a:alphaModFix/>
            <a:extLst>
              <a:ext uri="{28A0092B-C50C-407E-A947-70E740481C1C}">
                <a14:useLocalDpi xmlns:a14="http://schemas.microsoft.com/office/drawing/2010/main"/>
              </a:ext>
            </a:extLst>
          </a:blip>
          <a:srcRect l="3112" t="861" r="3347"/>
          <a:stretch/>
        </p:blipFill>
        <p:spPr>
          <a:xfrm>
            <a:off x="1869115" y="0"/>
            <a:ext cx="2006221" cy="5873436"/>
          </a:xfrm>
          <a:prstGeom prst="rect">
            <a:avLst/>
          </a:prstGeom>
          <a:noFill/>
          <a:ln>
            <a:noFill/>
          </a:ln>
        </p:spPr>
      </p:pic>
      <p:pic>
        <p:nvPicPr>
          <p:cNvPr id="155" name="Google Shape;155;p4"/>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a:xfrm>
            <a:off x="10128788" y="0"/>
            <a:ext cx="2162633" cy="5884508"/>
          </a:xfrm>
          <a:prstGeom prst="rect">
            <a:avLst/>
          </a:prstGeom>
          <a:noFill/>
          <a:ln>
            <a:noFill/>
          </a:ln>
        </p:spPr>
      </p:pic>
      <p:pic>
        <p:nvPicPr>
          <p:cNvPr id="156" name="Google Shape;156;p4"/>
          <p:cNvPicPr preferRelativeResize="0"/>
          <p:nvPr/>
        </p:nvPicPr>
        <p:blipFill rotWithShape="1">
          <a:blip r:embed="rId10">
            <a:alphaModFix/>
          </a:blip>
          <a:srcRect/>
          <a:stretch/>
        </p:blipFill>
        <p:spPr>
          <a:xfrm>
            <a:off x="11851852" y="5321614"/>
            <a:ext cx="439569" cy="557721"/>
          </a:xfrm>
          <a:prstGeom prst="rect">
            <a:avLst/>
          </a:prstGeom>
          <a:noFill/>
          <a:ln>
            <a:noFill/>
          </a:ln>
        </p:spPr>
      </p:pic>
      <p:pic>
        <p:nvPicPr>
          <p:cNvPr id="157" name="Google Shape;157;p4"/>
          <p:cNvPicPr preferRelativeResize="0"/>
          <p:nvPr/>
        </p:nvPicPr>
        <p:blipFill rotWithShape="1">
          <a:blip r:embed="rId10">
            <a:alphaModFix/>
          </a:blip>
          <a:srcRect/>
          <a:stretch/>
        </p:blipFill>
        <p:spPr>
          <a:xfrm>
            <a:off x="11536715" y="5683014"/>
            <a:ext cx="681176" cy="196463"/>
          </a:xfrm>
          <a:prstGeom prst="rect">
            <a:avLst/>
          </a:prstGeom>
          <a:noFill/>
          <a:ln>
            <a:noFill/>
          </a:ln>
        </p:spPr>
      </p:pic>
      <p:sp>
        <p:nvSpPr>
          <p:cNvPr id="158" name="Google Shape;158;p4"/>
          <p:cNvSpPr txBox="1"/>
          <p:nvPr/>
        </p:nvSpPr>
        <p:spPr>
          <a:xfrm>
            <a:off x="2955841" y="5997419"/>
            <a:ext cx="802186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Calibri"/>
              <a:buNone/>
            </a:pPr>
            <a:r>
              <a:rPr lang="en-GB" sz="4400" b="0" i="0" u="none" strike="noStrike" cap="none">
                <a:solidFill>
                  <a:srgbClr val="000000"/>
                </a:solidFill>
                <a:latin typeface="Calibri"/>
                <a:ea typeface="Calibri"/>
                <a:cs typeface="Calibri"/>
                <a:sym typeface="Calibri"/>
              </a:rPr>
              <a:t>Catholic</a:t>
            </a:r>
            <a:r>
              <a:rPr lang="en-GB" sz="4000" b="0" i="0" u="none" strike="noStrike" cap="none">
                <a:solidFill>
                  <a:srgbClr val="000000"/>
                </a:solidFill>
                <a:latin typeface="Calibri"/>
                <a:ea typeface="Calibri"/>
                <a:cs typeface="Calibri"/>
                <a:sym typeface="Calibri"/>
              </a:rPr>
              <a:t> </a:t>
            </a:r>
            <a:r>
              <a:rPr lang="en-GB" sz="4400" b="0" i="0" u="none" strike="noStrike" cap="none">
                <a:solidFill>
                  <a:srgbClr val="000000"/>
                </a:solidFill>
                <a:latin typeface="Calibri"/>
                <a:ea typeface="Calibri"/>
                <a:cs typeface="Calibri"/>
                <a:sym typeface="Calibri"/>
              </a:rPr>
              <a:t>Social</a:t>
            </a:r>
            <a:r>
              <a:rPr lang="en-GB" sz="4000" b="0" i="0" u="none" strike="noStrike" cap="none">
                <a:solidFill>
                  <a:srgbClr val="000000"/>
                </a:solidFill>
                <a:latin typeface="Calibri"/>
                <a:ea typeface="Calibri"/>
                <a:cs typeface="Calibri"/>
                <a:sym typeface="Calibri"/>
              </a:rPr>
              <a:t> </a:t>
            </a:r>
            <a:r>
              <a:rPr lang="en-GB" sz="4400" b="0" i="0" u="none" strike="noStrike" cap="none">
                <a:solidFill>
                  <a:srgbClr val="000000"/>
                </a:solidFill>
                <a:latin typeface="Calibri"/>
                <a:ea typeface="Calibri"/>
                <a:cs typeface="Calibri"/>
                <a:sym typeface="Calibri"/>
              </a:rPr>
              <a:t>Teaching</a:t>
            </a:r>
            <a:endParaRPr sz="4000" b="0" i="0" u="none" strike="noStrike" cap="none">
              <a:solidFill>
                <a:srgbClr val="000000"/>
              </a:solidFill>
              <a:latin typeface="Calibri"/>
              <a:ea typeface="Calibri"/>
              <a:cs typeface="Calibri"/>
              <a:sym typeface="Calibri"/>
            </a:endParaRPr>
          </a:p>
        </p:txBody>
      </p:sp>
      <p:pic>
        <p:nvPicPr>
          <p:cNvPr id="159" name="Google Shape;159;p4"/>
          <p:cNvPicPr preferRelativeResize="0"/>
          <p:nvPr/>
        </p:nvPicPr>
        <p:blipFill rotWithShape="1">
          <a:blip r:embed="rId11" cstate="print">
            <a:alphaModFix/>
            <a:extLst>
              <a:ext uri="{28A0092B-C50C-407E-A947-70E740481C1C}">
                <a14:useLocalDpi xmlns:a14="http://schemas.microsoft.com/office/drawing/2010/main"/>
              </a:ext>
            </a:extLst>
          </a:blip>
          <a:srcRect/>
          <a:stretch/>
        </p:blipFill>
        <p:spPr>
          <a:xfrm>
            <a:off x="5899748" y="0"/>
            <a:ext cx="2153617" cy="5873436"/>
          </a:xfrm>
          <a:prstGeom prst="rect">
            <a:avLst/>
          </a:prstGeom>
          <a:noFill/>
          <a:ln>
            <a:noFill/>
          </a:ln>
        </p:spPr>
      </p:pic>
      <p:pic>
        <p:nvPicPr>
          <p:cNvPr id="160" name="Google Shape;160;p4"/>
          <p:cNvPicPr preferRelativeResize="0"/>
          <p:nvPr/>
        </p:nvPicPr>
        <p:blipFill rotWithShape="1">
          <a:blip r:embed="rId12" cstate="print">
            <a:alphaModFix/>
            <a:extLst>
              <a:ext uri="{28A0092B-C50C-407E-A947-70E740481C1C}">
                <a14:useLocalDpi xmlns:a14="http://schemas.microsoft.com/office/drawing/2010/main"/>
              </a:ext>
            </a:extLst>
          </a:blip>
          <a:srcRect b="786"/>
          <a:stretch/>
        </p:blipFill>
        <p:spPr>
          <a:xfrm>
            <a:off x="8015344" y="-12200"/>
            <a:ext cx="2132554" cy="58919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5"/>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2338"/>
            <a:ext cx="12192000" cy="1805013"/>
          </a:xfrm>
          <a:prstGeom prst="rect">
            <a:avLst/>
          </a:prstGeom>
          <a:noFill/>
          <a:ln>
            <a:noFill/>
          </a:ln>
        </p:spPr>
      </p:pic>
      <p:pic>
        <p:nvPicPr>
          <p:cNvPr id="167" name="Google Shape;167;p5"/>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68" name="Google Shape;168;p5"/>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Preferential Option for the Poor</a:t>
            </a:r>
            <a:endParaRPr/>
          </a:p>
        </p:txBody>
      </p:sp>
      <p:sp>
        <p:nvSpPr>
          <p:cNvPr id="169" name="Google Shape;169;p5"/>
          <p:cNvSpPr/>
          <p:nvPr/>
        </p:nvSpPr>
        <p:spPr>
          <a:xfrm>
            <a:off x="1158240" y="2269148"/>
            <a:ext cx="7326489"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Gill Sans"/>
                <a:ea typeface="Gill Sans"/>
                <a:cs typeface="Gill Sans"/>
                <a:sym typeface="Gill Sans"/>
              </a:rPr>
              <a:t>God wants us to help those in need, like Jesus did.</a:t>
            </a:r>
            <a:endParaRPr/>
          </a:p>
          <a:p>
            <a:pPr marL="0" marR="0" lvl="0" indent="0" algn="ctr" rtl="0">
              <a:spcBef>
                <a:spcPts val="0"/>
              </a:spcBef>
              <a:spcAft>
                <a:spcPts val="0"/>
              </a:spcAft>
              <a:buNone/>
            </a:pPr>
            <a:r>
              <a:rPr lang="en-GB" sz="4000" b="1" i="0" u="none" strike="noStrike" cap="none">
                <a:solidFill>
                  <a:srgbClr val="C00000"/>
                </a:solidFill>
                <a:latin typeface="Gill Sans"/>
                <a:ea typeface="Gill Sans"/>
                <a:cs typeface="Gill Sans"/>
                <a:sym typeface="Gill Sans"/>
              </a:rPr>
              <a:t>Can you think of the ways Jesus helped those in need?</a:t>
            </a:r>
            <a:endParaRPr/>
          </a:p>
        </p:txBody>
      </p:sp>
      <p:pic>
        <p:nvPicPr>
          <p:cNvPr id="170" name="Google Shape;170;p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8881302" y="2129849"/>
            <a:ext cx="2712229" cy="29254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9"/>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2338"/>
            <a:ext cx="12192000" cy="1805013"/>
          </a:xfrm>
          <a:prstGeom prst="rect">
            <a:avLst/>
          </a:prstGeom>
          <a:noFill/>
          <a:ln>
            <a:noFill/>
          </a:ln>
        </p:spPr>
      </p:pic>
      <p:pic>
        <p:nvPicPr>
          <p:cNvPr id="177" name="Google Shape;177;p9"/>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78" name="Google Shape;178;p9"/>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The Widow’s </a:t>
            </a:r>
            <a:r>
              <a:rPr lang="en-GB" sz="4400">
                <a:solidFill>
                  <a:schemeClr val="lt1"/>
                </a:solidFill>
                <a:latin typeface="Gill Sans"/>
                <a:ea typeface="Gill Sans"/>
                <a:cs typeface="Gill Sans"/>
                <a:sym typeface="Gill Sans"/>
              </a:rPr>
              <a:t>Offering (Mark 12: 41-44)</a:t>
            </a:r>
            <a:endParaRPr/>
          </a:p>
        </p:txBody>
      </p:sp>
      <p:pic>
        <p:nvPicPr>
          <p:cNvPr id="179" name="Google Shape;179;p9"/>
          <p:cNvPicPr preferRelativeResize="0"/>
          <p:nvPr/>
        </p:nvPicPr>
        <p:blipFill>
          <a:blip r:embed="rId5">
            <a:alphaModFix/>
          </a:blip>
          <a:stretch>
            <a:fillRect/>
          </a:stretch>
        </p:blipFill>
        <p:spPr>
          <a:xfrm>
            <a:off x="4893700" y="1802675"/>
            <a:ext cx="1820725" cy="47633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0"/>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2338"/>
            <a:ext cx="12192000" cy="1805013"/>
          </a:xfrm>
          <a:prstGeom prst="rect">
            <a:avLst/>
          </a:prstGeom>
          <a:noFill/>
          <a:ln>
            <a:noFill/>
          </a:ln>
        </p:spPr>
      </p:pic>
      <p:pic>
        <p:nvPicPr>
          <p:cNvPr id="186" name="Google Shape;186;p10"/>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87" name="Google Shape;187;p10"/>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Preferential Option for the Poor</a:t>
            </a:r>
            <a:endParaRPr/>
          </a:p>
        </p:txBody>
      </p:sp>
      <p:sp>
        <p:nvSpPr>
          <p:cNvPr id="188" name="Google Shape;188;p10"/>
          <p:cNvSpPr/>
          <p:nvPr/>
        </p:nvSpPr>
        <p:spPr>
          <a:xfrm>
            <a:off x="2925125" y="2350507"/>
            <a:ext cx="6341700" cy="2554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4000" b="1">
              <a:solidFill>
                <a:srgbClr val="C00000"/>
              </a:solidFill>
              <a:latin typeface="Gill Sans"/>
              <a:ea typeface="Gill Sans"/>
              <a:cs typeface="Gill Sans"/>
              <a:sym typeface="Gill Sans"/>
            </a:endParaRPr>
          </a:p>
        </p:txBody>
      </p:sp>
      <p:pic>
        <p:nvPicPr>
          <p:cNvPr id="189" name="Google Shape;189;p10"/>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4755900" y="1831150"/>
            <a:ext cx="2395493" cy="359323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651</Words>
  <Application>Microsoft Office PowerPoint</Application>
  <PresentationFormat>Widescreen</PresentationFormat>
  <Paragraphs>54</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Gill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Callum Mitchell</cp:lastModifiedBy>
  <cp:revision>2</cp:revision>
  <dcterms:created xsi:type="dcterms:W3CDTF">2018-05-21T15:55:21Z</dcterms:created>
  <dcterms:modified xsi:type="dcterms:W3CDTF">2024-09-09T14:28:11Z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0x0101004C925567B298CE42B4AEE50097DA31FC</vt:lpwstr>
  </property>
</Properties>
</file>