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embeddedFontLst>
    <p:embeddedFont>
      <p:font typeface="Gill Sans"/>
      <p:regular r:id="rId18"/>
      <p:bold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0" roundtripDataSignature="AMtx7mg6cGFWs38yek+068w6jOYTCUYt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GillSans-bold.fntdata"/><Relationship Id="rId6" Type="http://schemas.openxmlformats.org/officeDocument/2006/relationships/slide" Target="slides/slide2.xml"/><Relationship Id="rId18" Type="http://schemas.openxmlformats.org/officeDocument/2006/relationships/font" Target="fonts/GillSans-regular.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eb5d36cba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eb5d36cba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rPr lang="en-GB"/>
              <a:t>Pope Francis will open the Holy Door of St Peter’s Basilica on Christmas Eve 2024, marking the beginning of this jubilee year. Pope Francis has called for people of faith to pray for and have deep faith, lively hope and active charity. Explain to the children why this jubilee year is a great time to be very active in charity, which is what we’re working towards in our CST lessons.</a:t>
            </a:r>
            <a:endParaRPr sz="1200">
              <a:solidFill>
                <a:schemeClr val="dk1"/>
              </a:solidFill>
              <a:latin typeface="Calibri"/>
              <a:ea typeface="Calibri"/>
              <a:cs typeface="Calibri"/>
              <a:sym typeface="Calibri"/>
            </a:endParaRPr>
          </a:p>
        </p:txBody>
      </p:sp>
      <p:sp>
        <p:nvSpPr>
          <p:cNvPr id="190" name="Google Shape;190;g2eb5d36cba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00" name="Google Shape;20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10" name="Google Shape;21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Pull out charity logos from another stocking, discussing their work. Pin them up as you go. </a:t>
            </a:r>
            <a:r>
              <a:rPr i="1" lang="en-GB"/>
              <a:t>Which charity is interesting to the </a:t>
            </a:r>
            <a:r>
              <a:rPr i="1" lang="en-GB"/>
              <a:t>children? Why might they want to support them this Advent?</a:t>
            </a:r>
            <a:endParaRPr i="1" sz="1200">
              <a:solidFill>
                <a:schemeClr val="dk1"/>
              </a:solidFill>
              <a:latin typeface="Calibri"/>
              <a:ea typeface="Calibri"/>
              <a:cs typeface="Calibri"/>
              <a:sym typeface="Calibri"/>
            </a:endParaRPr>
          </a:p>
        </p:txBody>
      </p:sp>
      <p:sp>
        <p:nvSpPr>
          <p:cNvPr id="221" name="Google Shape;22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i="1" lang="en-GB"/>
              <a:t>Why might we be pulling out these toys? (Often people get new, exciting things at Christmas but there are many people who not only go without new toys but without their </a:t>
            </a:r>
            <a:r>
              <a:rPr i="1" lang="en-GB"/>
              <a:t>basic</a:t>
            </a:r>
            <a:r>
              <a:rPr i="1" lang="en-GB"/>
              <a:t> needs)</a:t>
            </a:r>
            <a:endParaRPr i="1" sz="1200">
              <a:solidFill>
                <a:schemeClr val="dk1"/>
              </a:solidFill>
              <a:latin typeface="Calibri"/>
              <a:ea typeface="Calibri"/>
              <a:cs typeface="Calibri"/>
              <a:sym typeface="Calibri"/>
            </a:endParaRPr>
          </a:p>
        </p:txBody>
      </p:sp>
      <p:sp>
        <p:nvSpPr>
          <p:cNvPr id="97" name="Google Shape;9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a:p>
        </p:txBody>
      </p:sp>
      <p:sp>
        <p:nvSpPr>
          <p:cNvPr id="122" name="Google Shape;12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39" name="Google Shape;13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49" name="Google Shape;14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59" name="Google Shape;15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69" name="Google Shape;16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rPr lang="en-GB"/>
              <a:t>Read this story from your school children’s </a:t>
            </a:r>
            <a:r>
              <a:rPr lang="en-GB"/>
              <a:t>bible</a:t>
            </a:r>
            <a:r>
              <a:rPr lang="en-GB"/>
              <a:t>. </a:t>
            </a:r>
            <a:r>
              <a:rPr i="1" lang="en-GB"/>
              <a:t>What happened in the story? Why did Jesus say the Widow’s offering was worth more? What can we learn from this?</a:t>
            </a:r>
            <a:endParaRPr i="1" sz="1200">
              <a:solidFill>
                <a:schemeClr val="dk1"/>
              </a:solidFill>
              <a:latin typeface="Calibri"/>
              <a:ea typeface="Calibri"/>
              <a:cs typeface="Calibri"/>
              <a:sym typeface="Calibri"/>
            </a:endParaRPr>
          </a:p>
        </p:txBody>
      </p:sp>
      <p:sp>
        <p:nvSpPr>
          <p:cNvPr id="179" name="Google Shape;17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3"/>
          <p:cNvSpPr/>
          <p:nvPr>
            <p:ph idx="2" type="pic"/>
          </p:nvPr>
        </p:nvSpPr>
        <p:spPr>
          <a:xfrm>
            <a:off x="5183188" y="987425"/>
            <a:ext cx="6172200" cy="4873625"/>
          </a:xfrm>
          <a:prstGeom prst="rect">
            <a:avLst/>
          </a:prstGeom>
          <a:noFill/>
          <a:ln>
            <a:noFill/>
          </a:ln>
        </p:spPr>
      </p:sp>
      <p:sp>
        <p:nvSpPr>
          <p:cNvPr id="68" name="Google Shape;68;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20.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 Id="rId11" Type="http://schemas.openxmlformats.org/officeDocument/2006/relationships/image" Target="../media/image11.png"/><Relationship Id="rId10" Type="http://schemas.openxmlformats.org/officeDocument/2006/relationships/image" Target="../media/image12.png"/><Relationship Id="rId9" Type="http://schemas.openxmlformats.org/officeDocument/2006/relationships/image" Target="../media/image8.png"/><Relationship Id="rId5" Type="http://schemas.openxmlformats.org/officeDocument/2006/relationships/image" Target="../media/image33.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9.png"/><Relationship Id="rId11" Type="http://schemas.openxmlformats.org/officeDocument/2006/relationships/image" Target="../media/image17.png"/><Relationship Id="rId10" Type="http://schemas.openxmlformats.org/officeDocument/2006/relationships/image" Target="../media/image18.png"/><Relationship Id="rId12" Type="http://schemas.openxmlformats.org/officeDocument/2006/relationships/image" Target="../media/image5.png"/><Relationship Id="rId9"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0" l="23788" r="33782" t="0"/>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b="0" l="17588" r="21023" t="61504"/>
          <a:stretch/>
        </p:blipFill>
        <p:spPr>
          <a:xfrm>
            <a:off x="736166" y="4968986"/>
            <a:ext cx="3739487" cy="1328740"/>
          </a:xfrm>
          <a:prstGeom prst="rect">
            <a:avLst/>
          </a:prstGeom>
          <a:noFill/>
          <a:ln>
            <a:noFill/>
          </a:ln>
        </p:spPr>
      </p:pic>
      <p:sp>
        <p:nvSpPr>
          <p:cNvPr id="91" name="Google Shape;91;p1"/>
          <p:cNvSpPr txBox="1"/>
          <p:nvPr/>
        </p:nvSpPr>
        <p:spPr>
          <a:xfrm>
            <a:off x="332961" y="2156642"/>
            <a:ext cx="11526000" cy="1847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6600" u="none" cap="none" strike="noStrike">
                <a:solidFill>
                  <a:schemeClr val="lt1"/>
                </a:solidFill>
                <a:latin typeface="Gill Sans"/>
                <a:ea typeface="Gill Sans"/>
                <a:cs typeface="Gill Sans"/>
                <a:sym typeface="Gill Sans"/>
              </a:rPr>
              <a:t>Preferential Option for the Poor</a:t>
            </a:r>
            <a:endParaRPr/>
          </a:p>
          <a:p>
            <a:pPr indent="0" lvl="0" marL="0" marR="0" rtl="0" algn="ctr">
              <a:spcBef>
                <a:spcPts val="0"/>
              </a:spcBef>
              <a:spcAft>
                <a:spcPts val="0"/>
              </a:spcAft>
              <a:buNone/>
            </a:pPr>
            <a:r>
              <a:rPr lang="en-GB" sz="4800">
                <a:solidFill>
                  <a:schemeClr val="lt1"/>
                </a:solidFill>
                <a:latin typeface="Gill Sans"/>
                <a:ea typeface="Gill Sans"/>
                <a:cs typeface="Gill Sans"/>
                <a:sym typeface="Gill Sans"/>
              </a:rPr>
              <a:t>Year 2</a:t>
            </a:r>
            <a:endParaRPr b="0" i="0" sz="8000" u="none" cap="none" strike="noStrik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b="19840" l="54104" r="10359" t="11588"/>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a:alphaModFix/>
          </a:blip>
          <a:srcRect b="0" l="0" r="0" t="0"/>
          <a:stretch/>
        </p:blipFill>
        <p:spPr>
          <a:xfrm>
            <a:off x="0" y="-4394"/>
            <a:ext cx="1948721" cy="1945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g2eb5d36cba1_0_0"/>
          <p:cNvPicPr preferRelativeResize="0"/>
          <p:nvPr/>
        </p:nvPicPr>
        <p:blipFill rotWithShape="1">
          <a:blip r:embed="rId3">
            <a:alphaModFix/>
          </a:blip>
          <a:srcRect b="0" l="109" r="358" t="12103"/>
          <a:stretch/>
        </p:blipFill>
        <p:spPr>
          <a:xfrm>
            <a:off x="0" y="-2338"/>
            <a:ext cx="12192000" cy="1805013"/>
          </a:xfrm>
          <a:prstGeom prst="rect">
            <a:avLst/>
          </a:prstGeom>
          <a:noFill/>
          <a:ln>
            <a:noFill/>
          </a:ln>
        </p:spPr>
      </p:pic>
      <p:pic>
        <p:nvPicPr>
          <p:cNvPr id="193" name="Google Shape;193;g2eb5d36cba1_0_0"/>
          <p:cNvPicPr preferRelativeResize="0"/>
          <p:nvPr/>
        </p:nvPicPr>
        <p:blipFill rotWithShape="1">
          <a:blip r:embed="rId4">
            <a:alphaModFix/>
          </a:blip>
          <a:srcRect b="0" l="0" r="0" t="0"/>
          <a:stretch/>
        </p:blipFill>
        <p:spPr>
          <a:xfrm>
            <a:off x="180022" y="5700713"/>
            <a:ext cx="11547260" cy="1128576"/>
          </a:xfrm>
          <a:prstGeom prst="rect">
            <a:avLst/>
          </a:prstGeom>
          <a:noFill/>
          <a:ln>
            <a:noFill/>
          </a:ln>
        </p:spPr>
      </p:pic>
      <p:sp>
        <p:nvSpPr>
          <p:cNvPr id="194" name="Google Shape;194;g2eb5d36cba1_0_0"/>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Jubilee Year 2025</a:t>
            </a:r>
            <a:endParaRPr b="0" i="0" sz="1400" u="none" cap="none" strike="noStrike">
              <a:solidFill>
                <a:srgbClr val="000000"/>
              </a:solidFill>
              <a:latin typeface="Arial"/>
              <a:ea typeface="Arial"/>
              <a:cs typeface="Arial"/>
              <a:sym typeface="Arial"/>
            </a:endParaRPr>
          </a:p>
        </p:txBody>
      </p:sp>
      <p:sp>
        <p:nvSpPr>
          <p:cNvPr id="195" name="Google Shape;195;g2eb5d36cba1_0_0"/>
          <p:cNvSpPr/>
          <p:nvPr/>
        </p:nvSpPr>
        <p:spPr>
          <a:xfrm>
            <a:off x="4199675" y="1966250"/>
            <a:ext cx="7527600" cy="3897900"/>
          </a:xfrm>
          <a:prstGeom prst="rect">
            <a:avLst/>
          </a:prstGeom>
          <a:noFill/>
          <a:ln>
            <a:noFill/>
          </a:ln>
        </p:spPr>
        <p:txBody>
          <a:bodyPr anchorCtr="0" anchor="t" bIns="45700" lIns="91425" spcFirstLastPara="1" rIns="91425" wrap="square" tIns="45700">
            <a:noAutofit/>
          </a:bodyPr>
          <a:lstStyle/>
          <a:p>
            <a:pPr indent="0" lvl="0" marL="457200" marR="0" rtl="0" algn="ctr">
              <a:lnSpc>
                <a:spcPct val="100000"/>
              </a:lnSpc>
              <a:spcBef>
                <a:spcPts val="0"/>
              </a:spcBef>
              <a:spcAft>
                <a:spcPts val="0"/>
              </a:spcAft>
              <a:buNone/>
            </a:pPr>
            <a:r>
              <a:rPr b="1" lang="en-GB" sz="3400">
                <a:solidFill>
                  <a:srgbClr val="C00000"/>
                </a:solidFill>
                <a:latin typeface="Gill Sans"/>
                <a:ea typeface="Gill Sans"/>
                <a:cs typeface="Gill Sans"/>
                <a:sym typeface="Gill Sans"/>
              </a:rPr>
              <a:t>Pope Francis has declared this year’s Jubilee theme to be: Pilgrims of Hope</a:t>
            </a:r>
            <a:endParaRPr b="1" sz="3400">
              <a:solidFill>
                <a:srgbClr val="C00000"/>
              </a:solidFill>
              <a:latin typeface="Gill Sans"/>
              <a:ea typeface="Gill Sans"/>
              <a:cs typeface="Gill Sans"/>
              <a:sym typeface="Gill Sans"/>
            </a:endParaRPr>
          </a:p>
          <a:p>
            <a:pPr indent="0" lvl="0" marL="457200" marR="0" rtl="0" algn="ctr">
              <a:lnSpc>
                <a:spcPct val="100000"/>
              </a:lnSpc>
              <a:spcBef>
                <a:spcPts val="0"/>
              </a:spcBef>
              <a:spcAft>
                <a:spcPts val="0"/>
              </a:spcAft>
              <a:buNone/>
            </a:pPr>
            <a:r>
              <a:t/>
            </a:r>
            <a:endParaRPr b="1" sz="3400">
              <a:solidFill>
                <a:srgbClr val="C00000"/>
              </a:solidFill>
              <a:latin typeface="Gill Sans"/>
              <a:ea typeface="Gill Sans"/>
              <a:cs typeface="Gill Sans"/>
              <a:sym typeface="Gill Sans"/>
            </a:endParaRPr>
          </a:p>
          <a:p>
            <a:pPr indent="0" lvl="0" marL="457200" marR="0" rtl="0" algn="ctr">
              <a:lnSpc>
                <a:spcPct val="100000"/>
              </a:lnSpc>
              <a:spcBef>
                <a:spcPts val="0"/>
              </a:spcBef>
              <a:spcAft>
                <a:spcPts val="0"/>
              </a:spcAft>
              <a:buNone/>
            </a:pPr>
            <a:r>
              <a:rPr b="1" lang="en-GB" sz="3400">
                <a:solidFill>
                  <a:srgbClr val="C00000"/>
                </a:solidFill>
                <a:latin typeface="Gill Sans"/>
                <a:ea typeface="Gill Sans"/>
                <a:cs typeface="Gill Sans"/>
                <a:sym typeface="Gill Sans"/>
              </a:rPr>
              <a:t>Why might Pope Francis think ‘hope’ is an important thing to focus on in 2025?</a:t>
            </a:r>
            <a:endParaRPr b="1" sz="3400">
              <a:solidFill>
                <a:srgbClr val="C00000"/>
              </a:solidFill>
              <a:latin typeface="Gill Sans"/>
              <a:ea typeface="Gill Sans"/>
              <a:cs typeface="Gill Sans"/>
              <a:sym typeface="Gill Sans"/>
            </a:endParaRPr>
          </a:p>
        </p:txBody>
      </p:sp>
      <p:pic>
        <p:nvPicPr>
          <p:cNvPr id="196" name="Google Shape;196;g2eb5d36cba1_0_0"/>
          <p:cNvPicPr preferRelativeResize="0"/>
          <p:nvPr/>
        </p:nvPicPr>
        <p:blipFill>
          <a:blip r:embed="rId5">
            <a:alphaModFix/>
          </a:blip>
          <a:stretch>
            <a:fillRect/>
          </a:stretch>
        </p:blipFill>
        <p:spPr>
          <a:xfrm>
            <a:off x="832200" y="2199050"/>
            <a:ext cx="2857500" cy="2857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10"/>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03" name="Google Shape;203;p10"/>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04" name="Google Shape;204;p10"/>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4400">
                <a:solidFill>
                  <a:schemeClr val="lt1"/>
                </a:solidFill>
                <a:latin typeface="Gill Sans"/>
                <a:ea typeface="Gill Sans"/>
                <a:cs typeface="Gill Sans"/>
                <a:sym typeface="Gill Sans"/>
              </a:rPr>
              <a:t>Preferential Option for the Poor</a:t>
            </a:r>
            <a:endParaRPr/>
          </a:p>
        </p:txBody>
      </p:sp>
      <p:sp>
        <p:nvSpPr>
          <p:cNvPr id="205" name="Google Shape;205;p10"/>
          <p:cNvSpPr/>
          <p:nvPr/>
        </p:nvSpPr>
        <p:spPr>
          <a:xfrm>
            <a:off x="5385525" y="2350507"/>
            <a:ext cx="6341700" cy="2554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3200">
                <a:solidFill>
                  <a:schemeClr val="dk1"/>
                </a:solidFill>
                <a:latin typeface="Gill Sans"/>
                <a:ea typeface="Gill Sans"/>
                <a:cs typeface="Gill Sans"/>
                <a:sym typeface="Gill Sans"/>
              </a:rPr>
              <a:t>During Advent, we often think about what we would like for Christmas.</a:t>
            </a:r>
            <a:endParaRPr/>
          </a:p>
          <a:p>
            <a:pPr indent="0" lvl="0" marL="0" marR="0" rtl="0" algn="ctr">
              <a:spcBef>
                <a:spcPts val="0"/>
              </a:spcBef>
              <a:spcAft>
                <a:spcPts val="0"/>
              </a:spcAft>
              <a:buNone/>
            </a:pPr>
            <a:r>
              <a:rPr b="1" lang="en-GB" sz="3200">
                <a:solidFill>
                  <a:srgbClr val="C00000"/>
                </a:solidFill>
                <a:latin typeface="Gill Sans"/>
                <a:ea typeface="Gill Sans"/>
                <a:cs typeface="Gill Sans"/>
                <a:sym typeface="Gill Sans"/>
              </a:rPr>
              <a:t>Instead, think:</a:t>
            </a:r>
            <a:endParaRPr/>
          </a:p>
          <a:p>
            <a:pPr indent="0" lvl="0" marL="0" marR="0" rtl="0" algn="ctr">
              <a:spcBef>
                <a:spcPts val="0"/>
              </a:spcBef>
              <a:spcAft>
                <a:spcPts val="0"/>
              </a:spcAft>
              <a:buNone/>
            </a:pPr>
            <a:r>
              <a:rPr b="1" lang="en-GB" sz="3200">
                <a:solidFill>
                  <a:srgbClr val="C00000"/>
                </a:solidFill>
                <a:latin typeface="Gill Sans"/>
                <a:ea typeface="Gill Sans"/>
                <a:cs typeface="Gill Sans"/>
                <a:sym typeface="Gill Sans"/>
              </a:rPr>
              <a:t>What could you do for those in need?</a:t>
            </a:r>
            <a:endParaRPr b="1" sz="4000">
              <a:solidFill>
                <a:srgbClr val="C00000"/>
              </a:solidFill>
              <a:latin typeface="Gill Sans"/>
              <a:ea typeface="Gill Sans"/>
              <a:cs typeface="Gill Sans"/>
              <a:sym typeface="Gill Sans"/>
            </a:endParaRPr>
          </a:p>
        </p:txBody>
      </p:sp>
      <p:pic>
        <p:nvPicPr>
          <p:cNvPr id="206" name="Google Shape;206;p10"/>
          <p:cNvPicPr preferRelativeResize="0"/>
          <p:nvPr/>
        </p:nvPicPr>
        <p:blipFill>
          <a:blip r:embed="rId5">
            <a:alphaModFix/>
          </a:blip>
          <a:stretch>
            <a:fillRect/>
          </a:stretch>
        </p:blipFill>
        <p:spPr>
          <a:xfrm>
            <a:off x="180025" y="2195000"/>
            <a:ext cx="5070225" cy="3384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12"/>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sp>
        <p:nvSpPr>
          <p:cNvPr id="213" name="Google Shape;213;p12"/>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4400">
                <a:solidFill>
                  <a:schemeClr val="lt1"/>
                </a:solidFill>
                <a:latin typeface="Gill Sans"/>
                <a:ea typeface="Gill Sans"/>
                <a:cs typeface="Gill Sans"/>
                <a:sym typeface="Gill Sans"/>
              </a:rPr>
              <a:t>Main Activity</a:t>
            </a:r>
            <a:endParaRPr/>
          </a:p>
        </p:txBody>
      </p:sp>
      <p:sp>
        <p:nvSpPr>
          <p:cNvPr id="214" name="Google Shape;214;p12"/>
          <p:cNvSpPr txBox="1"/>
          <p:nvPr/>
        </p:nvSpPr>
        <p:spPr>
          <a:xfrm>
            <a:off x="4962825" y="1554824"/>
            <a:ext cx="6750900" cy="4340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3600">
                <a:solidFill>
                  <a:schemeClr val="dk1"/>
                </a:solidFill>
                <a:latin typeface="Gill Sans"/>
                <a:ea typeface="Gill Sans"/>
                <a:cs typeface="Gill Sans"/>
                <a:sym typeface="Gill Sans"/>
              </a:rPr>
              <a:t>Create a Reverse Christmas List.</a:t>
            </a:r>
            <a:endParaRPr sz="3600">
              <a:solidFill>
                <a:schemeClr val="dk1"/>
              </a:solidFill>
              <a:latin typeface="Gill Sans"/>
              <a:ea typeface="Gill Sans"/>
              <a:cs typeface="Gill Sans"/>
              <a:sym typeface="Gill Sans"/>
            </a:endParaRPr>
          </a:p>
          <a:p>
            <a:pPr indent="0" lvl="0" marL="0" marR="0" rtl="0" algn="ctr">
              <a:spcBef>
                <a:spcPts val="0"/>
              </a:spcBef>
              <a:spcAft>
                <a:spcPts val="0"/>
              </a:spcAft>
              <a:buNone/>
            </a:pPr>
            <a:r>
              <a:rPr b="1" lang="en-GB" sz="2800">
                <a:solidFill>
                  <a:srgbClr val="CF2631"/>
                </a:solidFill>
                <a:latin typeface="Gill Sans"/>
                <a:ea typeface="Gill Sans"/>
                <a:cs typeface="Gill Sans"/>
                <a:sym typeface="Gill Sans"/>
              </a:rPr>
              <a:t>Write/draw a list of what you could collect and give to a local charity for those in need.</a:t>
            </a:r>
            <a:endParaRPr b="1" sz="2800">
              <a:solidFill>
                <a:srgbClr val="CF2631"/>
              </a:solidFill>
              <a:latin typeface="Gill Sans"/>
              <a:ea typeface="Gill Sans"/>
              <a:cs typeface="Gill Sans"/>
              <a:sym typeface="Gill Sans"/>
            </a:endParaRPr>
          </a:p>
          <a:p>
            <a:pPr indent="0" lvl="0" marL="0" marR="0" rtl="0" algn="l">
              <a:spcBef>
                <a:spcPts val="0"/>
              </a:spcBef>
              <a:spcAft>
                <a:spcPts val="0"/>
              </a:spcAft>
              <a:buNone/>
            </a:pPr>
            <a:r>
              <a:rPr b="1" lang="en-GB" sz="2400">
                <a:solidFill>
                  <a:srgbClr val="CF2631"/>
                </a:solidFill>
                <a:latin typeface="Gill Sans"/>
                <a:ea typeface="Gill Sans"/>
                <a:cs typeface="Gill Sans"/>
                <a:sym typeface="Gill Sans"/>
              </a:rPr>
              <a:t>Include:</a:t>
            </a:r>
            <a:endParaRPr b="1" sz="2400">
              <a:solidFill>
                <a:srgbClr val="CF2631"/>
              </a:solidFill>
              <a:latin typeface="Gill Sans"/>
              <a:ea typeface="Gill Sans"/>
              <a:cs typeface="Gill Sans"/>
              <a:sym typeface="Gill Sans"/>
            </a:endParaRPr>
          </a:p>
          <a:p>
            <a:pPr indent="0" lvl="0" marL="0" marR="0" rtl="0" algn="l">
              <a:spcBef>
                <a:spcPts val="0"/>
              </a:spcBef>
              <a:spcAft>
                <a:spcPts val="0"/>
              </a:spcAft>
              <a:buNone/>
            </a:pPr>
            <a:r>
              <a:rPr b="1" lang="en-GB" sz="2400">
                <a:solidFill>
                  <a:srgbClr val="CF2631"/>
                </a:solidFill>
                <a:latin typeface="Gill Sans"/>
                <a:ea typeface="Gill Sans"/>
                <a:cs typeface="Gill Sans"/>
                <a:sym typeface="Gill Sans"/>
              </a:rPr>
              <a:t>-The true meaning of Advent as a time of preparation, reflection, forgiveness, giving</a:t>
            </a:r>
            <a:endParaRPr b="1" sz="2400">
              <a:solidFill>
                <a:srgbClr val="CF2631"/>
              </a:solidFill>
              <a:latin typeface="Gill Sans"/>
              <a:ea typeface="Gill Sans"/>
              <a:cs typeface="Gill Sans"/>
              <a:sym typeface="Gill Sans"/>
            </a:endParaRPr>
          </a:p>
          <a:p>
            <a:pPr indent="0" lvl="0" marL="0" marR="0" rtl="0" algn="l">
              <a:spcBef>
                <a:spcPts val="0"/>
              </a:spcBef>
              <a:spcAft>
                <a:spcPts val="0"/>
              </a:spcAft>
              <a:buNone/>
            </a:pPr>
            <a:r>
              <a:rPr b="1" lang="en-GB" sz="2400">
                <a:solidFill>
                  <a:srgbClr val="CF2631"/>
                </a:solidFill>
                <a:latin typeface="Gill Sans"/>
                <a:ea typeface="Gill Sans"/>
                <a:cs typeface="Gill Sans"/>
                <a:sym typeface="Gill Sans"/>
              </a:rPr>
              <a:t>-Questions of wonder about why the meaning of Advent may now be lost and how giving during this season can help bring it back</a:t>
            </a:r>
            <a:endParaRPr b="1" sz="2400">
              <a:solidFill>
                <a:srgbClr val="CF2631"/>
              </a:solidFill>
              <a:latin typeface="Gill Sans"/>
              <a:ea typeface="Gill Sans"/>
              <a:cs typeface="Gill Sans"/>
              <a:sym typeface="Gill Sans"/>
            </a:endParaRPr>
          </a:p>
          <a:p>
            <a:pPr indent="0" lvl="0" marL="0" marR="0" rtl="0" algn="l">
              <a:spcBef>
                <a:spcPts val="0"/>
              </a:spcBef>
              <a:spcAft>
                <a:spcPts val="0"/>
              </a:spcAft>
              <a:buNone/>
            </a:pPr>
            <a:r>
              <a:t/>
            </a:r>
            <a:endParaRPr sz="1200"/>
          </a:p>
        </p:txBody>
      </p:sp>
      <p:pic>
        <p:nvPicPr>
          <p:cNvPr id="215" name="Google Shape;215;p12"/>
          <p:cNvPicPr preferRelativeResize="0"/>
          <p:nvPr/>
        </p:nvPicPr>
        <p:blipFill>
          <a:blip r:embed="rId4">
            <a:alphaModFix/>
          </a:blip>
          <a:stretch>
            <a:fillRect/>
          </a:stretch>
        </p:blipFill>
        <p:spPr>
          <a:xfrm>
            <a:off x="109011" y="343325"/>
            <a:ext cx="2899077" cy="1932250"/>
          </a:xfrm>
          <a:prstGeom prst="rect">
            <a:avLst/>
          </a:prstGeom>
          <a:noFill/>
          <a:ln>
            <a:noFill/>
          </a:ln>
        </p:spPr>
      </p:pic>
      <p:pic>
        <p:nvPicPr>
          <p:cNvPr id="216" name="Google Shape;216;p12"/>
          <p:cNvPicPr preferRelativeResize="0"/>
          <p:nvPr/>
        </p:nvPicPr>
        <p:blipFill>
          <a:blip r:embed="rId5">
            <a:alphaModFix/>
          </a:blip>
          <a:stretch>
            <a:fillRect/>
          </a:stretch>
        </p:blipFill>
        <p:spPr>
          <a:xfrm>
            <a:off x="109000" y="2462873"/>
            <a:ext cx="2899098" cy="1932246"/>
          </a:xfrm>
          <a:prstGeom prst="rect">
            <a:avLst/>
          </a:prstGeom>
          <a:noFill/>
          <a:ln>
            <a:noFill/>
          </a:ln>
        </p:spPr>
      </p:pic>
      <p:pic>
        <p:nvPicPr>
          <p:cNvPr id="217" name="Google Shape;217;p12"/>
          <p:cNvPicPr preferRelativeResize="0"/>
          <p:nvPr/>
        </p:nvPicPr>
        <p:blipFill>
          <a:blip r:embed="rId6">
            <a:alphaModFix/>
          </a:blip>
          <a:stretch>
            <a:fillRect/>
          </a:stretch>
        </p:blipFill>
        <p:spPr>
          <a:xfrm>
            <a:off x="109000" y="4582425"/>
            <a:ext cx="3041152" cy="20269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13"/>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224" name="Google Shape;224;p13"/>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25" name="Google Shape;225;p13"/>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4400">
                <a:solidFill>
                  <a:schemeClr val="lt1"/>
                </a:solidFill>
                <a:latin typeface="Gill Sans"/>
                <a:ea typeface="Gill Sans"/>
                <a:cs typeface="Gill Sans"/>
                <a:sym typeface="Gill Sans"/>
              </a:rPr>
              <a:t>What’s in the stocking now?</a:t>
            </a:r>
            <a:endParaRPr/>
          </a:p>
        </p:txBody>
      </p:sp>
      <p:sp>
        <p:nvSpPr>
          <p:cNvPr id="226" name="Google Shape;226;p13"/>
          <p:cNvSpPr/>
          <p:nvPr/>
        </p:nvSpPr>
        <p:spPr>
          <a:xfrm>
            <a:off x="557386" y="2521059"/>
            <a:ext cx="7940975"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4000">
              <a:solidFill>
                <a:srgbClr val="C00000"/>
              </a:solidFill>
              <a:latin typeface="Gill Sans"/>
              <a:ea typeface="Gill Sans"/>
              <a:cs typeface="Gill Sans"/>
              <a:sym typeface="Gill Sans"/>
            </a:endParaRPr>
          </a:p>
        </p:txBody>
      </p:sp>
      <p:pic>
        <p:nvPicPr>
          <p:cNvPr id="227" name="Google Shape;227;p13"/>
          <p:cNvPicPr preferRelativeResize="0"/>
          <p:nvPr/>
        </p:nvPicPr>
        <p:blipFill>
          <a:blip r:embed="rId5">
            <a:alphaModFix/>
          </a:blip>
          <a:stretch>
            <a:fillRect/>
          </a:stretch>
        </p:blipFill>
        <p:spPr>
          <a:xfrm>
            <a:off x="4816811" y="1831150"/>
            <a:ext cx="2558386" cy="35932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100" name="Google Shape;100;p2"/>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01" name="Google Shape;101;p2"/>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4400">
                <a:solidFill>
                  <a:schemeClr val="lt1"/>
                </a:solidFill>
                <a:latin typeface="Gill Sans"/>
                <a:ea typeface="Gill Sans"/>
                <a:cs typeface="Gill Sans"/>
                <a:sym typeface="Gill Sans"/>
              </a:rPr>
              <a:t>What’s in the stocking?</a:t>
            </a:r>
            <a:endParaRPr/>
          </a:p>
        </p:txBody>
      </p:sp>
      <p:pic>
        <p:nvPicPr>
          <p:cNvPr id="102" name="Google Shape;102;p2"/>
          <p:cNvPicPr preferRelativeResize="0"/>
          <p:nvPr/>
        </p:nvPicPr>
        <p:blipFill>
          <a:blip r:embed="rId5">
            <a:alphaModFix/>
          </a:blip>
          <a:stretch>
            <a:fillRect/>
          </a:stretch>
        </p:blipFill>
        <p:spPr>
          <a:xfrm>
            <a:off x="4816763" y="1831175"/>
            <a:ext cx="2558386" cy="35932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b="0" l="108" r="355" t="12102"/>
          <a:stretch/>
        </p:blipFill>
        <p:spPr>
          <a:xfrm>
            <a:off x="0" y="0"/>
            <a:ext cx="12176206" cy="1802675"/>
          </a:xfrm>
          <a:prstGeom prst="rect">
            <a:avLst/>
          </a:prstGeom>
          <a:noFill/>
          <a:ln>
            <a:noFill/>
          </a:ln>
        </p:spPr>
      </p:pic>
      <p:pic>
        <p:nvPicPr>
          <p:cNvPr id="109" name="Google Shape;109;p3"/>
          <p:cNvPicPr preferRelativeResize="0"/>
          <p:nvPr/>
        </p:nvPicPr>
        <p:blipFill rotWithShape="1">
          <a:blip r:embed="rId4">
            <a:alphaModFix/>
          </a:blip>
          <a:srcRect b="0" l="0" r="0" t="0"/>
          <a:stretch/>
        </p:blipFill>
        <p:spPr>
          <a:xfrm>
            <a:off x="185350" y="5723649"/>
            <a:ext cx="11547259" cy="1128576"/>
          </a:xfrm>
          <a:prstGeom prst="rect">
            <a:avLst/>
          </a:prstGeom>
          <a:noFill/>
          <a:ln>
            <a:noFill/>
          </a:ln>
        </p:spPr>
      </p:pic>
      <p:pic>
        <p:nvPicPr>
          <p:cNvPr id="110" name="Google Shape;110;p3"/>
          <p:cNvPicPr preferRelativeResize="0"/>
          <p:nvPr/>
        </p:nvPicPr>
        <p:blipFill rotWithShape="1">
          <a:blip r:embed="rId5">
            <a:alphaModFix/>
          </a:blip>
          <a:srcRect b="0" l="5671" r="4772" t="0"/>
          <a:stretch/>
        </p:blipFill>
        <p:spPr>
          <a:xfrm>
            <a:off x="-71883" y="0"/>
            <a:ext cx="1978926" cy="5873436"/>
          </a:xfrm>
          <a:prstGeom prst="rect">
            <a:avLst/>
          </a:prstGeom>
          <a:noFill/>
          <a:ln>
            <a:noFill/>
          </a:ln>
        </p:spPr>
      </p:pic>
      <p:pic>
        <p:nvPicPr>
          <p:cNvPr id="111" name="Google Shape;111;p3"/>
          <p:cNvPicPr preferRelativeResize="0"/>
          <p:nvPr/>
        </p:nvPicPr>
        <p:blipFill rotWithShape="1">
          <a:blip r:embed="rId6">
            <a:alphaModFix/>
          </a:blip>
          <a:srcRect b="786" l="0" r="0" t="0"/>
          <a:stretch/>
        </p:blipFill>
        <p:spPr>
          <a:xfrm>
            <a:off x="8015344" y="-12200"/>
            <a:ext cx="2132554" cy="5891963"/>
          </a:xfrm>
          <a:prstGeom prst="rect">
            <a:avLst/>
          </a:prstGeom>
          <a:noFill/>
          <a:ln>
            <a:noFill/>
          </a:ln>
        </p:spPr>
      </p:pic>
      <p:pic>
        <p:nvPicPr>
          <p:cNvPr id="112" name="Google Shape;112;p3"/>
          <p:cNvPicPr preferRelativeResize="0"/>
          <p:nvPr/>
        </p:nvPicPr>
        <p:blipFill rotWithShape="1">
          <a:blip r:embed="rId7">
            <a:alphaModFix/>
          </a:blip>
          <a:srcRect b="264" l="4140" r="4169" t="929"/>
          <a:stretch/>
        </p:blipFill>
        <p:spPr>
          <a:xfrm>
            <a:off x="3824518" y="0"/>
            <a:ext cx="2115403" cy="5873436"/>
          </a:xfrm>
          <a:prstGeom prst="rect">
            <a:avLst/>
          </a:prstGeom>
          <a:noFill/>
          <a:ln>
            <a:noFill/>
          </a:ln>
        </p:spPr>
      </p:pic>
      <p:pic>
        <p:nvPicPr>
          <p:cNvPr id="113" name="Google Shape;113;p3"/>
          <p:cNvPicPr preferRelativeResize="0"/>
          <p:nvPr/>
        </p:nvPicPr>
        <p:blipFill rotWithShape="1">
          <a:blip r:embed="rId8">
            <a:alphaModFix/>
          </a:blip>
          <a:srcRect b="0" l="3112" r="3347" t="861"/>
          <a:stretch/>
        </p:blipFill>
        <p:spPr>
          <a:xfrm>
            <a:off x="1869115" y="0"/>
            <a:ext cx="2006221" cy="5873436"/>
          </a:xfrm>
          <a:prstGeom prst="rect">
            <a:avLst/>
          </a:prstGeom>
          <a:noFill/>
          <a:ln>
            <a:noFill/>
          </a:ln>
        </p:spPr>
      </p:pic>
      <p:pic>
        <p:nvPicPr>
          <p:cNvPr id="114" name="Google Shape;114;p3"/>
          <p:cNvPicPr preferRelativeResize="0"/>
          <p:nvPr/>
        </p:nvPicPr>
        <p:blipFill rotWithShape="1">
          <a:blip r:embed="rId9">
            <a:alphaModFix/>
          </a:blip>
          <a:srcRect b="0" l="5494" r="6758" t="0"/>
          <a:stretch/>
        </p:blipFill>
        <p:spPr>
          <a:xfrm>
            <a:off x="10128788" y="0"/>
            <a:ext cx="2162633" cy="5884508"/>
          </a:xfrm>
          <a:prstGeom prst="rect">
            <a:avLst/>
          </a:prstGeom>
          <a:noFill/>
          <a:ln>
            <a:noFill/>
          </a:ln>
        </p:spPr>
      </p:pic>
      <p:pic>
        <p:nvPicPr>
          <p:cNvPr id="115" name="Google Shape;115;p3"/>
          <p:cNvPicPr preferRelativeResize="0"/>
          <p:nvPr/>
        </p:nvPicPr>
        <p:blipFill rotWithShape="1">
          <a:blip r:embed="rId10">
            <a:alphaModFix/>
          </a:blip>
          <a:srcRect b="0" l="0" r="0" t="1149"/>
          <a:stretch/>
        </p:blipFill>
        <p:spPr>
          <a:xfrm>
            <a:off x="5899748" y="0"/>
            <a:ext cx="2153617" cy="5873436"/>
          </a:xfrm>
          <a:prstGeom prst="rect">
            <a:avLst/>
          </a:prstGeom>
          <a:noFill/>
          <a:ln>
            <a:noFill/>
          </a:ln>
        </p:spPr>
      </p:pic>
      <p:pic>
        <p:nvPicPr>
          <p:cNvPr id="116" name="Google Shape;116;p3"/>
          <p:cNvPicPr preferRelativeResize="0"/>
          <p:nvPr/>
        </p:nvPicPr>
        <p:blipFill rotWithShape="1">
          <a:blip r:embed="rId11">
            <a:alphaModFix/>
          </a:blip>
          <a:srcRect b="0" l="0" r="0" t="0"/>
          <a:stretch/>
        </p:blipFill>
        <p:spPr>
          <a:xfrm>
            <a:off x="11851852" y="5321614"/>
            <a:ext cx="439569" cy="557721"/>
          </a:xfrm>
          <a:prstGeom prst="rect">
            <a:avLst/>
          </a:prstGeom>
          <a:noFill/>
          <a:ln>
            <a:noFill/>
          </a:ln>
        </p:spPr>
      </p:pic>
      <p:pic>
        <p:nvPicPr>
          <p:cNvPr id="117" name="Google Shape;117;p3"/>
          <p:cNvPicPr preferRelativeResize="0"/>
          <p:nvPr/>
        </p:nvPicPr>
        <p:blipFill rotWithShape="1">
          <a:blip r:embed="rId11">
            <a:alphaModFix/>
          </a:blip>
          <a:srcRect b="0" l="0" r="0" t="0"/>
          <a:stretch/>
        </p:blipFill>
        <p:spPr>
          <a:xfrm>
            <a:off x="11536715" y="5683014"/>
            <a:ext cx="681176" cy="196463"/>
          </a:xfrm>
          <a:prstGeom prst="rect">
            <a:avLst/>
          </a:prstGeom>
          <a:noFill/>
          <a:ln>
            <a:noFill/>
          </a:ln>
        </p:spPr>
      </p:pic>
      <p:sp>
        <p:nvSpPr>
          <p:cNvPr id="118" name="Google Shape;118;p3"/>
          <p:cNvSpPr txBox="1"/>
          <p:nvPr/>
        </p:nvSpPr>
        <p:spPr>
          <a:xfrm>
            <a:off x="2955841" y="5997419"/>
            <a:ext cx="802186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Calibri"/>
              <a:buNone/>
            </a:pPr>
            <a:r>
              <a:rPr b="0" i="0" lang="en-GB" sz="4400" u="none" cap="none" strike="noStrike">
                <a:solidFill>
                  <a:srgbClr val="000000"/>
                </a:solidFill>
                <a:latin typeface="Calibri"/>
                <a:ea typeface="Calibri"/>
                <a:cs typeface="Calibri"/>
                <a:sym typeface="Calibri"/>
              </a:rPr>
              <a:t>Catholic</a:t>
            </a:r>
            <a:r>
              <a:rPr b="0" i="0" lang="en-GB" sz="4000" u="none" cap="none" strike="noStrike">
                <a:solidFill>
                  <a:srgbClr val="000000"/>
                </a:solidFill>
                <a:latin typeface="Calibri"/>
                <a:ea typeface="Calibri"/>
                <a:cs typeface="Calibri"/>
                <a:sym typeface="Calibri"/>
              </a:rPr>
              <a:t> </a:t>
            </a:r>
            <a:r>
              <a:rPr b="0" i="0" lang="en-GB" sz="4400" u="none" cap="none" strike="noStrike">
                <a:solidFill>
                  <a:srgbClr val="000000"/>
                </a:solidFill>
                <a:latin typeface="Calibri"/>
                <a:ea typeface="Calibri"/>
                <a:cs typeface="Calibri"/>
                <a:sym typeface="Calibri"/>
              </a:rPr>
              <a:t>Social</a:t>
            </a:r>
            <a:r>
              <a:rPr b="0" i="0" lang="en-GB" sz="4000" u="none" cap="none" strike="noStrike">
                <a:solidFill>
                  <a:srgbClr val="000000"/>
                </a:solidFill>
                <a:latin typeface="Calibri"/>
                <a:ea typeface="Calibri"/>
                <a:cs typeface="Calibri"/>
                <a:sym typeface="Calibri"/>
              </a:rPr>
              <a:t> </a:t>
            </a:r>
            <a:r>
              <a:rPr b="0" i="0" lang="en-GB" sz="4400" u="none" cap="none" strike="noStrike">
                <a:solidFill>
                  <a:srgbClr val="000000"/>
                </a:solidFill>
                <a:latin typeface="Calibri"/>
                <a:ea typeface="Calibri"/>
                <a:cs typeface="Calibri"/>
                <a:sym typeface="Calibri"/>
              </a:rPr>
              <a:t>Teaching</a:t>
            </a:r>
            <a:endParaRPr b="0" i="0" sz="40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4"/>
          <p:cNvPicPr preferRelativeResize="0"/>
          <p:nvPr/>
        </p:nvPicPr>
        <p:blipFill rotWithShape="1">
          <a:blip r:embed="rId3">
            <a:alphaModFix/>
          </a:blip>
          <a:srcRect b="0" l="108" r="355" t="12102"/>
          <a:stretch/>
        </p:blipFill>
        <p:spPr>
          <a:xfrm>
            <a:off x="0" y="0"/>
            <a:ext cx="12176206" cy="1802675"/>
          </a:xfrm>
          <a:prstGeom prst="rect">
            <a:avLst/>
          </a:prstGeom>
          <a:noFill/>
          <a:ln>
            <a:noFill/>
          </a:ln>
        </p:spPr>
      </p:pic>
      <p:pic>
        <p:nvPicPr>
          <p:cNvPr id="125" name="Google Shape;125;p4"/>
          <p:cNvPicPr preferRelativeResize="0"/>
          <p:nvPr/>
        </p:nvPicPr>
        <p:blipFill rotWithShape="1">
          <a:blip r:embed="rId4">
            <a:alphaModFix/>
          </a:blip>
          <a:srcRect b="0" l="0" r="0" t="0"/>
          <a:stretch/>
        </p:blipFill>
        <p:spPr>
          <a:xfrm>
            <a:off x="185350" y="5723649"/>
            <a:ext cx="11547259" cy="1128576"/>
          </a:xfrm>
          <a:prstGeom prst="rect">
            <a:avLst/>
          </a:prstGeom>
          <a:noFill/>
          <a:ln>
            <a:noFill/>
          </a:ln>
        </p:spPr>
      </p:pic>
      <p:pic>
        <p:nvPicPr>
          <p:cNvPr id="126" name="Google Shape;126;p4"/>
          <p:cNvPicPr preferRelativeResize="0"/>
          <p:nvPr/>
        </p:nvPicPr>
        <p:blipFill rotWithShape="1">
          <a:blip r:embed="rId5">
            <a:alphaModFix/>
          </a:blip>
          <a:srcRect b="0" l="5671" r="4772" t="0"/>
          <a:stretch/>
        </p:blipFill>
        <p:spPr>
          <a:xfrm>
            <a:off x="-71883" y="0"/>
            <a:ext cx="1978926" cy="5873436"/>
          </a:xfrm>
          <a:prstGeom prst="rect">
            <a:avLst/>
          </a:prstGeom>
          <a:noFill/>
          <a:ln>
            <a:noFill/>
          </a:ln>
        </p:spPr>
      </p:pic>
      <p:pic>
        <p:nvPicPr>
          <p:cNvPr id="127" name="Google Shape;127;p4"/>
          <p:cNvPicPr preferRelativeResize="0"/>
          <p:nvPr/>
        </p:nvPicPr>
        <p:blipFill rotWithShape="1">
          <a:blip r:embed="rId6">
            <a:alphaModFix/>
          </a:blip>
          <a:srcRect b="786" l="0" r="0" t="0"/>
          <a:stretch/>
        </p:blipFill>
        <p:spPr>
          <a:xfrm>
            <a:off x="8015344" y="-9264"/>
            <a:ext cx="2132554" cy="5891963"/>
          </a:xfrm>
          <a:prstGeom prst="rect">
            <a:avLst/>
          </a:prstGeom>
          <a:noFill/>
          <a:ln>
            <a:noFill/>
          </a:ln>
        </p:spPr>
      </p:pic>
      <p:pic>
        <p:nvPicPr>
          <p:cNvPr id="128" name="Google Shape;128;p4"/>
          <p:cNvPicPr preferRelativeResize="0"/>
          <p:nvPr/>
        </p:nvPicPr>
        <p:blipFill rotWithShape="1">
          <a:blip r:embed="rId7">
            <a:alphaModFix/>
          </a:blip>
          <a:srcRect b="264" l="4140" r="4169" t="929"/>
          <a:stretch/>
        </p:blipFill>
        <p:spPr>
          <a:xfrm>
            <a:off x="3824518" y="0"/>
            <a:ext cx="2115403" cy="5873436"/>
          </a:xfrm>
          <a:prstGeom prst="rect">
            <a:avLst/>
          </a:prstGeom>
          <a:noFill/>
          <a:ln>
            <a:noFill/>
          </a:ln>
        </p:spPr>
      </p:pic>
      <p:pic>
        <p:nvPicPr>
          <p:cNvPr id="129" name="Google Shape;129;p4"/>
          <p:cNvPicPr preferRelativeResize="0"/>
          <p:nvPr/>
        </p:nvPicPr>
        <p:blipFill rotWithShape="1">
          <a:blip r:embed="rId8">
            <a:alphaModFix/>
          </a:blip>
          <a:srcRect b="0" l="3112" r="3347" t="861"/>
          <a:stretch/>
        </p:blipFill>
        <p:spPr>
          <a:xfrm>
            <a:off x="1869115" y="0"/>
            <a:ext cx="2006221" cy="5873436"/>
          </a:xfrm>
          <a:prstGeom prst="rect">
            <a:avLst/>
          </a:prstGeom>
          <a:noFill/>
          <a:ln>
            <a:noFill/>
          </a:ln>
        </p:spPr>
      </p:pic>
      <p:pic>
        <p:nvPicPr>
          <p:cNvPr id="130" name="Google Shape;130;p4"/>
          <p:cNvPicPr preferRelativeResize="0"/>
          <p:nvPr/>
        </p:nvPicPr>
        <p:blipFill rotWithShape="1">
          <a:blip r:embed="rId9">
            <a:alphaModFix/>
          </a:blip>
          <a:srcRect b="0" l="5494" r="6758" t="0"/>
          <a:stretch/>
        </p:blipFill>
        <p:spPr>
          <a:xfrm>
            <a:off x="10128788" y="0"/>
            <a:ext cx="2162633" cy="5884508"/>
          </a:xfrm>
          <a:prstGeom prst="rect">
            <a:avLst/>
          </a:prstGeom>
          <a:noFill/>
          <a:ln>
            <a:noFill/>
          </a:ln>
        </p:spPr>
      </p:pic>
      <p:pic>
        <p:nvPicPr>
          <p:cNvPr id="131" name="Google Shape;131;p4"/>
          <p:cNvPicPr preferRelativeResize="0"/>
          <p:nvPr/>
        </p:nvPicPr>
        <p:blipFill rotWithShape="1">
          <a:blip r:embed="rId10">
            <a:alphaModFix/>
          </a:blip>
          <a:srcRect b="0" l="0" r="0" t="0"/>
          <a:stretch/>
        </p:blipFill>
        <p:spPr>
          <a:xfrm>
            <a:off x="11851852" y="5321614"/>
            <a:ext cx="439569" cy="557721"/>
          </a:xfrm>
          <a:prstGeom prst="rect">
            <a:avLst/>
          </a:prstGeom>
          <a:noFill/>
          <a:ln>
            <a:noFill/>
          </a:ln>
        </p:spPr>
      </p:pic>
      <p:pic>
        <p:nvPicPr>
          <p:cNvPr id="132" name="Google Shape;132;p4"/>
          <p:cNvPicPr preferRelativeResize="0"/>
          <p:nvPr/>
        </p:nvPicPr>
        <p:blipFill rotWithShape="1">
          <a:blip r:embed="rId10">
            <a:alphaModFix/>
          </a:blip>
          <a:srcRect b="0" l="0" r="0" t="0"/>
          <a:stretch/>
        </p:blipFill>
        <p:spPr>
          <a:xfrm>
            <a:off x="11536715" y="5683014"/>
            <a:ext cx="681176" cy="196463"/>
          </a:xfrm>
          <a:prstGeom prst="rect">
            <a:avLst/>
          </a:prstGeom>
          <a:noFill/>
          <a:ln>
            <a:noFill/>
          </a:ln>
        </p:spPr>
      </p:pic>
      <p:sp>
        <p:nvSpPr>
          <p:cNvPr id="133" name="Google Shape;133;p4"/>
          <p:cNvSpPr txBox="1"/>
          <p:nvPr/>
        </p:nvSpPr>
        <p:spPr>
          <a:xfrm>
            <a:off x="2955841" y="5997419"/>
            <a:ext cx="8021863"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Calibri"/>
              <a:buNone/>
            </a:pPr>
            <a:r>
              <a:rPr b="0" i="0" lang="en-GB" sz="4400" u="none" cap="none" strike="noStrike">
                <a:solidFill>
                  <a:srgbClr val="000000"/>
                </a:solidFill>
                <a:latin typeface="Calibri"/>
                <a:ea typeface="Calibri"/>
                <a:cs typeface="Calibri"/>
                <a:sym typeface="Calibri"/>
              </a:rPr>
              <a:t>Catholic</a:t>
            </a:r>
            <a:r>
              <a:rPr b="0" i="0" lang="en-GB" sz="4000" u="none" cap="none" strike="noStrike">
                <a:solidFill>
                  <a:srgbClr val="000000"/>
                </a:solidFill>
                <a:latin typeface="Calibri"/>
                <a:ea typeface="Calibri"/>
                <a:cs typeface="Calibri"/>
                <a:sym typeface="Calibri"/>
              </a:rPr>
              <a:t> </a:t>
            </a:r>
            <a:r>
              <a:rPr b="0" i="0" lang="en-GB" sz="4400" u="none" cap="none" strike="noStrike">
                <a:solidFill>
                  <a:srgbClr val="000000"/>
                </a:solidFill>
                <a:latin typeface="Calibri"/>
                <a:ea typeface="Calibri"/>
                <a:cs typeface="Calibri"/>
                <a:sym typeface="Calibri"/>
              </a:rPr>
              <a:t>Social</a:t>
            </a:r>
            <a:r>
              <a:rPr b="0" i="0" lang="en-GB" sz="4000" u="none" cap="none" strike="noStrike">
                <a:solidFill>
                  <a:srgbClr val="000000"/>
                </a:solidFill>
                <a:latin typeface="Calibri"/>
                <a:ea typeface="Calibri"/>
                <a:cs typeface="Calibri"/>
                <a:sym typeface="Calibri"/>
              </a:rPr>
              <a:t> </a:t>
            </a:r>
            <a:r>
              <a:rPr b="0" i="0" lang="en-GB" sz="4400" u="none" cap="none" strike="noStrike">
                <a:solidFill>
                  <a:srgbClr val="000000"/>
                </a:solidFill>
                <a:latin typeface="Calibri"/>
                <a:ea typeface="Calibri"/>
                <a:cs typeface="Calibri"/>
                <a:sym typeface="Calibri"/>
              </a:rPr>
              <a:t>Teaching</a:t>
            </a:r>
            <a:endParaRPr b="0" i="0" sz="4000" u="none" cap="none" strike="noStrike">
              <a:solidFill>
                <a:srgbClr val="000000"/>
              </a:solidFill>
              <a:latin typeface="Calibri"/>
              <a:ea typeface="Calibri"/>
              <a:cs typeface="Calibri"/>
              <a:sym typeface="Calibri"/>
            </a:endParaRPr>
          </a:p>
        </p:txBody>
      </p:sp>
      <p:pic>
        <p:nvPicPr>
          <p:cNvPr id="134" name="Google Shape;134;p4"/>
          <p:cNvPicPr preferRelativeResize="0"/>
          <p:nvPr/>
        </p:nvPicPr>
        <p:blipFill rotWithShape="1">
          <a:blip r:embed="rId11">
            <a:alphaModFix/>
          </a:blip>
          <a:srcRect b="0" l="0" r="0" t="1149"/>
          <a:stretch/>
        </p:blipFill>
        <p:spPr>
          <a:xfrm>
            <a:off x="5899748" y="0"/>
            <a:ext cx="2153617" cy="5873436"/>
          </a:xfrm>
          <a:prstGeom prst="rect">
            <a:avLst/>
          </a:prstGeom>
          <a:noFill/>
          <a:ln>
            <a:noFill/>
          </a:ln>
        </p:spPr>
      </p:pic>
      <p:pic>
        <p:nvPicPr>
          <p:cNvPr id="135" name="Google Shape;135;p4"/>
          <p:cNvPicPr preferRelativeResize="0"/>
          <p:nvPr/>
        </p:nvPicPr>
        <p:blipFill rotWithShape="1">
          <a:blip r:embed="rId12">
            <a:alphaModFix/>
          </a:blip>
          <a:srcRect b="786" l="0" r="0" t="0"/>
          <a:stretch/>
        </p:blipFill>
        <p:spPr>
          <a:xfrm>
            <a:off x="8015344" y="-12200"/>
            <a:ext cx="2132554" cy="58919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5"/>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142" name="Google Shape;142;p5"/>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43" name="Google Shape;143;p5"/>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Preferential Option for the Poor</a:t>
            </a:r>
            <a:endParaRPr/>
          </a:p>
        </p:txBody>
      </p:sp>
      <p:sp>
        <p:nvSpPr>
          <p:cNvPr id="144" name="Google Shape;144;p5"/>
          <p:cNvSpPr/>
          <p:nvPr/>
        </p:nvSpPr>
        <p:spPr>
          <a:xfrm>
            <a:off x="1158240" y="2269148"/>
            <a:ext cx="7326489"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000" u="none" cap="none" strike="noStrike">
                <a:solidFill>
                  <a:schemeClr val="dk1"/>
                </a:solidFill>
                <a:latin typeface="Gill Sans"/>
                <a:ea typeface="Gill Sans"/>
                <a:cs typeface="Gill Sans"/>
                <a:sym typeface="Gill Sans"/>
              </a:rPr>
              <a:t>God wants us to help those in need, like Jesus did.</a:t>
            </a:r>
            <a:endParaRPr/>
          </a:p>
          <a:p>
            <a:pPr indent="0" lvl="0" marL="0" marR="0" rtl="0" algn="ctr">
              <a:spcBef>
                <a:spcPts val="0"/>
              </a:spcBef>
              <a:spcAft>
                <a:spcPts val="0"/>
              </a:spcAft>
              <a:buNone/>
            </a:pPr>
            <a:r>
              <a:rPr b="1" i="0" lang="en-GB" sz="4000" u="none" cap="none" strike="noStrike">
                <a:solidFill>
                  <a:srgbClr val="C00000"/>
                </a:solidFill>
                <a:latin typeface="Gill Sans"/>
                <a:ea typeface="Gill Sans"/>
                <a:cs typeface="Gill Sans"/>
                <a:sym typeface="Gill Sans"/>
              </a:rPr>
              <a:t>Can you think of the ways Jesus helped those in need?</a:t>
            </a:r>
            <a:endParaRPr/>
          </a:p>
        </p:txBody>
      </p:sp>
      <p:pic>
        <p:nvPicPr>
          <p:cNvPr id="145" name="Google Shape;145;p5"/>
          <p:cNvPicPr preferRelativeResize="0"/>
          <p:nvPr/>
        </p:nvPicPr>
        <p:blipFill rotWithShape="1">
          <a:blip r:embed="rId5">
            <a:alphaModFix/>
          </a:blip>
          <a:srcRect b="19206" l="6429" r="57232" t="11111"/>
          <a:stretch/>
        </p:blipFill>
        <p:spPr>
          <a:xfrm>
            <a:off x="8881302" y="2129849"/>
            <a:ext cx="2712229" cy="29254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6"/>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152" name="Google Shape;152;p6"/>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53" name="Google Shape;153;p6"/>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Preferential Option for the Poor</a:t>
            </a:r>
            <a:endParaRPr/>
          </a:p>
        </p:txBody>
      </p:sp>
      <p:sp>
        <p:nvSpPr>
          <p:cNvPr id="154" name="Google Shape;154;p6"/>
          <p:cNvSpPr/>
          <p:nvPr/>
        </p:nvSpPr>
        <p:spPr>
          <a:xfrm>
            <a:off x="4368799" y="2274838"/>
            <a:ext cx="6913192"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600" u="none" cap="none" strike="noStrike">
                <a:solidFill>
                  <a:schemeClr val="dk1"/>
                </a:solidFill>
                <a:latin typeface="Gill Sans"/>
                <a:ea typeface="Gill Sans"/>
                <a:cs typeface="Gill Sans"/>
                <a:sym typeface="Gill Sans"/>
              </a:rPr>
              <a:t>Jesus showed us how to care for those in need.</a:t>
            </a:r>
            <a:endParaRPr/>
          </a:p>
          <a:p>
            <a:pPr indent="0" lvl="0" marL="0" marR="0" rtl="0" algn="ctr">
              <a:spcBef>
                <a:spcPts val="0"/>
              </a:spcBef>
              <a:spcAft>
                <a:spcPts val="0"/>
              </a:spcAft>
              <a:buNone/>
            </a:pPr>
            <a:r>
              <a:rPr b="0" i="0" lang="en-GB" sz="3600" u="none" cap="none" strike="noStrike">
                <a:solidFill>
                  <a:schemeClr val="dk1"/>
                </a:solidFill>
                <a:latin typeface="Gill Sans"/>
                <a:ea typeface="Gill Sans"/>
                <a:cs typeface="Gill Sans"/>
                <a:sym typeface="Gill Sans"/>
              </a:rPr>
              <a:t>He showed us how to </a:t>
            </a:r>
            <a:r>
              <a:rPr b="1" i="0" lang="en-GB" sz="3600" u="none" cap="none" strike="noStrike">
                <a:solidFill>
                  <a:schemeClr val="dk1"/>
                </a:solidFill>
                <a:latin typeface="Gill Sans"/>
                <a:ea typeface="Gill Sans"/>
                <a:cs typeface="Gill Sans"/>
                <a:sym typeface="Gill Sans"/>
              </a:rPr>
              <a:t>love</a:t>
            </a:r>
            <a:r>
              <a:rPr b="0" i="0" lang="en-GB" sz="3600" u="none" cap="none" strike="noStrike">
                <a:solidFill>
                  <a:schemeClr val="dk1"/>
                </a:solidFill>
                <a:latin typeface="Gill Sans"/>
                <a:ea typeface="Gill Sans"/>
                <a:cs typeface="Gill Sans"/>
                <a:sym typeface="Gill Sans"/>
              </a:rPr>
              <a:t> and </a:t>
            </a:r>
            <a:r>
              <a:rPr b="1" i="0" lang="en-GB" sz="3600" u="none" cap="none" strike="noStrike">
                <a:solidFill>
                  <a:schemeClr val="dk1"/>
                </a:solidFill>
                <a:latin typeface="Gill Sans"/>
                <a:ea typeface="Gill Sans"/>
                <a:cs typeface="Gill Sans"/>
                <a:sym typeface="Gill Sans"/>
              </a:rPr>
              <a:t>give</a:t>
            </a:r>
            <a:r>
              <a:rPr b="0" i="0" lang="en-GB" sz="3600" u="none" cap="none" strike="noStrike">
                <a:solidFill>
                  <a:schemeClr val="dk1"/>
                </a:solidFill>
                <a:latin typeface="Gill Sans"/>
                <a:ea typeface="Gill Sans"/>
                <a:cs typeface="Gill Sans"/>
                <a:sym typeface="Gill Sans"/>
              </a:rPr>
              <a:t> to them.</a:t>
            </a:r>
            <a:endParaRPr/>
          </a:p>
        </p:txBody>
      </p:sp>
      <p:pic>
        <p:nvPicPr>
          <p:cNvPr id="155" name="Google Shape;155;p6"/>
          <p:cNvPicPr preferRelativeResize="0"/>
          <p:nvPr/>
        </p:nvPicPr>
        <p:blipFill rotWithShape="1">
          <a:blip r:embed="rId5">
            <a:alphaModFix/>
          </a:blip>
          <a:srcRect b="17083" l="9728" r="53125" t="7703"/>
          <a:stretch/>
        </p:blipFill>
        <p:spPr>
          <a:xfrm>
            <a:off x="910009" y="2120989"/>
            <a:ext cx="2863526" cy="32614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7"/>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162" name="Google Shape;162;p7"/>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63" name="Google Shape;163;p7"/>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Preferential Option for the Poor</a:t>
            </a:r>
            <a:endParaRPr/>
          </a:p>
        </p:txBody>
      </p:sp>
      <p:pic>
        <p:nvPicPr>
          <p:cNvPr id="164" name="Google Shape;164;p7"/>
          <p:cNvPicPr preferRelativeResize="0"/>
          <p:nvPr/>
        </p:nvPicPr>
        <p:blipFill rotWithShape="1">
          <a:blip r:embed="rId5">
            <a:alphaModFix/>
          </a:blip>
          <a:srcRect b="17083" l="9728" r="53125" t="7703"/>
          <a:stretch/>
        </p:blipFill>
        <p:spPr>
          <a:xfrm>
            <a:off x="8970275" y="1850110"/>
            <a:ext cx="2863526" cy="3261410"/>
          </a:xfrm>
          <a:prstGeom prst="rect">
            <a:avLst/>
          </a:prstGeom>
          <a:noFill/>
          <a:ln>
            <a:noFill/>
          </a:ln>
        </p:spPr>
      </p:pic>
      <p:sp>
        <p:nvSpPr>
          <p:cNvPr id="165" name="Google Shape;165;p7"/>
          <p:cNvSpPr/>
          <p:nvPr/>
        </p:nvSpPr>
        <p:spPr>
          <a:xfrm>
            <a:off x="916999" y="2521393"/>
            <a:ext cx="7940975" cy="18158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200" u="none" cap="none" strike="noStrike">
                <a:solidFill>
                  <a:schemeClr val="dk1"/>
                </a:solidFill>
                <a:latin typeface="Gill Sans"/>
                <a:ea typeface="Gill Sans"/>
                <a:cs typeface="Gill Sans"/>
                <a:sym typeface="Gill Sans"/>
              </a:rPr>
              <a:t>‘Be generous and willing to share.’</a:t>
            </a:r>
            <a:r>
              <a:rPr b="1" i="0" lang="en-GB" sz="3200" u="none" cap="none" strike="noStrike">
                <a:solidFill>
                  <a:srgbClr val="C00000"/>
                </a:solidFill>
                <a:latin typeface="Gill Sans"/>
                <a:ea typeface="Gill Sans"/>
                <a:cs typeface="Gill Sans"/>
                <a:sym typeface="Gill Sans"/>
              </a:rPr>
              <a:t>     </a:t>
            </a:r>
            <a:endParaRPr/>
          </a:p>
          <a:p>
            <a:pPr indent="0" lvl="0" marL="0" marR="0" rtl="0" algn="ctr">
              <a:spcBef>
                <a:spcPts val="0"/>
              </a:spcBef>
              <a:spcAft>
                <a:spcPts val="0"/>
              </a:spcAft>
              <a:buNone/>
            </a:pPr>
            <a:r>
              <a:rPr b="1" i="0" lang="en-GB" sz="2400" u="none" cap="none" strike="noStrike">
                <a:solidFill>
                  <a:srgbClr val="C00000"/>
                </a:solidFill>
                <a:latin typeface="Gill Sans"/>
                <a:ea typeface="Gill Sans"/>
                <a:cs typeface="Gill Sans"/>
                <a:sym typeface="Gill Sans"/>
              </a:rPr>
              <a:t>1Timothy 6:18</a:t>
            </a:r>
            <a:endParaRPr/>
          </a:p>
          <a:p>
            <a:pPr indent="0" lvl="0" marL="0" marR="0" rtl="0" algn="ctr">
              <a:spcBef>
                <a:spcPts val="0"/>
              </a:spcBef>
              <a:spcAft>
                <a:spcPts val="0"/>
              </a:spcAft>
              <a:buNone/>
            </a:pPr>
            <a:r>
              <a:t/>
            </a:r>
            <a:endParaRPr b="1" i="0" sz="2400" u="none" cap="none" strike="noStrike">
              <a:solidFill>
                <a:srgbClr val="C00000"/>
              </a:solidFill>
              <a:latin typeface="Gill Sans"/>
              <a:ea typeface="Gill Sans"/>
              <a:cs typeface="Gill Sans"/>
              <a:sym typeface="Gill Sans"/>
            </a:endParaRPr>
          </a:p>
          <a:p>
            <a:pPr indent="0" lvl="0" marL="0" marR="0" rtl="0" algn="ctr">
              <a:spcBef>
                <a:spcPts val="0"/>
              </a:spcBef>
              <a:spcAft>
                <a:spcPts val="0"/>
              </a:spcAft>
              <a:buNone/>
            </a:pPr>
            <a:r>
              <a:rPr b="1" i="0" lang="en-GB" sz="3200" u="none" cap="none" strike="noStrike">
                <a:solidFill>
                  <a:srgbClr val="C00000"/>
                </a:solidFill>
                <a:latin typeface="Gill Sans"/>
                <a:ea typeface="Gill Sans"/>
                <a:cs typeface="Gill Sans"/>
                <a:sym typeface="Gill Sans"/>
              </a:rPr>
              <a:t>What does ‘be generous’ mean?</a:t>
            </a:r>
            <a:endParaRPr b="1" i="0" sz="4000" u="none" cap="none" strike="noStrike">
              <a:solidFill>
                <a:srgbClr val="C00000"/>
              </a:solidFill>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8"/>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172" name="Google Shape;172;p8"/>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73" name="Google Shape;173;p8"/>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Preferential Option for the Poor</a:t>
            </a:r>
            <a:endParaRPr/>
          </a:p>
        </p:txBody>
      </p:sp>
      <p:pic>
        <p:nvPicPr>
          <p:cNvPr id="174" name="Google Shape;174;p8"/>
          <p:cNvPicPr preferRelativeResize="0"/>
          <p:nvPr/>
        </p:nvPicPr>
        <p:blipFill rotWithShape="1">
          <a:blip r:embed="rId5">
            <a:alphaModFix/>
          </a:blip>
          <a:srcRect b="17083" l="9728" r="53125" t="7703"/>
          <a:stretch/>
        </p:blipFill>
        <p:spPr>
          <a:xfrm>
            <a:off x="8970275" y="1850110"/>
            <a:ext cx="2863526" cy="3261410"/>
          </a:xfrm>
          <a:prstGeom prst="rect">
            <a:avLst/>
          </a:prstGeom>
          <a:noFill/>
          <a:ln>
            <a:noFill/>
          </a:ln>
        </p:spPr>
      </p:pic>
      <p:sp>
        <p:nvSpPr>
          <p:cNvPr id="175" name="Google Shape;175;p8"/>
          <p:cNvSpPr/>
          <p:nvPr/>
        </p:nvSpPr>
        <p:spPr>
          <a:xfrm>
            <a:off x="815399" y="1905506"/>
            <a:ext cx="7940975" cy="24314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3200" u="none" cap="none" strike="noStrike">
                <a:solidFill>
                  <a:schemeClr val="dk1"/>
                </a:solidFill>
                <a:latin typeface="Gill Sans"/>
                <a:ea typeface="Gill Sans"/>
                <a:cs typeface="Gill Sans"/>
                <a:sym typeface="Gill Sans"/>
              </a:rPr>
              <a:t>‘Blessed are you who are poor, for yours is the kingdom of God. Blessed are you who hunger now, for you will be satisfied. Blessed are you who weep now, for you will laugh.’</a:t>
            </a:r>
            <a:endParaRPr/>
          </a:p>
          <a:p>
            <a:pPr indent="0" lvl="0" marL="0" marR="0" rtl="0" algn="ctr">
              <a:spcBef>
                <a:spcPts val="0"/>
              </a:spcBef>
              <a:spcAft>
                <a:spcPts val="0"/>
              </a:spcAft>
              <a:buNone/>
            </a:pPr>
            <a:r>
              <a:rPr b="1" i="0" lang="en-GB" sz="2400" u="none" cap="none" strike="noStrike">
                <a:solidFill>
                  <a:srgbClr val="C00000"/>
                </a:solidFill>
                <a:latin typeface="Gill Sans"/>
                <a:ea typeface="Gill Sans"/>
                <a:cs typeface="Gill Sans"/>
                <a:sym typeface="Gill Sans"/>
              </a:rPr>
              <a:t>Luke 6:20-21</a:t>
            </a:r>
            <a:endParaRPr b="1" i="0" sz="3200" u="none" cap="none" strike="noStrike">
              <a:solidFill>
                <a:srgbClr val="C00000"/>
              </a:solidFill>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9"/>
          <p:cNvPicPr preferRelativeResize="0"/>
          <p:nvPr/>
        </p:nvPicPr>
        <p:blipFill rotWithShape="1">
          <a:blip r:embed="rId3">
            <a:alphaModFix/>
          </a:blip>
          <a:srcRect b="0" l="108" r="355" t="12102"/>
          <a:stretch/>
        </p:blipFill>
        <p:spPr>
          <a:xfrm>
            <a:off x="0" y="-2338"/>
            <a:ext cx="12192000" cy="1805013"/>
          </a:xfrm>
          <a:prstGeom prst="rect">
            <a:avLst/>
          </a:prstGeom>
          <a:noFill/>
          <a:ln>
            <a:noFill/>
          </a:ln>
        </p:spPr>
      </p:pic>
      <p:pic>
        <p:nvPicPr>
          <p:cNvPr id="182" name="Google Shape;182;p9"/>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83" name="Google Shape;183;p9"/>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4400" u="none" cap="none" strike="noStrike">
                <a:solidFill>
                  <a:schemeClr val="lt1"/>
                </a:solidFill>
                <a:latin typeface="Gill Sans"/>
                <a:ea typeface="Gill Sans"/>
                <a:cs typeface="Gill Sans"/>
                <a:sym typeface="Gill Sans"/>
              </a:rPr>
              <a:t>The Widow’s </a:t>
            </a:r>
            <a:r>
              <a:rPr lang="en-GB" sz="4400">
                <a:solidFill>
                  <a:schemeClr val="lt1"/>
                </a:solidFill>
                <a:latin typeface="Gill Sans"/>
                <a:ea typeface="Gill Sans"/>
                <a:cs typeface="Gill Sans"/>
                <a:sym typeface="Gill Sans"/>
              </a:rPr>
              <a:t>Offering (Mark 12: 41-44)</a:t>
            </a:r>
            <a:endParaRPr/>
          </a:p>
        </p:txBody>
      </p:sp>
      <p:sp>
        <p:nvSpPr>
          <p:cNvPr id="184" name="Google Shape;184;p9"/>
          <p:cNvSpPr/>
          <p:nvPr/>
        </p:nvSpPr>
        <p:spPr>
          <a:xfrm>
            <a:off x="180022" y="1674202"/>
            <a:ext cx="7322797" cy="41549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185" name="Google Shape;185;p9"/>
          <p:cNvSpPr/>
          <p:nvPr/>
        </p:nvSpPr>
        <p:spPr>
          <a:xfrm>
            <a:off x="7532058" y="2305615"/>
            <a:ext cx="4549422" cy="224676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pic>
        <p:nvPicPr>
          <p:cNvPr id="186" name="Google Shape;186;p9"/>
          <p:cNvPicPr preferRelativeResize="0"/>
          <p:nvPr/>
        </p:nvPicPr>
        <p:blipFill>
          <a:blip r:embed="rId5">
            <a:alphaModFix/>
          </a:blip>
          <a:stretch>
            <a:fillRect/>
          </a:stretch>
        </p:blipFill>
        <p:spPr>
          <a:xfrm>
            <a:off x="4900426" y="1674200"/>
            <a:ext cx="1921376" cy="5026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2018-05-21T15:55:21Z</dcterms:created>
  <dc:creator>Verity Sykes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0x0101004C925567B298CE42B4AEE50097DA31FC</vt:lpwstr>
  </property>
</Properties>
</file>