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Gill Sans"/>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6itwRu1N9h+FOz2Cv4WzFCDuH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illSans-bold.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GillSans-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89" name="Google Shape;18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e9e962e05a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2e9e962e05a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99" name="Google Shape;199;g2e9e962e05a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08" name="Google Shape;20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18" name="Google Shape;21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b5c3964cf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2eb5c3964cf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Calibri"/>
              <a:buChar char="●"/>
            </a:pPr>
            <a:r>
              <a:rPr lang="en-GB"/>
              <a:t>Finish with the Jubilee prayer, reflecting on today’s learning</a:t>
            </a:r>
            <a:endParaRPr/>
          </a:p>
        </p:txBody>
      </p:sp>
      <p:sp>
        <p:nvSpPr>
          <p:cNvPr id="227" name="Google Shape;227;g2eb5c3964cf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GB"/>
              <a:t>What is this picture of? What is happening? Why do you think people are queuing for a food bank? What does this service provide? What does this picture tell us about how people are living in the UK in 2024?</a:t>
            </a:r>
            <a:endParaRPr sz="1200">
              <a:solidFill>
                <a:schemeClr val="dk1"/>
              </a:solidFill>
              <a:latin typeface="Calibri"/>
              <a:ea typeface="Calibri"/>
              <a:cs typeface="Calibri"/>
              <a:sym typeface="Calibri"/>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a:p>
        </p:txBody>
      </p:sp>
      <p:sp>
        <p:nvSpPr>
          <p:cNvPr id="121" name="Google Shape;12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b5c3964c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eb5c3964c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rPr lang="en-GB"/>
              <a:t>Pope Francis will open the Holy Door of St Peter’s Basilica on Christmas Eve 2024, marking the beginning of this jubilee year. Pope Francis has called for people of faith to pray for and have deep faith, lively hope and active charity. Explain to the children why this jubilee year is a great time to be very active in charity, which is what we’re working towards in our CST lessons.</a:t>
            </a:r>
            <a:endParaRPr sz="1200">
              <a:solidFill>
                <a:schemeClr val="dk1"/>
              </a:solidFill>
              <a:latin typeface="Calibri"/>
              <a:ea typeface="Calibri"/>
              <a:cs typeface="Calibri"/>
              <a:sym typeface="Calibri"/>
            </a:endParaRPr>
          </a:p>
        </p:txBody>
      </p:sp>
      <p:sp>
        <p:nvSpPr>
          <p:cNvPr id="138" name="Google Shape;138;g2eb5c3964c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69" name="Google Shape;1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79" name="Google Shape;1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11" Type="http://schemas.openxmlformats.org/officeDocument/2006/relationships/image" Target="../media/image15.png"/><Relationship Id="rId10" Type="http://schemas.openxmlformats.org/officeDocument/2006/relationships/image" Target="../media/image16.png"/><Relationship Id="rId9"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23.png"/><Relationship Id="rId8"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png"/><Relationship Id="rId11" Type="http://schemas.openxmlformats.org/officeDocument/2006/relationships/image" Target="../media/image33.png"/><Relationship Id="rId10" Type="http://schemas.openxmlformats.org/officeDocument/2006/relationships/image" Target="../media/image25.png"/><Relationship Id="rId12" Type="http://schemas.openxmlformats.org/officeDocument/2006/relationships/image" Target="../media/image4.png"/><Relationship Id="rId9" Type="http://schemas.openxmlformats.org/officeDocument/2006/relationships/image" Target="../media/image30.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23788" r="33782" t="0"/>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b="0" l="17588" r="21023" t="61504"/>
          <a:stretch/>
        </p:blipFill>
        <p:spPr>
          <a:xfrm>
            <a:off x="736166" y="4968986"/>
            <a:ext cx="3739487" cy="1328740"/>
          </a:xfrm>
          <a:prstGeom prst="rect">
            <a:avLst/>
          </a:prstGeom>
          <a:noFill/>
          <a:ln>
            <a:noFill/>
          </a:ln>
        </p:spPr>
      </p:pic>
      <p:sp>
        <p:nvSpPr>
          <p:cNvPr id="91" name="Google Shape;91;p1"/>
          <p:cNvSpPr txBox="1"/>
          <p:nvPr/>
        </p:nvSpPr>
        <p:spPr>
          <a:xfrm>
            <a:off x="332961" y="1837065"/>
            <a:ext cx="11526000" cy="184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GB" sz="66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lang="en-GB" sz="4800">
                <a:solidFill>
                  <a:schemeClr val="lt1"/>
                </a:solidFill>
                <a:latin typeface="Gill Sans"/>
                <a:ea typeface="Gill Sans"/>
                <a:cs typeface="Gill Sans"/>
                <a:sym typeface="Gill Sans"/>
              </a:rPr>
              <a:t>Year 3</a:t>
            </a:r>
            <a:endParaRPr b="0" i="0" sz="8000" u="none" cap="none" strike="noStrik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b="19840" l="54104" r="10359" t="11588"/>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0" y="42355"/>
            <a:ext cx="1849264" cy="18466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2"/>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92" name="Google Shape;192;p1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93" name="Google Shape;193;p1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94" name="Google Shape;194;p12"/>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195" name="Google Shape;195;p12"/>
          <p:cNvSpPr/>
          <p:nvPr/>
        </p:nvSpPr>
        <p:spPr>
          <a:xfrm>
            <a:off x="815399" y="1905506"/>
            <a:ext cx="7940975"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‘Speak up for those who cannot speak for themselves, for the rights of all who are destitute. Speak up and judge fairly; defend the rights of the poor and needy.’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C00000"/>
                </a:solidFill>
                <a:latin typeface="Gill Sans"/>
                <a:ea typeface="Gill Sans"/>
                <a:cs typeface="Gill Sans"/>
                <a:sym typeface="Gill Sans"/>
              </a:rPr>
              <a:t>Proverbs 31:8-9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Why are we called to speak up on behalf of those in need?</a:t>
            </a:r>
            <a:endParaRPr b="1" i="0" sz="4000" u="none" cap="none" strike="noStrike">
              <a:solidFill>
                <a:srgbClr val="C00000"/>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g2e9e962e05a_0_3"/>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202" name="Google Shape;202;g2e9e962e05a_0_3"/>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203" name="Google Shape;203;g2e9e962e05a_0_3"/>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What can you do to help?</a:t>
            </a:r>
            <a:endParaRPr b="0" i="0" sz="1400" u="none" cap="none" strike="noStrike">
              <a:solidFill>
                <a:srgbClr val="000000"/>
              </a:solidFill>
              <a:latin typeface="Arial"/>
              <a:ea typeface="Arial"/>
              <a:cs typeface="Arial"/>
              <a:sym typeface="Arial"/>
            </a:endParaRPr>
          </a:p>
        </p:txBody>
      </p:sp>
      <p:pic>
        <p:nvPicPr>
          <p:cNvPr id="204" name="Google Shape;204;g2e9e962e05a_0_3"/>
          <p:cNvPicPr preferRelativeResize="0"/>
          <p:nvPr/>
        </p:nvPicPr>
        <p:blipFill>
          <a:blip r:embed="rId5">
            <a:alphaModFix/>
          </a:blip>
          <a:stretch>
            <a:fillRect/>
          </a:stretch>
        </p:blipFill>
        <p:spPr>
          <a:xfrm>
            <a:off x="3398913" y="1955075"/>
            <a:ext cx="5394165" cy="3593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15"/>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11" name="Google Shape;211;p15"/>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12" name="Google Shape;212;p15"/>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Main Activity</a:t>
            </a:r>
            <a:endParaRPr b="0" i="0" sz="1400" u="none" cap="none" strike="noStrike">
              <a:solidFill>
                <a:srgbClr val="000000"/>
              </a:solidFill>
              <a:latin typeface="Arial"/>
              <a:ea typeface="Arial"/>
              <a:cs typeface="Arial"/>
              <a:sym typeface="Arial"/>
            </a:endParaRPr>
          </a:p>
        </p:txBody>
      </p:sp>
      <p:sp>
        <p:nvSpPr>
          <p:cNvPr id="213" name="Google Shape;213;p15"/>
          <p:cNvSpPr txBox="1"/>
          <p:nvPr/>
        </p:nvSpPr>
        <p:spPr>
          <a:xfrm>
            <a:off x="3511147" y="1554822"/>
            <a:ext cx="8310600" cy="4402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GB" sz="3200">
                <a:solidFill>
                  <a:schemeClr val="dk1"/>
                </a:solidFill>
                <a:latin typeface="Gill Sans"/>
                <a:ea typeface="Gill Sans"/>
                <a:cs typeface="Gill Sans"/>
                <a:sym typeface="Gill Sans"/>
              </a:rPr>
              <a:t>Create your own Advent giving calendar, including something they should bring into the school food bank each day.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GB" sz="2300" u="none" cap="none" strike="noStrike">
                <a:solidFill>
                  <a:srgbClr val="CF2631"/>
                </a:solidFill>
                <a:latin typeface="Gill Sans"/>
                <a:ea typeface="Gill Sans"/>
                <a:cs typeface="Gill Sans"/>
                <a:sym typeface="Gill Sans"/>
              </a:rPr>
              <a:t>Think about including:</a:t>
            </a:r>
            <a:endParaRPr b="0" i="0" sz="900" u="none" cap="none" strike="noStrike">
              <a:solidFill>
                <a:srgbClr val="000000"/>
              </a:solidFill>
              <a:latin typeface="Arial"/>
              <a:ea typeface="Arial"/>
              <a:cs typeface="Arial"/>
              <a:sym typeface="Arial"/>
            </a:endParaRPr>
          </a:p>
          <a:p>
            <a:pPr indent="-425450" lvl="0" marL="457200" marR="0" rtl="0" algn="ctr">
              <a:lnSpc>
                <a:spcPct val="100000"/>
              </a:lnSpc>
              <a:spcBef>
                <a:spcPts val="0"/>
              </a:spcBef>
              <a:spcAft>
                <a:spcPts val="0"/>
              </a:spcAft>
              <a:buClr>
                <a:srgbClr val="CF2631"/>
              </a:buClr>
              <a:buSzPts val="2300"/>
              <a:buFont typeface="Arial"/>
              <a:buChar char="•"/>
            </a:pPr>
            <a:r>
              <a:rPr b="1" lang="en-GB" sz="2300">
                <a:solidFill>
                  <a:srgbClr val="CF2631"/>
                </a:solidFill>
                <a:latin typeface="Gill Sans"/>
                <a:ea typeface="Gill Sans"/>
                <a:cs typeface="Gill Sans"/>
                <a:sym typeface="Gill Sans"/>
              </a:rPr>
              <a:t>Food and toiletries that are needed by your local foodbank</a:t>
            </a:r>
            <a:endParaRPr b="0" i="0" sz="900" u="none" cap="none" strike="noStrike">
              <a:solidFill>
                <a:srgbClr val="000000"/>
              </a:solidFill>
              <a:latin typeface="Arial"/>
              <a:ea typeface="Arial"/>
              <a:cs typeface="Arial"/>
              <a:sym typeface="Arial"/>
            </a:endParaRPr>
          </a:p>
          <a:p>
            <a:pPr indent="-425450" lvl="0" marL="457200" marR="0" rtl="0" algn="ctr">
              <a:lnSpc>
                <a:spcPct val="100000"/>
              </a:lnSpc>
              <a:spcBef>
                <a:spcPts val="0"/>
              </a:spcBef>
              <a:spcAft>
                <a:spcPts val="0"/>
              </a:spcAft>
              <a:buClr>
                <a:srgbClr val="CF2631"/>
              </a:buClr>
              <a:buSzPts val="2300"/>
              <a:buFont typeface="Arial"/>
              <a:buChar char="•"/>
            </a:pPr>
            <a:r>
              <a:rPr b="1" lang="en-GB" sz="2300">
                <a:solidFill>
                  <a:srgbClr val="CF2631"/>
                </a:solidFill>
                <a:latin typeface="Gill Sans"/>
                <a:ea typeface="Gill Sans"/>
                <a:cs typeface="Gill Sans"/>
                <a:sym typeface="Gill Sans"/>
              </a:rPr>
              <a:t>Relevant Scripture extracts that could accompany some of the items</a:t>
            </a:r>
            <a:endParaRPr b="1" sz="2300">
              <a:solidFill>
                <a:srgbClr val="CF2631"/>
              </a:solidFill>
              <a:latin typeface="Gill Sans"/>
              <a:ea typeface="Gill Sans"/>
              <a:cs typeface="Gill Sans"/>
              <a:sym typeface="Gill Sans"/>
            </a:endParaRPr>
          </a:p>
          <a:p>
            <a:pPr indent="-425450" lvl="0" marL="457200" marR="0" rtl="0" algn="ctr">
              <a:lnSpc>
                <a:spcPct val="100000"/>
              </a:lnSpc>
              <a:spcBef>
                <a:spcPts val="0"/>
              </a:spcBef>
              <a:spcAft>
                <a:spcPts val="0"/>
              </a:spcAft>
              <a:buClr>
                <a:srgbClr val="CF2631"/>
              </a:buClr>
              <a:buSzPts val="2300"/>
              <a:buFont typeface="Gill Sans"/>
              <a:buChar char="•"/>
            </a:pPr>
            <a:r>
              <a:rPr b="1" lang="en-GB" sz="2300">
                <a:solidFill>
                  <a:srgbClr val="CF2631"/>
                </a:solidFill>
                <a:latin typeface="Gill Sans"/>
                <a:ea typeface="Gill Sans"/>
                <a:cs typeface="Gill Sans"/>
                <a:sym typeface="Gill Sans"/>
              </a:rPr>
              <a:t>Writing a piece for the school newsletter </a:t>
            </a:r>
            <a:r>
              <a:rPr b="1" lang="en-GB" sz="2300">
                <a:solidFill>
                  <a:srgbClr val="CF2631"/>
                </a:solidFill>
                <a:latin typeface="Gill Sans"/>
                <a:ea typeface="Gill Sans"/>
                <a:cs typeface="Gill Sans"/>
                <a:sym typeface="Gill Sans"/>
              </a:rPr>
              <a:t>about what you’re doing and why it’s important, as Catholics, to give a preferential option to the poor.</a:t>
            </a:r>
            <a:endParaRPr b="1" sz="2300">
              <a:solidFill>
                <a:srgbClr val="CF2631"/>
              </a:solidFill>
              <a:latin typeface="Gill Sans"/>
              <a:ea typeface="Gill Sans"/>
              <a:cs typeface="Gill Sans"/>
              <a:sym typeface="Gill Sans"/>
            </a:endParaRPr>
          </a:p>
        </p:txBody>
      </p:sp>
      <p:pic>
        <p:nvPicPr>
          <p:cNvPr id="214" name="Google Shape;214;p15"/>
          <p:cNvPicPr preferRelativeResize="0"/>
          <p:nvPr/>
        </p:nvPicPr>
        <p:blipFill rotWithShape="1">
          <a:blip r:embed="rId5">
            <a:alphaModFix/>
          </a:blip>
          <a:srcRect b="0" l="0" r="0" t="0"/>
          <a:stretch/>
        </p:blipFill>
        <p:spPr>
          <a:xfrm>
            <a:off x="80075" y="1662700"/>
            <a:ext cx="3537299" cy="5003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13"/>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21" name="Google Shape;221;p13"/>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22" name="Google Shape;222;p13"/>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Am I doing that?</a:t>
            </a:r>
            <a:endParaRPr b="0" i="0" sz="1400" u="none" cap="none" strike="noStrike">
              <a:solidFill>
                <a:srgbClr val="000000"/>
              </a:solidFill>
              <a:latin typeface="Arial"/>
              <a:ea typeface="Arial"/>
              <a:cs typeface="Arial"/>
              <a:sym typeface="Arial"/>
            </a:endParaRPr>
          </a:p>
        </p:txBody>
      </p:sp>
      <p:pic>
        <p:nvPicPr>
          <p:cNvPr id="223" name="Google Shape;223;p13" title="CAFOD: Option for the Poor"/>
          <p:cNvPicPr preferRelativeResize="0"/>
          <p:nvPr/>
        </p:nvPicPr>
        <p:blipFill rotWithShape="1">
          <a:blip r:embed="rId5">
            <a:alphaModFix/>
          </a:blip>
          <a:srcRect b="0" l="0" r="0" t="0"/>
          <a:stretch/>
        </p:blipFill>
        <p:spPr>
          <a:xfrm>
            <a:off x="2118815" y="1554822"/>
            <a:ext cx="7669671" cy="43141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g2eb5c3964cf_0_84"/>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sp>
        <p:nvSpPr>
          <p:cNvPr id="230" name="Google Shape;230;g2eb5c3964cf_0_84"/>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Prayer</a:t>
            </a:r>
            <a:endParaRPr b="0" i="0" sz="1400" u="none" cap="none" strike="noStrike">
              <a:solidFill>
                <a:srgbClr val="000000"/>
              </a:solidFill>
              <a:latin typeface="Arial"/>
              <a:ea typeface="Arial"/>
              <a:cs typeface="Arial"/>
              <a:sym typeface="Arial"/>
            </a:endParaRPr>
          </a:p>
        </p:txBody>
      </p:sp>
      <p:sp>
        <p:nvSpPr>
          <p:cNvPr id="231" name="Google Shape;231;g2eb5c3964cf_0_84"/>
          <p:cNvSpPr txBox="1"/>
          <p:nvPr/>
        </p:nvSpPr>
        <p:spPr>
          <a:xfrm>
            <a:off x="0" y="1972625"/>
            <a:ext cx="4238700" cy="241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300">
                <a:solidFill>
                  <a:schemeClr val="dk1"/>
                </a:solidFill>
                <a:highlight>
                  <a:srgbClr val="FFFFFF"/>
                </a:highlight>
              </a:rPr>
              <a:t>Father in heaven,</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may the </a:t>
            </a:r>
            <a:r>
              <a:rPr b="1" i="1" lang="en-GB" sz="1300">
                <a:solidFill>
                  <a:schemeClr val="dk1"/>
                </a:solidFill>
                <a:highlight>
                  <a:srgbClr val="FFFFFF"/>
                </a:highlight>
              </a:rPr>
              <a:t>faith </a:t>
            </a:r>
            <a:r>
              <a:rPr b="1" lang="en-GB" sz="1300">
                <a:solidFill>
                  <a:schemeClr val="dk1"/>
                </a:solidFill>
                <a:highlight>
                  <a:srgbClr val="FFFFFF"/>
                </a:highlight>
              </a:rPr>
              <a:t>you have given us</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in your son, Jesus Christ, our brother,</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and the flame of </a:t>
            </a:r>
            <a:r>
              <a:rPr b="1" i="1" lang="en-GB" sz="1300">
                <a:solidFill>
                  <a:schemeClr val="dk1"/>
                </a:solidFill>
                <a:highlight>
                  <a:srgbClr val="FFFFFF"/>
                </a:highlight>
              </a:rPr>
              <a:t>charity </a:t>
            </a:r>
            <a:r>
              <a:rPr b="1" lang="en-GB" sz="1300">
                <a:solidFill>
                  <a:schemeClr val="dk1"/>
                </a:solidFill>
                <a:highlight>
                  <a:srgbClr val="FFFFFF"/>
                </a:highlight>
              </a:rPr>
              <a:t>enkindled</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in our hearts by the Holy Spirit,</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reawaken in us the blessed </a:t>
            </a:r>
            <a:r>
              <a:rPr b="1" i="1" lang="en-GB" sz="1300">
                <a:solidFill>
                  <a:schemeClr val="dk1"/>
                </a:solidFill>
                <a:highlight>
                  <a:srgbClr val="FFFFFF"/>
                </a:highlight>
              </a:rPr>
              <a:t>hope</a:t>
            </a:r>
            <a:endParaRPr b="1" i="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for the coming of your Kingdom.</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 </a:t>
            </a:r>
            <a:endParaRPr b="1" sz="1300">
              <a:solidFill>
                <a:schemeClr val="dk1"/>
              </a:solidFill>
              <a:highlight>
                <a:srgbClr val="FFFFFF"/>
              </a:highlight>
            </a:endParaRPr>
          </a:p>
          <a:p>
            <a:pPr indent="0" lvl="0" marL="0" rtl="0" algn="l">
              <a:spcBef>
                <a:spcPts val="800"/>
              </a:spcBef>
              <a:spcAft>
                <a:spcPts val="0"/>
              </a:spcAft>
              <a:buNone/>
            </a:pPr>
            <a:r>
              <a:t/>
            </a:r>
            <a:endParaRPr sz="2800">
              <a:solidFill>
                <a:schemeClr val="dk1"/>
              </a:solidFill>
              <a:latin typeface="Calibri"/>
              <a:ea typeface="Calibri"/>
              <a:cs typeface="Calibri"/>
              <a:sym typeface="Calibri"/>
            </a:endParaRPr>
          </a:p>
        </p:txBody>
      </p:sp>
      <p:sp>
        <p:nvSpPr>
          <p:cNvPr id="232" name="Google Shape;232;g2eb5c3964cf_0_84"/>
          <p:cNvSpPr txBox="1"/>
          <p:nvPr/>
        </p:nvSpPr>
        <p:spPr>
          <a:xfrm>
            <a:off x="3986550" y="1972625"/>
            <a:ext cx="4218900" cy="255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300">
                <a:solidFill>
                  <a:schemeClr val="dk1"/>
                </a:solidFill>
                <a:highlight>
                  <a:srgbClr val="FFFFFF"/>
                </a:highlight>
              </a:rPr>
              <a:t>May your grace transform us</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into tireless cultivators of the seeds of the Gospel.</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May those seeds transform from within both humanity and the whole cosmos</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in the sure expectation</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of a new heaven and a new earth,</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when, with the powers of Evil vanquished,</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your glory will shine eternally.</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 </a:t>
            </a:r>
            <a:endParaRPr b="1" sz="1300">
              <a:solidFill>
                <a:schemeClr val="dk1"/>
              </a:solidFill>
              <a:highlight>
                <a:srgbClr val="FFFFFF"/>
              </a:highlight>
            </a:endParaRPr>
          </a:p>
          <a:p>
            <a:pPr indent="0" lvl="0" marL="0" rtl="0" algn="l">
              <a:spcBef>
                <a:spcPts val="800"/>
              </a:spcBef>
              <a:spcAft>
                <a:spcPts val="0"/>
              </a:spcAft>
              <a:buNone/>
            </a:pPr>
            <a:r>
              <a:t/>
            </a:r>
            <a:endParaRPr sz="2800">
              <a:solidFill>
                <a:schemeClr val="dk1"/>
              </a:solidFill>
              <a:latin typeface="Calibri"/>
              <a:ea typeface="Calibri"/>
              <a:cs typeface="Calibri"/>
              <a:sym typeface="Calibri"/>
            </a:endParaRPr>
          </a:p>
        </p:txBody>
      </p:sp>
      <p:sp>
        <p:nvSpPr>
          <p:cNvPr id="233" name="Google Shape;233;g2eb5c3964cf_0_84"/>
          <p:cNvSpPr txBox="1"/>
          <p:nvPr/>
        </p:nvSpPr>
        <p:spPr>
          <a:xfrm>
            <a:off x="8205450" y="1979400"/>
            <a:ext cx="3778800" cy="289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300">
                <a:solidFill>
                  <a:schemeClr val="dk1"/>
                </a:solidFill>
                <a:highlight>
                  <a:srgbClr val="FFFFFF"/>
                </a:highlight>
              </a:rPr>
              <a:t>May the grace of the Jubilee</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reawaken in us,</a:t>
            </a:r>
            <a:r>
              <a:rPr b="1" i="1" lang="en-GB" sz="1300">
                <a:solidFill>
                  <a:schemeClr val="dk1"/>
                </a:solidFill>
                <a:highlight>
                  <a:srgbClr val="FFFFFF"/>
                </a:highlight>
              </a:rPr>
              <a:t> Pilgrims of Hope</a:t>
            </a:r>
            <a:r>
              <a:rPr b="1" lang="en-GB" sz="1300">
                <a:solidFill>
                  <a:schemeClr val="dk1"/>
                </a:solidFill>
                <a:highlight>
                  <a:srgbClr val="FFFFFF"/>
                </a:highlight>
              </a:rPr>
              <a:t>,</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a yearning for the treasures of heaven.</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May that same grace spread</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the joy and peace of our Redeemer</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throughout the earth.</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To you our God, eternally blessed,</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be glory and praise for ever.</a:t>
            </a:r>
            <a:endParaRPr b="1" sz="1300">
              <a:solidFill>
                <a:schemeClr val="dk1"/>
              </a:solidFill>
              <a:highlight>
                <a:srgbClr val="FFFFFF"/>
              </a:highlight>
            </a:endParaRPr>
          </a:p>
          <a:p>
            <a:pPr indent="0" lvl="0" marL="0" rtl="0" algn="ctr">
              <a:lnSpc>
                <a:spcPct val="115000"/>
              </a:lnSpc>
              <a:spcBef>
                <a:spcPts val="800"/>
              </a:spcBef>
              <a:spcAft>
                <a:spcPts val="0"/>
              </a:spcAft>
              <a:buNone/>
            </a:pPr>
            <a:r>
              <a:rPr b="1" lang="en-GB" sz="1300">
                <a:solidFill>
                  <a:schemeClr val="dk1"/>
                </a:solidFill>
                <a:highlight>
                  <a:srgbClr val="FFFFFF"/>
                </a:highlight>
              </a:rPr>
              <a:t>Amen</a:t>
            </a:r>
            <a:endParaRPr b="1" sz="1300">
              <a:solidFill>
                <a:schemeClr val="dk1"/>
              </a:solidFill>
              <a:highlight>
                <a:srgbClr val="FFFFFF"/>
              </a:highlight>
            </a:endParaRPr>
          </a:p>
          <a:p>
            <a:pPr indent="0" lvl="0" marL="0" rtl="0" algn="l">
              <a:lnSpc>
                <a:spcPct val="115000"/>
              </a:lnSpc>
              <a:spcBef>
                <a:spcPts val="800"/>
              </a:spcBef>
              <a:spcAft>
                <a:spcPts val="0"/>
              </a:spcAft>
              <a:buNone/>
            </a:pPr>
            <a:r>
              <a:t/>
            </a:r>
            <a:endParaRPr b="1" sz="1300">
              <a:solidFill>
                <a:schemeClr val="dk1"/>
              </a:solidFill>
              <a:highlight>
                <a:srgbClr val="FFFFFF"/>
              </a:highlight>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34" name="Google Shape;234;g2eb5c3964cf_0_84"/>
          <p:cNvPicPr preferRelativeResize="0"/>
          <p:nvPr/>
        </p:nvPicPr>
        <p:blipFill>
          <a:blip r:embed="rId4">
            <a:alphaModFix/>
          </a:blip>
          <a:stretch>
            <a:fillRect/>
          </a:stretch>
        </p:blipFill>
        <p:spPr>
          <a:xfrm>
            <a:off x="4702610" y="4878600"/>
            <a:ext cx="2786674" cy="156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0" l="0" r="0" t="0"/>
          <a:stretch/>
        </p:blipFill>
        <p:spPr>
          <a:xfrm>
            <a:off x="180022" y="5700713"/>
            <a:ext cx="11547259" cy="1128576"/>
          </a:xfrm>
          <a:prstGeom prst="rect">
            <a:avLst/>
          </a:prstGeom>
          <a:noFill/>
          <a:ln>
            <a:noFill/>
          </a:ln>
        </p:spPr>
      </p:pic>
      <p:pic>
        <p:nvPicPr>
          <p:cNvPr id="100" name="Google Shape;100;p2"/>
          <p:cNvPicPr preferRelativeResize="0"/>
          <p:nvPr/>
        </p:nvPicPr>
        <p:blipFill rotWithShape="1">
          <a:blip r:embed="rId4">
            <a:alphaModFix/>
          </a:blip>
          <a:srcRect b="18181" l="6145" r="56616" t="11984"/>
          <a:stretch/>
        </p:blipFill>
        <p:spPr>
          <a:xfrm>
            <a:off x="8781553" y="1963661"/>
            <a:ext cx="2778211" cy="2930678"/>
          </a:xfrm>
          <a:prstGeom prst="rect">
            <a:avLst/>
          </a:prstGeom>
          <a:noFill/>
          <a:ln>
            <a:noFill/>
          </a:ln>
        </p:spPr>
      </p:pic>
      <p:pic>
        <p:nvPicPr>
          <p:cNvPr id="101" name="Google Shape;101;p2"/>
          <p:cNvPicPr preferRelativeResize="0"/>
          <p:nvPr/>
        </p:nvPicPr>
        <p:blipFill>
          <a:blip r:embed="rId5">
            <a:alphaModFix/>
          </a:blip>
          <a:stretch>
            <a:fillRect/>
          </a:stretch>
        </p:blipFill>
        <p:spPr>
          <a:xfrm>
            <a:off x="1132125" y="832200"/>
            <a:ext cx="6925527" cy="43893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b="0" l="108" r="354" t="12102"/>
          <a:stretch/>
        </p:blipFill>
        <p:spPr>
          <a:xfrm>
            <a:off x="0" y="0"/>
            <a:ext cx="12176206" cy="1802675"/>
          </a:xfrm>
          <a:prstGeom prst="rect">
            <a:avLst/>
          </a:prstGeom>
          <a:noFill/>
          <a:ln>
            <a:noFill/>
          </a:ln>
        </p:spPr>
      </p:pic>
      <p:pic>
        <p:nvPicPr>
          <p:cNvPr id="108" name="Google Shape;108;p4"/>
          <p:cNvPicPr preferRelativeResize="0"/>
          <p:nvPr/>
        </p:nvPicPr>
        <p:blipFill rotWithShape="1">
          <a:blip r:embed="rId4">
            <a:alphaModFix/>
          </a:blip>
          <a:srcRect b="0" l="0" r="0" t="0"/>
          <a:stretch/>
        </p:blipFill>
        <p:spPr>
          <a:xfrm>
            <a:off x="185350" y="5723649"/>
            <a:ext cx="11547259" cy="1128576"/>
          </a:xfrm>
          <a:prstGeom prst="rect">
            <a:avLst/>
          </a:prstGeom>
          <a:noFill/>
          <a:ln>
            <a:noFill/>
          </a:ln>
        </p:spPr>
      </p:pic>
      <p:pic>
        <p:nvPicPr>
          <p:cNvPr id="109" name="Google Shape;109;p4"/>
          <p:cNvPicPr preferRelativeResize="0"/>
          <p:nvPr/>
        </p:nvPicPr>
        <p:blipFill rotWithShape="1">
          <a:blip r:embed="rId5">
            <a:alphaModFix/>
          </a:blip>
          <a:srcRect b="0" l="5671" r="4772" t="0"/>
          <a:stretch/>
        </p:blipFill>
        <p:spPr>
          <a:xfrm>
            <a:off x="-71883" y="0"/>
            <a:ext cx="1978926" cy="5873436"/>
          </a:xfrm>
          <a:prstGeom prst="rect">
            <a:avLst/>
          </a:prstGeom>
          <a:noFill/>
          <a:ln>
            <a:noFill/>
          </a:ln>
        </p:spPr>
      </p:pic>
      <p:pic>
        <p:nvPicPr>
          <p:cNvPr id="110" name="Google Shape;110;p4"/>
          <p:cNvPicPr preferRelativeResize="0"/>
          <p:nvPr/>
        </p:nvPicPr>
        <p:blipFill rotWithShape="1">
          <a:blip r:embed="rId6">
            <a:alphaModFix/>
          </a:blip>
          <a:srcRect b="786" l="0" r="0" t="0"/>
          <a:stretch/>
        </p:blipFill>
        <p:spPr>
          <a:xfrm>
            <a:off x="8015344" y="-12200"/>
            <a:ext cx="2132554" cy="5891963"/>
          </a:xfrm>
          <a:prstGeom prst="rect">
            <a:avLst/>
          </a:prstGeom>
          <a:noFill/>
          <a:ln>
            <a:noFill/>
          </a:ln>
        </p:spPr>
      </p:pic>
      <p:pic>
        <p:nvPicPr>
          <p:cNvPr id="111" name="Google Shape;111;p4"/>
          <p:cNvPicPr preferRelativeResize="0"/>
          <p:nvPr/>
        </p:nvPicPr>
        <p:blipFill rotWithShape="1">
          <a:blip r:embed="rId7">
            <a:alphaModFix/>
          </a:blip>
          <a:srcRect b="263" l="4140" r="4168" t="929"/>
          <a:stretch/>
        </p:blipFill>
        <p:spPr>
          <a:xfrm>
            <a:off x="3824518" y="0"/>
            <a:ext cx="2115403" cy="5873436"/>
          </a:xfrm>
          <a:prstGeom prst="rect">
            <a:avLst/>
          </a:prstGeom>
          <a:noFill/>
          <a:ln>
            <a:noFill/>
          </a:ln>
        </p:spPr>
      </p:pic>
      <p:pic>
        <p:nvPicPr>
          <p:cNvPr id="112" name="Google Shape;112;p4"/>
          <p:cNvPicPr preferRelativeResize="0"/>
          <p:nvPr/>
        </p:nvPicPr>
        <p:blipFill rotWithShape="1">
          <a:blip r:embed="rId8">
            <a:alphaModFix/>
          </a:blip>
          <a:srcRect b="0" l="3112" r="3347" t="861"/>
          <a:stretch/>
        </p:blipFill>
        <p:spPr>
          <a:xfrm>
            <a:off x="1869115" y="0"/>
            <a:ext cx="2006221" cy="5873436"/>
          </a:xfrm>
          <a:prstGeom prst="rect">
            <a:avLst/>
          </a:prstGeom>
          <a:noFill/>
          <a:ln>
            <a:noFill/>
          </a:ln>
        </p:spPr>
      </p:pic>
      <p:pic>
        <p:nvPicPr>
          <p:cNvPr id="113" name="Google Shape;113;p4"/>
          <p:cNvPicPr preferRelativeResize="0"/>
          <p:nvPr/>
        </p:nvPicPr>
        <p:blipFill rotWithShape="1">
          <a:blip r:embed="rId9">
            <a:alphaModFix/>
          </a:blip>
          <a:srcRect b="0" l="5493" r="6758" t="0"/>
          <a:stretch/>
        </p:blipFill>
        <p:spPr>
          <a:xfrm>
            <a:off x="10128788" y="0"/>
            <a:ext cx="2162633" cy="5884508"/>
          </a:xfrm>
          <a:prstGeom prst="rect">
            <a:avLst/>
          </a:prstGeom>
          <a:noFill/>
          <a:ln>
            <a:noFill/>
          </a:ln>
        </p:spPr>
      </p:pic>
      <p:pic>
        <p:nvPicPr>
          <p:cNvPr id="114" name="Google Shape;114;p4"/>
          <p:cNvPicPr preferRelativeResize="0"/>
          <p:nvPr/>
        </p:nvPicPr>
        <p:blipFill rotWithShape="1">
          <a:blip r:embed="rId10">
            <a:alphaModFix/>
          </a:blip>
          <a:srcRect b="0" l="0" r="0" t="1149"/>
          <a:stretch/>
        </p:blipFill>
        <p:spPr>
          <a:xfrm>
            <a:off x="5899748" y="0"/>
            <a:ext cx="2153617" cy="5873436"/>
          </a:xfrm>
          <a:prstGeom prst="rect">
            <a:avLst/>
          </a:prstGeom>
          <a:noFill/>
          <a:ln>
            <a:noFill/>
          </a:ln>
        </p:spPr>
      </p:pic>
      <p:pic>
        <p:nvPicPr>
          <p:cNvPr id="115" name="Google Shape;115;p4"/>
          <p:cNvPicPr preferRelativeResize="0"/>
          <p:nvPr/>
        </p:nvPicPr>
        <p:blipFill rotWithShape="1">
          <a:blip r:embed="rId11">
            <a:alphaModFix/>
          </a:blip>
          <a:srcRect b="0" l="0" r="0" t="0"/>
          <a:stretch/>
        </p:blipFill>
        <p:spPr>
          <a:xfrm>
            <a:off x="11851852" y="5321614"/>
            <a:ext cx="439569" cy="557721"/>
          </a:xfrm>
          <a:prstGeom prst="rect">
            <a:avLst/>
          </a:prstGeom>
          <a:noFill/>
          <a:ln>
            <a:noFill/>
          </a:ln>
        </p:spPr>
      </p:pic>
      <p:pic>
        <p:nvPicPr>
          <p:cNvPr id="116" name="Google Shape;116;p4"/>
          <p:cNvPicPr preferRelativeResize="0"/>
          <p:nvPr/>
        </p:nvPicPr>
        <p:blipFill rotWithShape="1">
          <a:blip r:embed="rId11">
            <a:alphaModFix/>
          </a:blip>
          <a:srcRect b="0" l="0" r="0" t="0"/>
          <a:stretch/>
        </p:blipFill>
        <p:spPr>
          <a:xfrm>
            <a:off x="11536715" y="5683014"/>
            <a:ext cx="681176" cy="196463"/>
          </a:xfrm>
          <a:prstGeom prst="rect">
            <a:avLst/>
          </a:prstGeom>
          <a:noFill/>
          <a:ln>
            <a:noFill/>
          </a:ln>
        </p:spPr>
      </p:pic>
      <p:sp>
        <p:nvSpPr>
          <p:cNvPr id="117" name="Google Shape;117;p4"/>
          <p:cNvSpPr txBox="1"/>
          <p:nvPr/>
        </p:nvSpPr>
        <p:spPr>
          <a:xfrm>
            <a:off x="2955841" y="5997419"/>
            <a:ext cx="802186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0" lang="en-GB" sz="4400" u="none" cap="none" strike="noStrike">
                <a:solidFill>
                  <a:srgbClr val="000000"/>
                </a:solidFill>
                <a:latin typeface="Calibri"/>
                <a:ea typeface="Calibri"/>
                <a:cs typeface="Calibri"/>
                <a:sym typeface="Calibri"/>
              </a:rPr>
              <a:t>Catholic</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Social</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Teaching</a:t>
            </a:r>
            <a:endParaRPr b="0" i="0" sz="40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b="0" l="108" r="354" t="12102"/>
          <a:stretch/>
        </p:blipFill>
        <p:spPr>
          <a:xfrm>
            <a:off x="0" y="0"/>
            <a:ext cx="12176206" cy="1802675"/>
          </a:xfrm>
          <a:prstGeom prst="rect">
            <a:avLst/>
          </a:prstGeom>
          <a:noFill/>
          <a:ln>
            <a:noFill/>
          </a:ln>
        </p:spPr>
      </p:pic>
      <p:pic>
        <p:nvPicPr>
          <p:cNvPr id="124" name="Google Shape;124;p5"/>
          <p:cNvPicPr preferRelativeResize="0"/>
          <p:nvPr/>
        </p:nvPicPr>
        <p:blipFill rotWithShape="1">
          <a:blip r:embed="rId4">
            <a:alphaModFix/>
          </a:blip>
          <a:srcRect b="0" l="0" r="0" t="0"/>
          <a:stretch/>
        </p:blipFill>
        <p:spPr>
          <a:xfrm>
            <a:off x="185350" y="5723649"/>
            <a:ext cx="11547259" cy="1128576"/>
          </a:xfrm>
          <a:prstGeom prst="rect">
            <a:avLst/>
          </a:prstGeom>
          <a:noFill/>
          <a:ln>
            <a:noFill/>
          </a:ln>
        </p:spPr>
      </p:pic>
      <p:pic>
        <p:nvPicPr>
          <p:cNvPr id="125" name="Google Shape;125;p5"/>
          <p:cNvPicPr preferRelativeResize="0"/>
          <p:nvPr/>
        </p:nvPicPr>
        <p:blipFill rotWithShape="1">
          <a:blip r:embed="rId5">
            <a:alphaModFix/>
          </a:blip>
          <a:srcRect b="0" l="5671" r="4772" t="0"/>
          <a:stretch/>
        </p:blipFill>
        <p:spPr>
          <a:xfrm>
            <a:off x="-71883" y="0"/>
            <a:ext cx="1978926" cy="5873436"/>
          </a:xfrm>
          <a:prstGeom prst="rect">
            <a:avLst/>
          </a:prstGeom>
          <a:noFill/>
          <a:ln>
            <a:noFill/>
          </a:ln>
        </p:spPr>
      </p:pic>
      <p:pic>
        <p:nvPicPr>
          <p:cNvPr id="126" name="Google Shape;126;p5"/>
          <p:cNvPicPr preferRelativeResize="0"/>
          <p:nvPr/>
        </p:nvPicPr>
        <p:blipFill rotWithShape="1">
          <a:blip r:embed="rId6">
            <a:alphaModFix/>
          </a:blip>
          <a:srcRect b="786" l="0" r="0" t="0"/>
          <a:stretch/>
        </p:blipFill>
        <p:spPr>
          <a:xfrm>
            <a:off x="8015344" y="-9264"/>
            <a:ext cx="2132554" cy="5891963"/>
          </a:xfrm>
          <a:prstGeom prst="rect">
            <a:avLst/>
          </a:prstGeom>
          <a:noFill/>
          <a:ln>
            <a:noFill/>
          </a:ln>
        </p:spPr>
      </p:pic>
      <p:pic>
        <p:nvPicPr>
          <p:cNvPr id="127" name="Google Shape;127;p5"/>
          <p:cNvPicPr preferRelativeResize="0"/>
          <p:nvPr/>
        </p:nvPicPr>
        <p:blipFill rotWithShape="1">
          <a:blip r:embed="rId7">
            <a:alphaModFix/>
          </a:blip>
          <a:srcRect b="263" l="4140" r="4168" t="929"/>
          <a:stretch/>
        </p:blipFill>
        <p:spPr>
          <a:xfrm>
            <a:off x="3824518" y="0"/>
            <a:ext cx="2115403" cy="5873436"/>
          </a:xfrm>
          <a:prstGeom prst="rect">
            <a:avLst/>
          </a:prstGeom>
          <a:noFill/>
          <a:ln>
            <a:noFill/>
          </a:ln>
        </p:spPr>
      </p:pic>
      <p:pic>
        <p:nvPicPr>
          <p:cNvPr id="128" name="Google Shape;128;p5"/>
          <p:cNvPicPr preferRelativeResize="0"/>
          <p:nvPr/>
        </p:nvPicPr>
        <p:blipFill rotWithShape="1">
          <a:blip r:embed="rId8">
            <a:alphaModFix/>
          </a:blip>
          <a:srcRect b="0" l="3112" r="3347" t="861"/>
          <a:stretch/>
        </p:blipFill>
        <p:spPr>
          <a:xfrm>
            <a:off x="1869115" y="0"/>
            <a:ext cx="2006221" cy="5873436"/>
          </a:xfrm>
          <a:prstGeom prst="rect">
            <a:avLst/>
          </a:prstGeom>
          <a:noFill/>
          <a:ln>
            <a:noFill/>
          </a:ln>
        </p:spPr>
      </p:pic>
      <p:pic>
        <p:nvPicPr>
          <p:cNvPr id="129" name="Google Shape;129;p5"/>
          <p:cNvPicPr preferRelativeResize="0"/>
          <p:nvPr/>
        </p:nvPicPr>
        <p:blipFill rotWithShape="1">
          <a:blip r:embed="rId9">
            <a:alphaModFix/>
          </a:blip>
          <a:srcRect b="0" l="5493" r="6758" t="0"/>
          <a:stretch/>
        </p:blipFill>
        <p:spPr>
          <a:xfrm>
            <a:off x="10128788" y="0"/>
            <a:ext cx="2162633" cy="5884508"/>
          </a:xfrm>
          <a:prstGeom prst="rect">
            <a:avLst/>
          </a:prstGeom>
          <a:noFill/>
          <a:ln>
            <a:noFill/>
          </a:ln>
        </p:spPr>
      </p:pic>
      <p:pic>
        <p:nvPicPr>
          <p:cNvPr id="130" name="Google Shape;130;p5"/>
          <p:cNvPicPr preferRelativeResize="0"/>
          <p:nvPr/>
        </p:nvPicPr>
        <p:blipFill rotWithShape="1">
          <a:blip r:embed="rId10">
            <a:alphaModFix/>
          </a:blip>
          <a:srcRect b="0" l="0" r="0" t="0"/>
          <a:stretch/>
        </p:blipFill>
        <p:spPr>
          <a:xfrm>
            <a:off x="11851852" y="5321614"/>
            <a:ext cx="439569" cy="557721"/>
          </a:xfrm>
          <a:prstGeom prst="rect">
            <a:avLst/>
          </a:prstGeom>
          <a:noFill/>
          <a:ln>
            <a:noFill/>
          </a:ln>
        </p:spPr>
      </p:pic>
      <p:pic>
        <p:nvPicPr>
          <p:cNvPr id="131" name="Google Shape;131;p5"/>
          <p:cNvPicPr preferRelativeResize="0"/>
          <p:nvPr/>
        </p:nvPicPr>
        <p:blipFill rotWithShape="1">
          <a:blip r:embed="rId10">
            <a:alphaModFix/>
          </a:blip>
          <a:srcRect b="0" l="0" r="0" t="0"/>
          <a:stretch/>
        </p:blipFill>
        <p:spPr>
          <a:xfrm>
            <a:off x="11536715" y="5683014"/>
            <a:ext cx="681176" cy="196463"/>
          </a:xfrm>
          <a:prstGeom prst="rect">
            <a:avLst/>
          </a:prstGeom>
          <a:noFill/>
          <a:ln>
            <a:noFill/>
          </a:ln>
        </p:spPr>
      </p:pic>
      <p:sp>
        <p:nvSpPr>
          <p:cNvPr id="132" name="Google Shape;132;p5"/>
          <p:cNvSpPr txBox="1"/>
          <p:nvPr/>
        </p:nvSpPr>
        <p:spPr>
          <a:xfrm>
            <a:off x="2955841" y="5997419"/>
            <a:ext cx="802186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0" lang="en-GB" sz="4400" u="none" cap="none" strike="noStrike">
                <a:solidFill>
                  <a:srgbClr val="000000"/>
                </a:solidFill>
                <a:latin typeface="Calibri"/>
                <a:ea typeface="Calibri"/>
                <a:cs typeface="Calibri"/>
                <a:sym typeface="Calibri"/>
              </a:rPr>
              <a:t>Catholic</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Social</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Teaching</a:t>
            </a:r>
            <a:endParaRPr b="0" i="0" sz="4000" u="none" cap="none" strike="noStrike">
              <a:solidFill>
                <a:srgbClr val="000000"/>
              </a:solidFill>
              <a:latin typeface="Calibri"/>
              <a:ea typeface="Calibri"/>
              <a:cs typeface="Calibri"/>
              <a:sym typeface="Calibri"/>
            </a:endParaRPr>
          </a:p>
        </p:txBody>
      </p:sp>
      <p:pic>
        <p:nvPicPr>
          <p:cNvPr id="133" name="Google Shape;133;p5"/>
          <p:cNvPicPr preferRelativeResize="0"/>
          <p:nvPr/>
        </p:nvPicPr>
        <p:blipFill rotWithShape="1">
          <a:blip r:embed="rId11">
            <a:alphaModFix/>
          </a:blip>
          <a:srcRect b="0" l="0" r="0" t="1149"/>
          <a:stretch/>
        </p:blipFill>
        <p:spPr>
          <a:xfrm>
            <a:off x="5899748" y="0"/>
            <a:ext cx="2153617" cy="5873436"/>
          </a:xfrm>
          <a:prstGeom prst="rect">
            <a:avLst/>
          </a:prstGeom>
          <a:noFill/>
          <a:ln>
            <a:noFill/>
          </a:ln>
        </p:spPr>
      </p:pic>
      <p:pic>
        <p:nvPicPr>
          <p:cNvPr id="134" name="Google Shape;134;p5"/>
          <p:cNvPicPr preferRelativeResize="0"/>
          <p:nvPr/>
        </p:nvPicPr>
        <p:blipFill rotWithShape="1">
          <a:blip r:embed="rId12">
            <a:alphaModFix/>
          </a:blip>
          <a:srcRect b="786" l="0" r="0" t="0"/>
          <a:stretch/>
        </p:blipFill>
        <p:spPr>
          <a:xfrm>
            <a:off x="8015344" y="-12200"/>
            <a:ext cx="2132554" cy="58919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g2eb5c3964cf_0_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41" name="Google Shape;141;g2eb5c3964cf_0_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42" name="Google Shape;142;g2eb5c3964cf_0_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Year 2025</a:t>
            </a:r>
            <a:endParaRPr b="0" i="0" sz="1400" u="none" cap="none" strike="noStrike">
              <a:solidFill>
                <a:srgbClr val="000000"/>
              </a:solidFill>
              <a:latin typeface="Arial"/>
              <a:ea typeface="Arial"/>
              <a:cs typeface="Arial"/>
              <a:sym typeface="Arial"/>
            </a:endParaRPr>
          </a:p>
        </p:txBody>
      </p:sp>
      <p:sp>
        <p:nvSpPr>
          <p:cNvPr id="143" name="Google Shape;143;g2eb5c3964cf_0_0"/>
          <p:cNvSpPr/>
          <p:nvPr/>
        </p:nvSpPr>
        <p:spPr>
          <a:xfrm>
            <a:off x="4199675" y="1966250"/>
            <a:ext cx="7527600" cy="38979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None/>
            </a:pPr>
            <a:r>
              <a:rPr b="1" lang="en-GB" sz="3400">
                <a:solidFill>
                  <a:srgbClr val="C00000"/>
                </a:solidFill>
                <a:latin typeface="Gill Sans"/>
                <a:ea typeface="Gill Sans"/>
                <a:cs typeface="Gill Sans"/>
                <a:sym typeface="Gill Sans"/>
              </a:rPr>
              <a:t>Pope Francis has declared this year’s Jubilee theme to be: Pilgrims of Hope</a:t>
            </a:r>
            <a:endParaRPr b="1" sz="3400">
              <a:solidFill>
                <a:srgbClr val="C00000"/>
              </a:solidFill>
              <a:latin typeface="Gill Sans"/>
              <a:ea typeface="Gill Sans"/>
              <a:cs typeface="Gill Sans"/>
              <a:sym typeface="Gill Sans"/>
            </a:endParaRPr>
          </a:p>
          <a:p>
            <a:pPr indent="0" lvl="0" marL="457200" marR="0" rtl="0" algn="ctr">
              <a:lnSpc>
                <a:spcPct val="100000"/>
              </a:lnSpc>
              <a:spcBef>
                <a:spcPts val="0"/>
              </a:spcBef>
              <a:spcAft>
                <a:spcPts val="0"/>
              </a:spcAft>
              <a:buNone/>
            </a:pPr>
            <a:r>
              <a:t/>
            </a:r>
            <a:endParaRPr b="1" sz="3400">
              <a:solidFill>
                <a:srgbClr val="C00000"/>
              </a:solidFill>
              <a:latin typeface="Gill Sans"/>
              <a:ea typeface="Gill Sans"/>
              <a:cs typeface="Gill Sans"/>
              <a:sym typeface="Gill Sans"/>
            </a:endParaRPr>
          </a:p>
          <a:p>
            <a:pPr indent="0" lvl="0" marL="457200" marR="0" rtl="0" algn="ctr">
              <a:lnSpc>
                <a:spcPct val="100000"/>
              </a:lnSpc>
              <a:spcBef>
                <a:spcPts val="0"/>
              </a:spcBef>
              <a:spcAft>
                <a:spcPts val="0"/>
              </a:spcAft>
              <a:buNone/>
            </a:pPr>
            <a:r>
              <a:rPr b="1" lang="en-GB" sz="3400">
                <a:solidFill>
                  <a:srgbClr val="C00000"/>
                </a:solidFill>
                <a:latin typeface="Gill Sans"/>
                <a:ea typeface="Gill Sans"/>
                <a:cs typeface="Gill Sans"/>
                <a:sym typeface="Gill Sans"/>
              </a:rPr>
              <a:t>Why might Pope Francis think ‘hope’ is an important thing to focus on in 2025?</a:t>
            </a:r>
            <a:endParaRPr b="1" sz="3400">
              <a:solidFill>
                <a:srgbClr val="C00000"/>
              </a:solidFill>
              <a:latin typeface="Gill Sans"/>
              <a:ea typeface="Gill Sans"/>
              <a:cs typeface="Gill Sans"/>
              <a:sym typeface="Gill Sans"/>
            </a:endParaRPr>
          </a:p>
        </p:txBody>
      </p:sp>
      <p:pic>
        <p:nvPicPr>
          <p:cNvPr id="144" name="Google Shape;144;g2eb5c3964cf_0_0"/>
          <p:cNvPicPr preferRelativeResize="0"/>
          <p:nvPr/>
        </p:nvPicPr>
        <p:blipFill>
          <a:blip r:embed="rId5">
            <a:alphaModFix/>
          </a:blip>
          <a:stretch>
            <a:fillRect/>
          </a:stretch>
        </p:blipFill>
        <p:spPr>
          <a:xfrm>
            <a:off x="832200" y="2199050"/>
            <a:ext cx="2857500" cy="28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51" name="Google Shape;151;p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52" name="Google Shape;152;p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153" name="Google Shape;153;p6"/>
          <p:cNvSpPr/>
          <p:nvPr/>
        </p:nvSpPr>
        <p:spPr>
          <a:xfrm>
            <a:off x="4199603" y="2380325"/>
            <a:ext cx="7527678"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C00000"/>
                </a:solidFill>
                <a:latin typeface="Gill Sans"/>
                <a:ea typeface="Gill Sans"/>
                <a:cs typeface="Gill Sans"/>
                <a:sym typeface="Gill Sans"/>
              </a:rPr>
              <a:t>What might the word ‘preferential’ mean?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C00000"/>
                </a:solidFill>
                <a:latin typeface="Gill Sans"/>
                <a:ea typeface="Gill Sans"/>
                <a:cs typeface="Gill Sans"/>
                <a:sym typeface="Gill Sans"/>
              </a:rPr>
              <a:t>What might it mean to give someone the ‘preferential option’?</a:t>
            </a:r>
            <a:endParaRPr b="0" i="0" sz="1400" u="none" cap="none" strike="noStrike">
              <a:solidFill>
                <a:srgbClr val="000000"/>
              </a:solidFill>
              <a:latin typeface="Arial"/>
              <a:ea typeface="Arial"/>
              <a:cs typeface="Arial"/>
              <a:sym typeface="Arial"/>
            </a:endParaRPr>
          </a:p>
        </p:txBody>
      </p:sp>
      <p:pic>
        <p:nvPicPr>
          <p:cNvPr id="154" name="Google Shape;154;p6"/>
          <p:cNvPicPr preferRelativeResize="0"/>
          <p:nvPr/>
        </p:nvPicPr>
        <p:blipFill rotWithShape="1">
          <a:blip r:embed="rId5">
            <a:alphaModFix/>
          </a:blip>
          <a:srcRect b="19205" l="6429" r="57232" t="11111"/>
          <a:stretch/>
        </p:blipFill>
        <p:spPr>
          <a:xfrm>
            <a:off x="866191" y="1966260"/>
            <a:ext cx="2712229" cy="29254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8"/>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61" name="Google Shape;161;p8"/>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62" name="Google Shape;162;p8"/>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a:off x="5918278" y="2051750"/>
            <a:ext cx="5392800" cy="2554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000" u="none" cap="none" strike="noStrike">
                <a:solidFill>
                  <a:schemeClr val="dk1"/>
                </a:solidFill>
                <a:latin typeface="Gill Sans"/>
                <a:ea typeface="Gill Sans"/>
                <a:cs typeface="Gill Sans"/>
                <a:sym typeface="Gill Sans"/>
              </a:rPr>
              <a:t>In the Gospels, Jesus shows a preferential option for the poor by putting them first. He gives them special importance by thinking of their needs and helping them have their rightful place in the world. </a:t>
            </a:r>
            <a:endParaRPr b="0" i="0" sz="1200" u="none" cap="none" strike="noStrike">
              <a:solidFill>
                <a:srgbClr val="000000"/>
              </a:solidFill>
              <a:latin typeface="Arial"/>
              <a:ea typeface="Arial"/>
              <a:cs typeface="Arial"/>
              <a:sym typeface="Arial"/>
            </a:endParaRPr>
          </a:p>
        </p:txBody>
      </p:sp>
      <p:pic>
        <p:nvPicPr>
          <p:cNvPr id="164" name="Google Shape;164;p8"/>
          <p:cNvPicPr preferRelativeResize="0"/>
          <p:nvPr/>
        </p:nvPicPr>
        <p:blipFill>
          <a:blip r:embed="rId5">
            <a:alphaModFix/>
          </a:blip>
          <a:stretch>
            <a:fillRect/>
          </a:stretch>
        </p:blipFill>
        <p:spPr>
          <a:xfrm>
            <a:off x="2631675" y="1955075"/>
            <a:ext cx="2874590" cy="3593238"/>
          </a:xfrm>
          <a:prstGeom prst="rect">
            <a:avLst/>
          </a:prstGeom>
          <a:noFill/>
          <a:ln>
            <a:noFill/>
          </a:ln>
        </p:spPr>
      </p:pic>
      <p:sp>
        <p:nvSpPr>
          <p:cNvPr id="165" name="Google Shape;165;p8"/>
          <p:cNvSpPr txBox="1"/>
          <p:nvPr/>
        </p:nvSpPr>
        <p:spPr>
          <a:xfrm>
            <a:off x="-619700" y="2699200"/>
            <a:ext cx="3658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GB" sz="2400">
                <a:solidFill>
                  <a:schemeClr val="dk1"/>
                </a:solidFill>
                <a:latin typeface="Calibri"/>
                <a:ea typeface="Calibri"/>
                <a:cs typeface="Calibri"/>
                <a:sym typeface="Calibri"/>
              </a:rPr>
              <a:t>Jesus</a:t>
            </a:r>
            <a:endParaRPr i="1" sz="2400">
              <a:solidFill>
                <a:schemeClr val="dk1"/>
              </a:solidFill>
              <a:latin typeface="Calibri"/>
              <a:ea typeface="Calibri"/>
              <a:cs typeface="Calibri"/>
              <a:sym typeface="Calibri"/>
            </a:endParaRPr>
          </a:p>
          <a:p>
            <a:pPr indent="0" lvl="0" marL="0" rtl="0" algn="ctr">
              <a:spcBef>
                <a:spcPts val="0"/>
              </a:spcBef>
              <a:spcAft>
                <a:spcPts val="0"/>
              </a:spcAft>
              <a:buNone/>
            </a:pPr>
            <a:r>
              <a:rPr i="1" lang="en-GB" sz="2400">
                <a:solidFill>
                  <a:schemeClr val="dk1"/>
                </a:solidFill>
                <a:latin typeface="Calibri"/>
                <a:ea typeface="Calibri"/>
                <a:cs typeface="Calibri"/>
                <a:sym typeface="Calibri"/>
              </a:rPr>
              <a:t>Father of the Poor</a:t>
            </a:r>
            <a:endParaRPr i="1"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0"/>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72" name="Google Shape;172;p1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73" name="Google Shape;173;p1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74" name="Google Shape;174;p10"/>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175" name="Google Shape;175;p10"/>
          <p:cNvSpPr/>
          <p:nvPr/>
        </p:nvSpPr>
        <p:spPr>
          <a:xfrm>
            <a:off x="928288" y="2203542"/>
            <a:ext cx="7940975"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‘If anyone is well off in worldly possessions and sees their sister or brother in need but closes their heart to them, how can the love of God be remaining in them?’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     </a:t>
            </a:r>
            <a:r>
              <a:rPr b="1" i="0" lang="en-GB" sz="2400" u="none" cap="none" strike="noStrike">
                <a:solidFill>
                  <a:srgbClr val="C00000"/>
                </a:solidFill>
                <a:latin typeface="Gill Sans"/>
                <a:ea typeface="Gill Sans"/>
                <a:cs typeface="Gill Sans"/>
                <a:sym typeface="Gill Sans"/>
              </a:rPr>
              <a:t>1 John 3.17-18</a:t>
            </a:r>
            <a:endParaRPr b="1" i="0" sz="3200" u="none" cap="none" strike="noStrike">
              <a:solidFill>
                <a:srgbClr val="C00000"/>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1"/>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82" name="Google Shape;182;p1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83" name="Google Shape;183;p1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184" name="Google Shape;184;p11"/>
          <p:cNvSpPr/>
          <p:nvPr/>
        </p:nvSpPr>
        <p:spPr>
          <a:xfrm>
            <a:off x="335550" y="1967100"/>
            <a:ext cx="5302800" cy="292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2900" u="none" cap="none" strike="noStrike">
                <a:solidFill>
                  <a:schemeClr val="dk1"/>
                </a:solidFill>
                <a:latin typeface="Gill Sans"/>
                <a:ea typeface="Gill Sans"/>
                <a:cs typeface="Gill Sans"/>
                <a:sym typeface="Gill Sans"/>
              </a:rPr>
              <a:t>‘Looking at his disciples, he said: ‘Blessed are you who are poor, for yours is the kingdom of God. Blessed are you who hunger now, for you will be satisfied. Blessed are you who weep now, for you will laugh.’</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100" u="none" cap="none" strike="noStrike">
                <a:solidFill>
                  <a:srgbClr val="C00000"/>
                </a:solidFill>
                <a:latin typeface="Gill Sans"/>
                <a:ea typeface="Gill Sans"/>
                <a:cs typeface="Gill Sans"/>
                <a:sym typeface="Gill Sans"/>
              </a:rPr>
              <a:t>Luke 6:20-21</a:t>
            </a:r>
            <a:endParaRPr b="1" i="0" sz="2900" u="none" cap="none" strike="noStrike">
              <a:solidFill>
                <a:srgbClr val="C00000"/>
              </a:solidFill>
              <a:latin typeface="Gill Sans"/>
              <a:ea typeface="Gill Sans"/>
              <a:cs typeface="Gill Sans"/>
              <a:sym typeface="Gill Sans"/>
            </a:endParaRPr>
          </a:p>
        </p:txBody>
      </p:sp>
      <p:pic>
        <p:nvPicPr>
          <p:cNvPr id="185" name="Google Shape;185;p11"/>
          <p:cNvPicPr preferRelativeResize="0"/>
          <p:nvPr/>
        </p:nvPicPr>
        <p:blipFill>
          <a:blip r:embed="rId5">
            <a:alphaModFix/>
          </a:blip>
          <a:stretch>
            <a:fillRect/>
          </a:stretch>
        </p:blipFill>
        <p:spPr>
          <a:xfrm>
            <a:off x="7590225" y="1710175"/>
            <a:ext cx="2986675" cy="47951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2018-05-21T15:55:21Z</dcterms:created>
  <dc:creator>Verity Sykes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