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</p:sldIdLst>
  <p:sldSz cx="12192000" cy="6858000"/>
  <p:notesSz cx="6858000" cy="9144000"/>
  <p:embeddedFontLst>
    <p:embeddedFont>
      <p:font typeface="Bauhaus 93" panose="04030905020B02020C02" pitchFamily="8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ill Sans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DEiUcllqelISNae7HpDSeUq+C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e5335d5c9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2e5335d5c94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2e5335d5c94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5335d5c9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2e5335d5c94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dirty="0"/>
              <a:t>Image courtesy of The John Dyer Gallery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2e5335d5c94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Talk partners for 3 minutes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responses</a:t>
            </a:r>
            <a:endParaRPr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e5335d5c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2e5335d5c94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dirty="0"/>
              <a:t>Note from the artist: </a:t>
            </a:r>
            <a:r>
              <a:rPr lang="en-GB" sz="1150" dirty="0">
                <a:solidFill>
                  <a:srgbClr val="050505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the basic composition and original inspiration come from a Rubens work. I was light-heartedly exploring the link between Darwinian theory and The Creation as in Genesis. As an artist, I find The Old Testament has the best stories.</a:t>
            </a:r>
            <a:br>
              <a:rPr lang="en-GB" sz="1150" dirty="0">
                <a:solidFill>
                  <a:srgbClr val="050505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1150" dirty="0">
                <a:solidFill>
                  <a:srgbClr val="050505"/>
                </a:solidFill>
                <a:highlight>
                  <a:srgbClr val="F0F0F0"/>
                </a:highlight>
                <a:latin typeface="Arial"/>
                <a:ea typeface="Arial"/>
                <a:cs typeface="Arial"/>
                <a:sym typeface="Arial"/>
              </a:rPr>
              <a:t>Image courtesy of Mark Pender Art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2e5335d5c94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5335d5c9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2e5335d5c94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e5335d5c94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KglanVLBVrc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23788" r="337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l="17588" t="61504" r="21023"/>
          <a:stretch/>
        </p:blipFill>
        <p:spPr>
          <a:xfrm>
            <a:off x="736166" y="4968986"/>
            <a:ext cx="3739487" cy="132874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1469409" y="955342"/>
            <a:ext cx="94716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Year 4</a:t>
            </a:r>
            <a:endParaRPr sz="80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 l="54104" t="11588" r="10359" b="19840"/>
          <a:stretch/>
        </p:blipFill>
        <p:spPr>
          <a:xfrm>
            <a:off x="8686800" y="3705331"/>
            <a:ext cx="2328400" cy="252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12"/>
            <a:ext cx="2164084" cy="2161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2e5335d5c94_0_21"/>
          <p:cNvPicPr preferRelativeResize="0"/>
          <p:nvPr/>
        </p:nvPicPr>
        <p:blipFill rotWithShape="1">
          <a:blip r:embed="rId3">
            <a:alphaModFix/>
          </a:blip>
          <a:srcRect l="109" t="12103" r="35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e5335d5c94_0_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2e5335d5c94_0_21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The Garden of Eden in Art</a:t>
            </a:r>
            <a:endParaRPr/>
          </a:p>
        </p:txBody>
      </p:sp>
      <p:pic>
        <p:nvPicPr>
          <p:cNvPr id="194" name="Google Shape;194;g2e5335d5c94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8750" y="1802675"/>
            <a:ext cx="4337150" cy="470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2e5335d5c94_0_30"/>
          <p:cNvPicPr preferRelativeResize="0"/>
          <p:nvPr/>
        </p:nvPicPr>
        <p:blipFill rotWithShape="1">
          <a:blip r:embed="rId3">
            <a:alphaModFix/>
          </a:blip>
          <a:srcRect l="109" t="12103" r="35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e5335d5c94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2e5335d5c94_0_30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The Garden of Eden in Art</a:t>
            </a:r>
            <a:endParaRPr/>
          </a:p>
        </p:txBody>
      </p:sp>
      <p:pic>
        <p:nvPicPr>
          <p:cNvPr id="203" name="Google Shape;203;g2e5335d5c94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3800" y="1933775"/>
            <a:ext cx="6083125" cy="470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5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Main Activity</a:t>
            </a:r>
            <a:endParaRPr/>
          </a:p>
        </p:txBody>
      </p:sp>
      <p:sp>
        <p:nvSpPr>
          <p:cNvPr id="221" name="Google Shape;221;p15"/>
          <p:cNvSpPr txBox="1"/>
          <p:nvPr/>
        </p:nvSpPr>
        <p:spPr>
          <a:xfrm>
            <a:off x="3210350" y="1643425"/>
            <a:ext cx="8981700" cy="4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Annotate each painting, making reference to where it is (or is not) directly influenced by Genesis.</a:t>
            </a:r>
            <a:b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2800" b="1">
                <a:solidFill>
                  <a:srgbClr val="CF2631"/>
                </a:solidFill>
                <a:latin typeface="Gill Sans"/>
                <a:ea typeface="Gill Sans"/>
                <a:cs typeface="Gill Sans"/>
                <a:sym typeface="Gill Sans"/>
              </a:rPr>
              <a:t>Include:</a:t>
            </a:r>
            <a:endParaRPr/>
          </a:p>
          <a:p>
            <a:pPr marL="514350" marR="0" lvl="0" indent="-514350" algn="ctr" rtl="0">
              <a:spcBef>
                <a:spcPts val="0"/>
              </a:spcBef>
              <a:spcAft>
                <a:spcPts val="0"/>
              </a:spcAft>
              <a:buClr>
                <a:srgbClr val="CF2631"/>
              </a:buClr>
              <a:buSzPts val="2800"/>
              <a:buFont typeface="Calibri"/>
              <a:buAutoNum type="arabicPeriod"/>
            </a:pPr>
            <a:r>
              <a:rPr lang="en-GB" sz="2800" b="1">
                <a:solidFill>
                  <a:srgbClr val="CF2631"/>
                </a:solidFill>
                <a:latin typeface="Gill Sans"/>
                <a:ea typeface="Gill Sans"/>
                <a:cs typeface="Gill Sans"/>
                <a:sym typeface="Gill Sans"/>
              </a:rPr>
              <a:t>Christian beliefs and duty to care for the environment e.g. ‘God made beautiful trees grow.’ This is why we re-plant…</a:t>
            </a:r>
            <a:endParaRPr sz="2800" b="1">
              <a:solidFill>
                <a:srgbClr val="CF263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514350" marR="0" lvl="0" indent="-514350" algn="ctr" rtl="0">
              <a:spcBef>
                <a:spcPts val="0"/>
              </a:spcBef>
              <a:spcAft>
                <a:spcPts val="0"/>
              </a:spcAft>
              <a:buClr>
                <a:srgbClr val="CF2631"/>
              </a:buClr>
              <a:buSzPts val="2800"/>
              <a:buFont typeface="Gill Sans"/>
              <a:buAutoNum type="arabicPeriod"/>
            </a:pPr>
            <a:r>
              <a:rPr lang="en-GB" sz="2800" b="1">
                <a:solidFill>
                  <a:srgbClr val="CF2631"/>
                </a:solidFill>
                <a:latin typeface="Gill Sans"/>
                <a:ea typeface="Gill Sans"/>
                <a:cs typeface="Gill Sans"/>
                <a:sym typeface="Gill Sans"/>
              </a:rPr>
              <a:t>Your painting preference because of its Scriptural influence and relevance to environmental issues today.</a:t>
            </a:r>
            <a:endParaRPr sz="2800" b="1">
              <a:solidFill>
                <a:srgbClr val="CF263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15"/>
          <p:cNvPicPr preferRelativeResize="0"/>
          <p:nvPr/>
        </p:nvPicPr>
        <p:blipFill rotWithShape="1">
          <a:blip r:embed="rId5">
            <a:alphaModFix/>
          </a:blip>
          <a:srcRect l="5980" t="10147" r="57278" b="19642"/>
          <a:stretch/>
        </p:blipFill>
        <p:spPr>
          <a:xfrm>
            <a:off x="370400" y="1812075"/>
            <a:ext cx="2728349" cy="293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6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6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Plenary</a:t>
            </a:r>
            <a:endParaRPr/>
          </a:p>
        </p:txBody>
      </p:sp>
      <p:pic>
        <p:nvPicPr>
          <p:cNvPr id="231" name="Google Shape;231;p16"/>
          <p:cNvPicPr preferRelativeResize="0"/>
          <p:nvPr/>
        </p:nvPicPr>
        <p:blipFill rotWithShape="1">
          <a:blip r:embed="rId5">
            <a:alphaModFix/>
          </a:blip>
          <a:srcRect l="9728" t="7703" r="53125" b="17083"/>
          <a:stretch/>
        </p:blipFill>
        <p:spPr>
          <a:xfrm>
            <a:off x="8622778" y="1960340"/>
            <a:ext cx="2863526" cy="326141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6"/>
          <p:cNvSpPr/>
          <p:nvPr/>
        </p:nvSpPr>
        <p:spPr>
          <a:xfrm>
            <a:off x="833018" y="1802675"/>
            <a:ext cx="7674375" cy="397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‘What kind of world do we want to leave to those who come after us, to children who are now growing up?’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Pope Francis, Laudato Si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GB" sz="32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What would that world look like?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What would it be like to live in?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2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2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/>
          </a:p>
        </p:txBody>
      </p:sp>
      <p:pic>
        <p:nvPicPr>
          <p:cNvPr id="240" name="Google Shape;240;p12" title="Caring for our Earth: a prayer for children | CAFO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509" y="1554822"/>
            <a:ext cx="9418982" cy="529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685501" y="785325"/>
            <a:ext cx="10821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What does David mean: work with nature?</a:t>
            </a:r>
            <a:endParaRPr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5">
            <a:alphaModFix/>
          </a:blip>
          <a:srcRect l="6145" t="11984" r="56616" b="18181"/>
          <a:stretch/>
        </p:blipFill>
        <p:spPr>
          <a:xfrm>
            <a:off x="8781553" y="1963661"/>
            <a:ext cx="2778211" cy="2930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944217" y="2213282"/>
            <a:ext cx="755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C541A1BF-1776-41CD-972D-1311D6C65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380" y="1926600"/>
            <a:ext cx="6489221" cy="3650187"/>
          </a:xfrm>
          <a:prstGeom prst="rect">
            <a:avLst/>
          </a:prstGeom>
        </p:spPr>
      </p:pic>
      <p:sp>
        <p:nvSpPr>
          <p:cNvPr id="4" name="TextBox 3">
            <a:hlinkClick r:id="rId6"/>
            <a:extLst>
              <a:ext uri="{FF2B5EF4-FFF2-40B4-BE49-F238E27FC236}">
                <a16:creationId xmlns:a16="http://schemas.microsoft.com/office/drawing/2014/main" id="{B775CBD3-AD93-4AF1-AA6A-2BCCC51E7F79}"/>
              </a:ext>
            </a:extLst>
          </p:cNvPr>
          <p:cNvSpPr txBox="1"/>
          <p:nvPr/>
        </p:nvSpPr>
        <p:spPr>
          <a:xfrm>
            <a:off x="1959205" y="3190196"/>
            <a:ext cx="5523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Bauhaus 93" panose="04030905020B02020C02" pitchFamily="82" charset="0"/>
              </a:rPr>
              <a:t>David Attenborough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0"/>
            <a:ext cx="12176206" cy="1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50" y="5723649"/>
            <a:ext cx="11547259" cy="11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5">
            <a:alphaModFix/>
          </a:blip>
          <a:srcRect l="5671" r="4772"/>
          <a:stretch/>
        </p:blipFill>
        <p:spPr>
          <a:xfrm>
            <a:off x="-71883" y="0"/>
            <a:ext cx="1978926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6">
            <a:alphaModFix/>
          </a:blip>
          <a:srcRect b="786"/>
          <a:stretch/>
        </p:blipFill>
        <p:spPr>
          <a:xfrm>
            <a:off x="8015344" y="-12200"/>
            <a:ext cx="2132554" cy="589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7">
            <a:alphaModFix/>
          </a:blip>
          <a:srcRect l="4140" t="929" r="4169" b="264"/>
          <a:stretch/>
        </p:blipFill>
        <p:spPr>
          <a:xfrm>
            <a:off x="3824518" y="0"/>
            <a:ext cx="2115403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8">
            <a:alphaModFix/>
          </a:blip>
          <a:srcRect l="3112" t="861" r="3347"/>
          <a:stretch/>
        </p:blipFill>
        <p:spPr>
          <a:xfrm>
            <a:off x="1869115" y="0"/>
            <a:ext cx="2006221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9">
            <a:alphaModFix/>
          </a:blip>
          <a:srcRect l="5494" r="6758"/>
          <a:stretch/>
        </p:blipFill>
        <p:spPr>
          <a:xfrm>
            <a:off x="10128788" y="0"/>
            <a:ext cx="2162633" cy="588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10">
            <a:alphaModFix/>
          </a:blip>
          <a:srcRect t="1149"/>
          <a:stretch/>
        </p:blipFill>
        <p:spPr>
          <a:xfrm>
            <a:off x="5899748" y="0"/>
            <a:ext cx="2153617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851852" y="5321614"/>
            <a:ext cx="439569" cy="5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536715" y="5683014"/>
            <a:ext cx="681176" cy="19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/>
          <p:nvPr/>
        </p:nvSpPr>
        <p:spPr>
          <a:xfrm>
            <a:off x="2955841" y="5997419"/>
            <a:ext cx="80218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Catholic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0"/>
            <a:ext cx="12176206" cy="18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50" y="5723649"/>
            <a:ext cx="11547259" cy="11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5">
            <a:alphaModFix/>
          </a:blip>
          <a:srcRect l="5671" r="4772"/>
          <a:stretch/>
        </p:blipFill>
        <p:spPr>
          <a:xfrm>
            <a:off x="-71883" y="0"/>
            <a:ext cx="1978926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6">
            <a:alphaModFix/>
          </a:blip>
          <a:srcRect b="786"/>
          <a:stretch/>
        </p:blipFill>
        <p:spPr>
          <a:xfrm>
            <a:off x="8015344" y="-9264"/>
            <a:ext cx="2132554" cy="589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7">
            <a:alphaModFix/>
          </a:blip>
          <a:srcRect l="3112" t="861" r="3347"/>
          <a:stretch/>
        </p:blipFill>
        <p:spPr>
          <a:xfrm>
            <a:off x="1869115" y="0"/>
            <a:ext cx="2006221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8">
            <a:alphaModFix/>
          </a:blip>
          <a:srcRect l="5494" r="6758"/>
          <a:stretch/>
        </p:blipFill>
        <p:spPr>
          <a:xfrm>
            <a:off x="10128788" y="0"/>
            <a:ext cx="2162633" cy="588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9">
            <a:alphaModFix/>
          </a:blip>
          <a:srcRect t="1149"/>
          <a:stretch/>
        </p:blipFill>
        <p:spPr>
          <a:xfrm>
            <a:off x="5899748" y="0"/>
            <a:ext cx="2153617" cy="587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851852" y="5321614"/>
            <a:ext cx="439569" cy="5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536715" y="5683014"/>
            <a:ext cx="681176" cy="19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 txBox="1"/>
          <p:nvPr/>
        </p:nvSpPr>
        <p:spPr>
          <a:xfrm>
            <a:off x="2955841" y="5997419"/>
            <a:ext cx="80218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Catholic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en-GB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24325" y="-10423"/>
            <a:ext cx="2115495" cy="5870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6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The Responsibility of Stewardship</a:t>
            </a:r>
            <a:endParaRPr/>
          </a:p>
        </p:txBody>
      </p:sp>
      <p:sp>
        <p:nvSpPr>
          <p:cNvPr id="145" name="Google Shape;145;p6"/>
          <p:cNvSpPr/>
          <p:nvPr/>
        </p:nvSpPr>
        <p:spPr>
          <a:xfrm>
            <a:off x="1040295" y="2069093"/>
            <a:ext cx="678180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5">
            <a:alphaModFix/>
          </a:blip>
          <a:srcRect l="6429" t="11111" r="57232" b="19206"/>
          <a:stretch/>
        </p:blipFill>
        <p:spPr>
          <a:xfrm>
            <a:off x="8587668" y="2129849"/>
            <a:ext cx="2712229" cy="292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2000" y="1865113"/>
            <a:ext cx="6781801" cy="377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8"/>
          <p:cNvSpPr txBox="1"/>
          <p:nvPr/>
        </p:nvSpPr>
        <p:spPr>
          <a:xfrm>
            <a:off x="1158240" y="785381"/>
            <a:ext cx="98755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Care of Creation</a:t>
            </a:r>
            <a:endParaRPr/>
          </a:p>
        </p:txBody>
      </p:sp>
      <p:sp>
        <p:nvSpPr>
          <p:cNvPr id="156" name="Google Shape;156;p8"/>
          <p:cNvSpPr/>
          <p:nvPr/>
        </p:nvSpPr>
        <p:spPr>
          <a:xfrm>
            <a:off x="571830" y="1728474"/>
            <a:ext cx="8291032" cy="38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‘In the beginning, God created the Heavens and the Earth… God saw everything that He had made, and indeed, it was very good.’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Genesis 1:1-4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‘The Lord God put humans in the Garden of Eden to work it and take care of it.’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Genesis 2:15</a:t>
            </a:r>
            <a:endParaRPr/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5">
            <a:alphaModFix/>
          </a:blip>
          <a:srcRect l="9728" t="7703" r="53125" b="17083"/>
          <a:stretch/>
        </p:blipFill>
        <p:spPr>
          <a:xfrm>
            <a:off x="8862862" y="1838709"/>
            <a:ext cx="2863526" cy="3261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1"/>
          <p:cNvPicPr preferRelativeResize="0"/>
          <p:nvPr/>
        </p:nvPicPr>
        <p:blipFill rotWithShape="1">
          <a:blip r:embed="rId3">
            <a:alphaModFix/>
          </a:blip>
          <a:srcRect l="108" t="12102" r="355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59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The Garden of Eden in Art</a:t>
            </a:r>
            <a:endParaRPr/>
          </a:p>
        </p:txBody>
      </p:sp>
      <p:pic>
        <p:nvPicPr>
          <p:cNvPr id="166" name="Google Shape;16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875" y="2351200"/>
            <a:ext cx="10741551" cy="316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1"/>
          <p:cNvSpPr txBox="1"/>
          <p:nvPr/>
        </p:nvSpPr>
        <p:spPr>
          <a:xfrm>
            <a:off x="3042675" y="1554875"/>
            <a:ext cx="102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see Scripture in these paintings?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2e5335d5c94_0_3"/>
          <p:cNvPicPr preferRelativeResize="0"/>
          <p:nvPr/>
        </p:nvPicPr>
        <p:blipFill rotWithShape="1">
          <a:blip r:embed="rId3">
            <a:alphaModFix/>
          </a:blip>
          <a:srcRect l="109" t="12103" r="35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e5335d5c94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2e5335d5c94_0_3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The Garden of Eden in Art</a:t>
            </a:r>
            <a:endParaRPr/>
          </a:p>
        </p:txBody>
      </p:sp>
      <p:pic>
        <p:nvPicPr>
          <p:cNvPr id="176" name="Google Shape;176;g2e5335d5c94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2525" y="1632375"/>
            <a:ext cx="5389858" cy="3593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2e5335d5c94_0_12"/>
          <p:cNvPicPr preferRelativeResize="0"/>
          <p:nvPr/>
        </p:nvPicPr>
        <p:blipFill rotWithShape="1">
          <a:blip r:embed="rId3">
            <a:alphaModFix/>
          </a:blip>
          <a:srcRect l="109" t="12103" r="358"/>
          <a:stretch/>
        </p:blipFill>
        <p:spPr>
          <a:xfrm>
            <a:off x="0" y="-2338"/>
            <a:ext cx="12192000" cy="18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e5335d5c94_0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22" y="5700713"/>
            <a:ext cx="11547260" cy="11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2e5335d5c94_0_12"/>
          <p:cNvSpPr txBox="1"/>
          <p:nvPr/>
        </p:nvSpPr>
        <p:spPr>
          <a:xfrm>
            <a:off x="1158240" y="785381"/>
            <a:ext cx="987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The Garden of Eden in Art</a:t>
            </a:r>
            <a:endParaRPr/>
          </a:p>
        </p:txBody>
      </p:sp>
      <p:pic>
        <p:nvPicPr>
          <p:cNvPr id="185" name="Google Shape;185;g2e5335d5c94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5300" y="1831175"/>
            <a:ext cx="5002188" cy="3593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320</Words>
  <Application>Microsoft Office PowerPoint</Application>
  <PresentationFormat>Widescreen</PresentationFormat>
  <Paragraphs>47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Bauhaus 93</vt:lpstr>
      <vt:lpstr>Gill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Verity Sykes</dc:creator>
  <cp:lastModifiedBy>Callum Mitchell</cp:lastModifiedBy>
  <cp:revision>2</cp:revision>
  <dcterms:created xsi:type="dcterms:W3CDTF">2018-05-21T15:55:21Z</dcterms:created>
  <dcterms:modified xsi:type="dcterms:W3CDTF">2024-09-03T14:55:10Z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0x0101004C925567B298CE42B4AEE50097DA31FC</vt:lpwstr>
  </property>
</Properties>
</file>