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Gill Sans"/>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hwZuugQn+GdP+rAee7SimiKXkS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GillSans-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GillSans-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90" name="Google Shape;19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00" name="Google Shape;20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e8b37a0214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2e8b37a0214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10" name="Google Shape;210;g2e8b37a0214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e8b37a0214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e8b37a0214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20" name="Google Shape;220;g2e8b37a0214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e8b37a0214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2e8b37a0214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rPr lang="en-GB"/>
              <a:t>Explain that we’ll be making our own, using donations brought in by our school community. We will call them Kindness Packs.</a:t>
            </a:r>
            <a:endParaRPr sz="1200">
              <a:solidFill>
                <a:schemeClr val="dk1"/>
              </a:solidFill>
              <a:latin typeface="Calibri"/>
              <a:ea typeface="Calibri"/>
              <a:cs typeface="Calibri"/>
              <a:sym typeface="Calibri"/>
            </a:endParaRPr>
          </a:p>
        </p:txBody>
      </p:sp>
      <p:sp>
        <p:nvSpPr>
          <p:cNvPr id="229" name="Google Shape;229;g2e8b37a0214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39" name="Google Shape;23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49" name="Google Shape;24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e8b37a0214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2e8b37a0214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59" name="Google Shape;259;g2e8b37a0214_0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e8b37a0214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2e8b37a0214_0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69" name="Google Shape;269;g2e8b37a0214_0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eb5c3c75f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2eb5c3c75f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Clr>
                <a:schemeClr val="dk1"/>
              </a:buClr>
              <a:buSzPts val="1200"/>
              <a:buFont typeface="Calibri"/>
              <a:buChar char="●"/>
            </a:pPr>
            <a:r>
              <a:rPr lang="en-GB"/>
              <a:t>Finish with the Jubilee prayer, reflecting on today’s learning</a:t>
            </a:r>
            <a:endParaRPr/>
          </a:p>
        </p:txBody>
      </p:sp>
      <p:sp>
        <p:nvSpPr>
          <p:cNvPr id="279" name="Google Shape;279;g2eb5c3c75f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You will need 10 paper money notes from the resource pack</a:t>
            </a:r>
            <a:endParaRPr/>
          </a:p>
          <a:p>
            <a:pPr indent="-171450" lvl="0" marL="171450" rtl="0" algn="l">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Ask for 10 volunteers to stand in a line. This line represents the entire population of the UK. These 10 notes represent all of the wealth of the UK, so each one represents 10% of UK wealth.</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Ask the group how the wealth</a:t>
            </a:r>
            <a:r>
              <a:rPr i="1" lang="en-GB" sz="1200">
                <a:solidFill>
                  <a:schemeClr val="dk1"/>
                </a:solidFill>
                <a:latin typeface="Calibri"/>
                <a:ea typeface="Calibri"/>
                <a:cs typeface="Calibri"/>
                <a:sym typeface="Calibri"/>
              </a:rPr>
              <a:t> should </a:t>
            </a:r>
            <a:r>
              <a:rPr lang="en-GB" sz="1200">
                <a:solidFill>
                  <a:schemeClr val="dk1"/>
                </a:solidFill>
                <a:latin typeface="Calibri"/>
                <a:ea typeface="Calibri"/>
                <a:cs typeface="Calibri"/>
                <a:sym typeface="Calibri"/>
              </a:rPr>
              <a:t>be divided up amongst the group and pass out the money. Why?</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Then ask how they </a:t>
            </a:r>
            <a:r>
              <a:rPr i="1" lang="en-GB" sz="1200">
                <a:solidFill>
                  <a:schemeClr val="dk1"/>
                </a:solidFill>
                <a:latin typeface="Calibri"/>
                <a:ea typeface="Calibri"/>
                <a:cs typeface="Calibri"/>
                <a:sym typeface="Calibri"/>
              </a:rPr>
              <a:t>think it is </a:t>
            </a:r>
            <a:r>
              <a:rPr lang="en-GB" sz="1200">
                <a:solidFill>
                  <a:schemeClr val="dk1"/>
                </a:solidFill>
                <a:latin typeface="Calibri"/>
                <a:ea typeface="Calibri"/>
                <a:cs typeface="Calibri"/>
                <a:sym typeface="Calibri"/>
              </a:rPr>
              <a:t>divided up and redistribute the money. Why?</a:t>
            </a:r>
            <a:endParaRPr sz="12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Then show them how it is actually divided: </a:t>
            </a:r>
            <a:endParaRPr sz="1200">
              <a:solidFill>
                <a:schemeClr val="dk1"/>
              </a:solidFill>
              <a:latin typeface="Calibri"/>
              <a:ea typeface="Calibri"/>
              <a:cs typeface="Calibri"/>
              <a:sym typeface="Calibri"/>
            </a:endParaRPr>
          </a:p>
          <a:p>
            <a:pPr indent="-171450" lvl="1" marL="628650" rtl="0" algn="l">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4 people get 1 note to share between them (10% of UK wealth between 40% of people)</a:t>
            </a:r>
            <a:endParaRPr sz="1200">
              <a:solidFill>
                <a:schemeClr val="dk1"/>
              </a:solidFill>
              <a:latin typeface="Calibri"/>
              <a:ea typeface="Calibri"/>
              <a:cs typeface="Calibri"/>
              <a:sym typeface="Calibri"/>
            </a:endParaRPr>
          </a:p>
          <a:p>
            <a:pPr indent="-171450" lvl="1" marL="628650" rtl="0" algn="l">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2 people get 1 note to share between them (10% of UK wealth between 20% of people)</a:t>
            </a:r>
            <a:endParaRPr sz="1200">
              <a:solidFill>
                <a:schemeClr val="dk1"/>
              </a:solidFill>
              <a:latin typeface="Calibri"/>
              <a:ea typeface="Calibri"/>
              <a:cs typeface="Calibri"/>
              <a:sym typeface="Calibri"/>
            </a:endParaRPr>
          </a:p>
          <a:p>
            <a:pPr indent="-171450" lvl="1" marL="628650" rtl="0" algn="l">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2 people get 2 notes each (20% of UK wealth between 20% of people)</a:t>
            </a:r>
            <a:endParaRPr sz="1200">
              <a:solidFill>
                <a:schemeClr val="dk1"/>
              </a:solidFill>
              <a:latin typeface="Calibri"/>
              <a:ea typeface="Calibri"/>
              <a:cs typeface="Calibri"/>
              <a:sym typeface="Calibri"/>
            </a:endParaRPr>
          </a:p>
          <a:p>
            <a:pPr indent="-171450" lvl="1" marL="628650" rtl="0" algn="l">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1 person gets 2 notes(20% of UK wealth between 10% of people)</a:t>
            </a:r>
            <a:endParaRPr sz="1200">
              <a:solidFill>
                <a:schemeClr val="dk1"/>
              </a:solidFill>
              <a:latin typeface="Calibri"/>
              <a:ea typeface="Calibri"/>
              <a:cs typeface="Calibri"/>
              <a:sym typeface="Calibri"/>
            </a:endParaRPr>
          </a:p>
          <a:p>
            <a:pPr indent="-171450" lvl="1" marL="628650" rtl="0" algn="l">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1 person gets 4 notes (40% of UK wealth between 10% of people)</a:t>
            </a:r>
            <a:endParaRPr sz="1200">
              <a:solidFill>
                <a:schemeClr val="dk1"/>
              </a:solidFill>
              <a:latin typeface="Calibri"/>
              <a:ea typeface="Calibri"/>
              <a:cs typeface="Calibri"/>
              <a:sym typeface="Calibri"/>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a:p>
        </p:txBody>
      </p:sp>
      <p:sp>
        <p:nvSpPr>
          <p:cNvPr id="134" name="Google Shape;13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eb5c3c75f2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2eb5c3c75f2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rPr lang="en-GB"/>
              <a:t>Pope Francis will open the Holy Door of St Peter’s Basilica on Christmas Eve 2024, marking the beginning of this jubilee year. Pope Francis has called for people of faith to pray for and have deep faith, lively hope and active charity. Explain to the children why this jubilee year is a great time to be very active in charity, which is what we’re working towards in our CST lessons.</a:t>
            </a:r>
            <a:endParaRPr sz="1200">
              <a:solidFill>
                <a:schemeClr val="dk1"/>
              </a:solidFill>
              <a:latin typeface="Calibri"/>
              <a:ea typeface="Calibri"/>
              <a:cs typeface="Calibri"/>
              <a:sym typeface="Calibri"/>
            </a:endParaRPr>
          </a:p>
        </p:txBody>
      </p:sp>
      <p:sp>
        <p:nvSpPr>
          <p:cNvPr id="151" name="Google Shape;151;g2eb5c3c75f2_0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61" name="Google Shape;16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70" name="Google Shape;17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e8b37a021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e8b37a0214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80" name="Google Shape;180;g2e8b37a0214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6"/>
          <p:cNvSpPr/>
          <p:nvPr>
            <p:ph idx="2" type="pic"/>
          </p:nvPr>
        </p:nvSpPr>
        <p:spPr>
          <a:xfrm>
            <a:off x="5183188" y="987425"/>
            <a:ext cx="6172200" cy="4873625"/>
          </a:xfrm>
          <a:prstGeom prst="rect">
            <a:avLst/>
          </a:prstGeom>
          <a:noFill/>
          <a:ln>
            <a:noFill/>
          </a:ln>
        </p:spPr>
      </p:sp>
      <p:sp>
        <p:nvSpPr>
          <p:cNvPr id="68" name="Google Shape;68;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20.png"/><Relationship Id="rId6"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png"/><Relationship Id="rId11" Type="http://schemas.openxmlformats.org/officeDocument/2006/relationships/image" Target="../media/image1.png"/><Relationship Id="rId10" Type="http://schemas.openxmlformats.org/officeDocument/2006/relationships/image" Target="../media/image10.png"/><Relationship Id="rId9" Type="http://schemas.openxmlformats.org/officeDocument/2006/relationships/image" Target="../media/image6.png"/><Relationship Id="rId5" Type="http://schemas.openxmlformats.org/officeDocument/2006/relationships/image" Target="../media/image24.png"/><Relationship Id="rId6" Type="http://schemas.openxmlformats.org/officeDocument/2006/relationships/image" Target="../media/image16.png"/><Relationship Id="rId7" Type="http://schemas.openxmlformats.org/officeDocument/2006/relationships/image" Target="../media/image13.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 Id="rId11" Type="http://schemas.openxmlformats.org/officeDocument/2006/relationships/image" Target="../media/image26.png"/><Relationship Id="rId10" Type="http://schemas.openxmlformats.org/officeDocument/2006/relationships/image" Target="../media/image18.png"/><Relationship Id="rId12" Type="http://schemas.openxmlformats.org/officeDocument/2006/relationships/image" Target="../media/image16.png"/><Relationship Id="rId9" Type="http://schemas.openxmlformats.org/officeDocument/2006/relationships/image" Target="../media/image33.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1.png"/><Relationship Id="rId8"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23788" r="33782" t="0"/>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a:alphaModFix/>
          </a:blip>
          <a:srcRect b="0" l="17588" r="21023" t="61504"/>
          <a:stretch/>
        </p:blipFill>
        <p:spPr>
          <a:xfrm>
            <a:off x="736166" y="4968986"/>
            <a:ext cx="3739487" cy="1328740"/>
          </a:xfrm>
          <a:prstGeom prst="rect">
            <a:avLst/>
          </a:prstGeom>
          <a:noFill/>
          <a:ln>
            <a:noFill/>
          </a:ln>
        </p:spPr>
      </p:pic>
      <p:sp>
        <p:nvSpPr>
          <p:cNvPr id="91" name="Google Shape;91;p1"/>
          <p:cNvSpPr txBox="1"/>
          <p:nvPr/>
        </p:nvSpPr>
        <p:spPr>
          <a:xfrm>
            <a:off x="332961" y="1837065"/>
            <a:ext cx="11526000" cy="1847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0" i="0" lang="en-GB" sz="66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lang="en-GB" sz="4800">
                <a:solidFill>
                  <a:schemeClr val="lt1"/>
                </a:solidFill>
                <a:latin typeface="Gill Sans"/>
                <a:ea typeface="Gill Sans"/>
                <a:cs typeface="Gill Sans"/>
                <a:sym typeface="Gill Sans"/>
              </a:rPr>
              <a:t>Year 4</a:t>
            </a:r>
            <a:endParaRPr b="0" i="0" sz="8000" u="none" cap="none" strike="noStrike">
              <a:solidFill>
                <a:schemeClr val="lt1"/>
              </a:solidFill>
              <a:latin typeface="Gill Sans"/>
              <a:ea typeface="Gill Sans"/>
              <a:cs typeface="Gill Sans"/>
              <a:sym typeface="Gill Sans"/>
            </a:endParaRPr>
          </a:p>
        </p:txBody>
      </p:sp>
      <p:pic>
        <p:nvPicPr>
          <p:cNvPr id="92" name="Google Shape;92;p1"/>
          <p:cNvPicPr preferRelativeResize="0"/>
          <p:nvPr/>
        </p:nvPicPr>
        <p:blipFill rotWithShape="1">
          <a:blip r:embed="rId5">
            <a:alphaModFix/>
          </a:blip>
          <a:srcRect b="19840" l="54104" r="10359" t="11588"/>
          <a:stretch/>
        </p:blipFill>
        <p:spPr>
          <a:xfrm>
            <a:off x="8686800" y="3705331"/>
            <a:ext cx="2328400" cy="2527310"/>
          </a:xfrm>
          <a:prstGeom prst="rect">
            <a:avLst/>
          </a:prstGeom>
          <a:noFill/>
          <a:ln>
            <a:noFill/>
          </a:ln>
        </p:spPr>
      </p:pic>
      <p:pic>
        <p:nvPicPr>
          <p:cNvPr id="93" name="Google Shape;93;p1"/>
          <p:cNvPicPr preferRelativeResize="0"/>
          <p:nvPr/>
        </p:nvPicPr>
        <p:blipFill rotWithShape="1">
          <a:blip r:embed="rId6">
            <a:alphaModFix/>
          </a:blip>
          <a:srcRect b="0" l="0" r="0" t="0"/>
          <a:stretch/>
        </p:blipFill>
        <p:spPr>
          <a:xfrm>
            <a:off x="0" y="42355"/>
            <a:ext cx="1849264" cy="18466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11"/>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93" name="Google Shape;193;p11"/>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94" name="Google Shape;194;p11"/>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195" name="Google Shape;195;p11"/>
          <p:cNvPicPr preferRelativeResize="0"/>
          <p:nvPr/>
        </p:nvPicPr>
        <p:blipFill rotWithShape="1">
          <a:blip r:embed="rId5">
            <a:alphaModFix/>
          </a:blip>
          <a:srcRect b="17083" l="9728" r="53125" t="7703"/>
          <a:stretch/>
        </p:blipFill>
        <p:spPr>
          <a:xfrm>
            <a:off x="8970275" y="1850110"/>
            <a:ext cx="2863526" cy="3261410"/>
          </a:xfrm>
          <a:prstGeom prst="rect">
            <a:avLst/>
          </a:prstGeom>
          <a:noFill/>
          <a:ln>
            <a:noFill/>
          </a:ln>
        </p:spPr>
      </p:pic>
      <p:sp>
        <p:nvSpPr>
          <p:cNvPr id="196" name="Google Shape;196;p11"/>
          <p:cNvSpPr/>
          <p:nvPr/>
        </p:nvSpPr>
        <p:spPr>
          <a:xfrm>
            <a:off x="815399" y="1905506"/>
            <a:ext cx="7940975" cy="29238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‘Looking at his disciples, he said: ‘Blessed are you who are poor, for yours is the kingdom of God. Blessed are you who hunger now, for you will be satisfied. Blessed are you who weep now, for you will laugh.’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C00000"/>
                </a:solidFill>
                <a:latin typeface="Gill Sans"/>
                <a:ea typeface="Gill Sans"/>
                <a:cs typeface="Gill Sans"/>
                <a:sym typeface="Gill Sans"/>
              </a:rPr>
              <a:t>Luke 6:20-21</a:t>
            </a:r>
            <a:endParaRPr b="1" i="0" sz="3200" u="none" cap="none" strike="noStrike">
              <a:solidFill>
                <a:srgbClr val="C00000"/>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12"/>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03" name="Google Shape;203;p12"/>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04" name="Google Shape;204;p12"/>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205" name="Google Shape;205;p12"/>
          <p:cNvPicPr preferRelativeResize="0"/>
          <p:nvPr/>
        </p:nvPicPr>
        <p:blipFill rotWithShape="1">
          <a:blip r:embed="rId5">
            <a:alphaModFix/>
          </a:blip>
          <a:srcRect b="17083" l="9728" r="53125" t="7703"/>
          <a:stretch/>
        </p:blipFill>
        <p:spPr>
          <a:xfrm>
            <a:off x="8970275" y="1850110"/>
            <a:ext cx="2863526" cy="3261410"/>
          </a:xfrm>
          <a:prstGeom prst="rect">
            <a:avLst/>
          </a:prstGeom>
          <a:noFill/>
          <a:ln>
            <a:noFill/>
          </a:ln>
        </p:spPr>
      </p:pic>
      <p:sp>
        <p:nvSpPr>
          <p:cNvPr id="206" name="Google Shape;206;p12"/>
          <p:cNvSpPr/>
          <p:nvPr/>
        </p:nvSpPr>
        <p:spPr>
          <a:xfrm>
            <a:off x="815399" y="1905506"/>
            <a:ext cx="7940975"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‘Speak up for those who cannot speak for themselves, for the rights of all who are destitute. Speak up and judge fairly; defend the rights of the poor and needy.’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C00000"/>
                </a:solidFill>
                <a:latin typeface="Gill Sans"/>
                <a:ea typeface="Gill Sans"/>
                <a:cs typeface="Gill Sans"/>
                <a:sym typeface="Gill Sans"/>
              </a:rPr>
              <a:t>Proverbs 31:8-9</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4000" u="none" cap="none" strike="noStrike">
              <a:solidFill>
                <a:srgbClr val="C00000"/>
              </a:solidFill>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g2e8b37a0214_0_10"/>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213" name="Google Shape;213;g2e8b37a0214_0_10"/>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214" name="Google Shape;214;g2e8b37a0214_0_10"/>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St Vincent de Paul Society</a:t>
            </a:r>
            <a:endParaRPr b="0" i="0" sz="1400" u="none" cap="none" strike="noStrike">
              <a:solidFill>
                <a:srgbClr val="000000"/>
              </a:solidFill>
              <a:latin typeface="Arial"/>
              <a:ea typeface="Arial"/>
              <a:cs typeface="Arial"/>
              <a:sym typeface="Arial"/>
            </a:endParaRPr>
          </a:p>
        </p:txBody>
      </p:sp>
      <p:pic>
        <p:nvPicPr>
          <p:cNvPr id="215" name="Google Shape;215;g2e8b37a0214_0_10"/>
          <p:cNvPicPr preferRelativeResize="0"/>
          <p:nvPr/>
        </p:nvPicPr>
        <p:blipFill>
          <a:blip r:embed="rId5">
            <a:alphaModFix/>
          </a:blip>
          <a:stretch>
            <a:fillRect/>
          </a:stretch>
        </p:blipFill>
        <p:spPr>
          <a:xfrm>
            <a:off x="937451" y="2301300"/>
            <a:ext cx="4301026" cy="2255400"/>
          </a:xfrm>
          <a:prstGeom prst="rect">
            <a:avLst/>
          </a:prstGeom>
          <a:noFill/>
          <a:ln>
            <a:noFill/>
          </a:ln>
        </p:spPr>
      </p:pic>
      <p:pic>
        <p:nvPicPr>
          <p:cNvPr id="216" name="Google Shape;216;g2e8b37a0214_0_10"/>
          <p:cNvPicPr preferRelativeResize="0"/>
          <p:nvPr/>
        </p:nvPicPr>
        <p:blipFill>
          <a:blip r:embed="rId6">
            <a:alphaModFix/>
          </a:blip>
          <a:stretch>
            <a:fillRect/>
          </a:stretch>
        </p:blipFill>
        <p:spPr>
          <a:xfrm>
            <a:off x="7070401" y="1955075"/>
            <a:ext cx="2963496" cy="35932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g2e8b37a0214_0_22"/>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223" name="Google Shape;223;g2e8b37a0214_0_22"/>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224" name="Google Shape;224;g2e8b37a0214_0_22"/>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St Vincent de Paul Society</a:t>
            </a:r>
            <a:endParaRPr b="0" i="0" sz="1400" u="none" cap="none" strike="noStrike">
              <a:solidFill>
                <a:srgbClr val="000000"/>
              </a:solidFill>
              <a:latin typeface="Arial"/>
              <a:ea typeface="Arial"/>
              <a:cs typeface="Arial"/>
              <a:sym typeface="Arial"/>
            </a:endParaRPr>
          </a:p>
        </p:txBody>
      </p:sp>
      <p:pic>
        <p:nvPicPr>
          <p:cNvPr id="225" name="Google Shape;225;g2e8b37a0214_0_22"/>
          <p:cNvPicPr preferRelativeResize="0"/>
          <p:nvPr/>
        </p:nvPicPr>
        <p:blipFill>
          <a:blip r:embed="rId5">
            <a:alphaModFix/>
          </a:blip>
          <a:stretch>
            <a:fillRect/>
          </a:stretch>
        </p:blipFill>
        <p:spPr>
          <a:xfrm>
            <a:off x="2950137" y="1802675"/>
            <a:ext cx="6291726" cy="4833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g2e8b37a0214_0_32"/>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232" name="Google Shape;232;g2e8b37a0214_0_32"/>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233" name="Google Shape;233;g2e8b37a0214_0_32"/>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St Vincent de Paul Society</a:t>
            </a:r>
            <a:endParaRPr b="0" i="0" sz="1400" u="none" cap="none" strike="noStrike">
              <a:solidFill>
                <a:srgbClr val="000000"/>
              </a:solidFill>
              <a:latin typeface="Arial"/>
              <a:ea typeface="Arial"/>
              <a:cs typeface="Arial"/>
              <a:sym typeface="Arial"/>
            </a:endParaRPr>
          </a:p>
        </p:txBody>
      </p:sp>
      <p:pic>
        <p:nvPicPr>
          <p:cNvPr id="234" name="Google Shape;234;g2e8b37a0214_0_32"/>
          <p:cNvPicPr preferRelativeResize="0"/>
          <p:nvPr/>
        </p:nvPicPr>
        <p:blipFill>
          <a:blip r:embed="rId5">
            <a:alphaModFix/>
          </a:blip>
          <a:stretch>
            <a:fillRect/>
          </a:stretch>
        </p:blipFill>
        <p:spPr>
          <a:xfrm>
            <a:off x="2171375" y="1816925"/>
            <a:ext cx="2892484" cy="3869550"/>
          </a:xfrm>
          <a:prstGeom prst="rect">
            <a:avLst/>
          </a:prstGeom>
          <a:noFill/>
          <a:ln>
            <a:noFill/>
          </a:ln>
        </p:spPr>
      </p:pic>
      <p:sp>
        <p:nvSpPr>
          <p:cNvPr id="235" name="Google Shape;235;g2e8b37a0214_0_32"/>
          <p:cNvSpPr/>
          <p:nvPr/>
        </p:nvSpPr>
        <p:spPr>
          <a:xfrm>
            <a:off x="3786274" y="2043506"/>
            <a:ext cx="7941000" cy="341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en-GB" sz="3200" u="sng">
                <a:solidFill>
                  <a:schemeClr val="dk1"/>
                </a:solidFill>
                <a:latin typeface="Gill Sans"/>
                <a:ea typeface="Gill Sans"/>
                <a:cs typeface="Gill Sans"/>
                <a:sym typeface="Gill Sans"/>
              </a:rPr>
              <a:t>What to include:</a:t>
            </a:r>
            <a:endParaRPr b="0" i="0" sz="14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4000" u="none" cap="none" strike="noStrike">
              <a:solidFill>
                <a:srgbClr val="C00000"/>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15"/>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42" name="Google Shape;242;p15"/>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43" name="Google Shape;243;p15"/>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Main Activity</a:t>
            </a:r>
            <a:endParaRPr b="0" i="0" sz="1400" u="none" cap="none" strike="noStrike">
              <a:solidFill>
                <a:srgbClr val="000000"/>
              </a:solidFill>
              <a:latin typeface="Arial"/>
              <a:ea typeface="Arial"/>
              <a:cs typeface="Arial"/>
              <a:sym typeface="Arial"/>
            </a:endParaRPr>
          </a:p>
        </p:txBody>
      </p:sp>
      <p:sp>
        <p:nvSpPr>
          <p:cNvPr id="244" name="Google Shape;244;p15"/>
          <p:cNvSpPr txBox="1"/>
          <p:nvPr/>
        </p:nvSpPr>
        <p:spPr>
          <a:xfrm>
            <a:off x="3511147" y="1554822"/>
            <a:ext cx="8310600" cy="4217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GB" sz="3000">
                <a:solidFill>
                  <a:schemeClr val="dk1"/>
                </a:solidFill>
                <a:latin typeface="Gill Sans"/>
                <a:ea typeface="Gill Sans"/>
                <a:cs typeface="Gill Sans"/>
                <a:sym typeface="Gill Sans"/>
              </a:rPr>
              <a:t>Create a flyer calling for donations for Kindness Packs.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lang="en-GB" sz="2600">
                <a:solidFill>
                  <a:srgbClr val="CF2631"/>
                </a:solidFill>
                <a:latin typeface="Gill Sans"/>
                <a:ea typeface="Gill Sans"/>
                <a:cs typeface="Gill Sans"/>
                <a:sym typeface="Gill Sans"/>
              </a:rPr>
              <a:t>Include:</a:t>
            </a:r>
            <a:endParaRPr b="1" i="0" sz="1200" u="none" cap="none" strike="noStrike">
              <a:solidFill>
                <a:srgbClr val="000000"/>
              </a:solidFill>
            </a:endParaRPr>
          </a:p>
          <a:p>
            <a:pPr indent="-444500" lvl="0" marL="457200" marR="0" rtl="0" algn="l">
              <a:lnSpc>
                <a:spcPct val="100000"/>
              </a:lnSpc>
              <a:spcBef>
                <a:spcPts val="0"/>
              </a:spcBef>
              <a:spcAft>
                <a:spcPts val="0"/>
              </a:spcAft>
              <a:buClr>
                <a:srgbClr val="CF2631"/>
              </a:buClr>
              <a:buSzPts val="2600"/>
              <a:buChar char="•"/>
            </a:pPr>
            <a:r>
              <a:rPr lang="en-GB" sz="2600">
                <a:solidFill>
                  <a:srgbClr val="CF2631"/>
                </a:solidFill>
                <a:latin typeface="Gill Sans"/>
                <a:ea typeface="Gill Sans"/>
                <a:cs typeface="Gill Sans"/>
                <a:sym typeface="Gill Sans"/>
              </a:rPr>
              <a:t>What’s needed</a:t>
            </a:r>
            <a:endParaRPr sz="2600">
              <a:solidFill>
                <a:srgbClr val="CF2631"/>
              </a:solidFill>
              <a:latin typeface="Gill Sans"/>
              <a:ea typeface="Gill Sans"/>
              <a:cs typeface="Gill Sans"/>
              <a:sym typeface="Gill Sans"/>
            </a:endParaRPr>
          </a:p>
          <a:p>
            <a:pPr indent="-444500" lvl="0" marL="457200" marR="0" rtl="0" algn="l">
              <a:lnSpc>
                <a:spcPct val="100000"/>
              </a:lnSpc>
              <a:spcBef>
                <a:spcPts val="0"/>
              </a:spcBef>
              <a:spcAft>
                <a:spcPts val="0"/>
              </a:spcAft>
              <a:buClr>
                <a:srgbClr val="CF2631"/>
              </a:buClr>
              <a:buSzPts val="2600"/>
              <a:buFont typeface="Gill Sans"/>
              <a:buChar char="•"/>
            </a:pPr>
            <a:r>
              <a:rPr lang="en-GB" sz="2600">
                <a:solidFill>
                  <a:srgbClr val="CF2631"/>
                </a:solidFill>
                <a:latin typeface="Gill Sans"/>
                <a:ea typeface="Gill Sans"/>
                <a:cs typeface="Gill Sans"/>
                <a:sym typeface="Gill Sans"/>
              </a:rPr>
              <a:t>When and where to leave donations</a:t>
            </a:r>
            <a:endParaRPr sz="2600">
              <a:solidFill>
                <a:srgbClr val="CF2631"/>
              </a:solidFill>
              <a:latin typeface="Gill Sans"/>
              <a:ea typeface="Gill Sans"/>
              <a:cs typeface="Gill Sans"/>
              <a:sym typeface="Gill Sans"/>
            </a:endParaRPr>
          </a:p>
          <a:p>
            <a:pPr indent="0" lvl="0" marL="457200" marR="0" rtl="0" algn="l">
              <a:lnSpc>
                <a:spcPct val="100000"/>
              </a:lnSpc>
              <a:spcBef>
                <a:spcPts val="0"/>
              </a:spcBef>
              <a:spcAft>
                <a:spcPts val="0"/>
              </a:spcAft>
              <a:buNone/>
            </a:pPr>
            <a:r>
              <a:rPr b="1" lang="en-GB" sz="2600">
                <a:solidFill>
                  <a:srgbClr val="CF2631"/>
                </a:solidFill>
                <a:latin typeface="Gill Sans"/>
                <a:ea typeface="Gill Sans"/>
                <a:cs typeface="Gill Sans"/>
                <a:sym typeface="Gill Sans"/>
              </a:rPr>
              <a:t>Could include:</a:t>
            </a:r>
            <a:endParaRPr b="1" sz="2600">
              <a:solidFill>
                <a:srgbClr val="CF2631"/>
              </a:solidFill>
              <a:latin typeface="Gill Sans"/>
              <a:ea typeface="Gill Sans"/>
              <a:cs typeface="Gill Sans"/>
              <a:sym typeface="Gill Sans"/>
            </a:endParaRPr>
          </a:p>
          <a:p>
            <a:pPr indent="-393700" lvl="0" marL="457200" marR="0" rtl="0" algn="l">
              <a:lnSpc>
                <a:spcPct val="100000"/>
              </a:lnSpc>
              <a:spcBef>
                <a:spcPts val="0"/>
              </a:spcBef>
              <a:spcAft>
                <a:spcPts val="0"/>
              </a:spcAft>
              <a:buClr>
                <a:srgbClr val="CF2631"/>
              </a:buClr>
              <a:buSzPts val="2600"/>
              <a:buFont typeface="Gill Sans"/>
              <a:buChar char="●"/>
            </a:pPr>
            <a:r>
              <a:rPr lang="en-GB" sz="2600">
                <a:solidFill>
                  <a:srgbClr val="CF2631"/>
                </a:solidFill>
                <a:latin typeface="Gill Sans"/>
                <a:ea typeface="Gill Sans"/>
                <a:cs typeface="Gill Sans"/>
                <a:sym typeface="Gill Sans"/>
              </a:rPr>
              <a:t>Why Catholics want to help the poor</a:t>
            </a:r>
            <a:endParaRPr sz="2600">
              <a:solidFill>
                <a:srgbClr val="CF2631"/>
              </a:solidFill>
              <a:latin typeface="Gill Sans"/>
              <a:ea typeface="Gill Sans"/>
              <a:cs typeface="Gill Sans"/>
              <a:sym typeface="Gill Sans"/>
            </a:endParaRPr>
          </a:p>
          <a:p>
            <a:pPr indent="-393700" lvl="0" marL="457200" marR="0" rtl="0" algn="l">
              <a:lnSpc>
                <a:spcPct val="100000"/>
              </a:lnSpc>
              <a:spcBef>
                <a:spcPts val="0"/>
              </a:spcBef>
              <a:spcAft>
                <a:spcPts val="0"/>
              </a:spcAft>
              <a:buClr>
                <a:srgbClr val="CF2631"/>
              </a:buClr>
              <a:buSzPts val="2600"/>
              <a:buFont typeface="Gill Sans"/>
              <a:buChar char="●"/>
            </a:pPr>
            <a:r>
              <a:rPr lang="en-GB" sz="2600">
                <a:solidFill>
                  <a:srgbClr val="CF2631"/>
                </a:solidFill>
                <a:latin typeface="Gill Sans"/>
                <a:ea typeface="Gill Sans"/>
                <a:cs typeface="Gill Sans"/>
                <a:sym typeface="Gill Sans"/>
              </a:rPr>
              <a:t>The work of the SVP</a:t>
            </a:r>
            <a:endParaRPr sz="2600">
              <a:solidFill>
                <a:srgbClr val="CF2631"/>
              </a:solidFill>
              <a:latin typeface="Gill Sans"/>
              <a:ea typeface="Gill Sans"/>
              <a:cs typeface="Gill Sans"/>
              <a:sym typeface="Gill Sans"/>
            </a:endParaRPr>
          </a:p>
          <a:p>
            <a:pPr indent="-393700" lvl="0" marL="457200" marR="0" rtl="0" algn="l">
              <a:lnSpc>
                <a:spcPct val="100000"/>
              </a:lnSpc>
              <a:spcBef>
                <a:spcPts val="0"/>
              </a:spcBef>
              <a:spcAft>
                <a:spcPts val="0"/>
              </a:spcAft>
              <a:buClr>
                <a:srgbClr val="CF2631"/>
              </a:buClr>
              <a:buSzPts val="2600"/>
              <a:buFont typeface="Gill Sans"/>
              <a:buChar char="●"/>
            </a:pPr>
            <a:r>
              <a:rPr lang="en-GB" sz="2600">
                <a:solidFill>
                  <a:srgbClr val="CF2631"/>
                </a:solidFill>
                <a:latin typeface="Gill Sans"/>
                <a:ea typeface="Gill Sans"/>
                <a:cs typeface="Gill Sans"/>
                <a:sym typeface="Gill Sans"/>
              </a:rPr>
              <a:t>Why this is important to you, as a Catholic, linking with Jesus’ teaching in Scripture</a:t>
            </a:r>
            <a:endParaRPr sz="2600">
              <a:solidFill>
                <a:srgbClr val="CF2631"/>
              </a:solidFill>
              <a:latin typeface="Gill Sans"/>
              <a:ea typeface="Gill Sans"/>
              <a:cs typeface="Gill Sans"/>
              <a:sym typeface="Gill Sans"/>
            </a:endParaRPr>
          </a:p>
        </p:txBody>
      </p:sp>
      <p:pic>
        <p:nvPicPr>
          <p:cNvPr id="245" name="Google Shape;245;p15"/>
          <p:cNvPicPr preferRelativeResize="0"/>
          <p:nvPr/>
        </p:nvPicPr>
        <p:blipFill rotWithShape="1">
          <a:blip r:embed="rId5">
            <a:alphaModFix/>
          </a:blip>
          <a:srcRect b="19642" l="5979" r="57278" t="10147"/>
          <a:stretch/>
        </p:blipFill>
        <p:spPr>
          <a:xfrm>
            <a:off x="370390" y="1812079"/>
            <a:ext cx="3017154" cy="324324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16"/>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252" name="Google Shape;252;p16"/>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253" name="Google Shape;253;p16"/>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Let’s Reflect</a:t>
            </a:r>
            <a:endParaRPr b="0" i="0" sz="1400" u="none" cap="none" strike="noStrike">
              <a:solidFill>
                <a:srgbClr val="000000"/>
              </a:solidFill>
              <a:latin typeface="Arial"/>
              <a:ea typeface="Arial"/>
              <a:cs typeface="Arial"/>
              <a:sym typeface="Arial"/>
            </a:endParaRPr>
          </a:p>
        </p:txBody>
      </p:sp>
      <p:pic>
        <p:nvPicPr>
          <p:cNvPr id="254" name="Google Shape;254;p16"/>
          <p:cNvPicPr preferRelativeResize="0"/>
          <p:nvPr/>
        </p:nvPicPr>
        <p:blipFill rotWithShape="1">
          <a:blip r:embed="rId5">
            <a:alphaModFix/>
          </a:blip>
          <a:srcRect b="18181" l="6145" r="56616" t="11984"/>
          <a:stretch/>
        </p:blipFill>
        <p:spPr>
          <a:xfrm>
            <a:off x="8856403" y="2124648"/>
            <a:ext cx="2778211" cy="2930678"/>
          </a:xfrm>
          <a:prstGeom prst="rect">
            <a:avLst/>
          </a:prstGeom>
          <a:noFill/>
          <a:ln>
            <a:noFill/>
          </a:ln>
        </p:spPr>
      </p:pic>
      <p:sp>
        <p:nvSpPr>
          <p:cNvPr id="255" name="Google Shape;255;p16"/>
          <p:cNvSpPr/>
          <p:nvPr/>
        </p:nvSpPr>
        <p:spPr>
          <a:xfrm>
            <a:off x="347274" y="2284318"/>
            <a:ext cx="7941000" cy="341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14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lang="en-GB" sz="2900">
                <a:latin typeface="Gill Sans"/>
                <a:ea typeface="Gill Sans"/>
                <a:cs typeface="Gill Sans"/>
                <a:sym typeface="Gill Sans"/>
              </a:rPr>
              <a:t>"I have set you an example that you should do as I have done for you". </a:t>
            </a:r>
            <a:endParaRPr sz="2900">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3200"/>
              <a:buFont typeface="Arial"/>
              <a:buNone/>
            </a:pPr>
            <a:r>
              <a:t/>
            </a:r>
            <a:endParaRPr sz="2900">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3200"/>
              <a:buFont typeface="Arial"/>
              <a:buNone/>
            </a:pPr>
            <a:r>
              <a:rPr lang="en-GB" sz="2900">
                <a:latin typeface="Gill Sans"/>
                <a:ea typeface="Gill Sans"/>
                <a:cs typeface="Gill Sans"/>
                <a:sym typeface="Gill Sans"/>
              </a:rPr>
              <a:t>We hold these words as a reminder of our Vincentian vocation and journey together towards holiness.</a:t>
            </a:r>
            <a:endParaRPr b="1" i="0" sz="2900" u="none" cap="none" strike="noStrike">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g2e8b37a0214_0_55"/>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262" name="Google Shape;262;g2e8b37a0214_0_55"/>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263" name="Google Shape;263;g2e8b37a0214_0_55"/>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Let’s Reflect</a:t>
            </a:r>
            <a:endParaRPr b="0" i="0" sz="1400" u="none" cap="none" strike="noStrike">
              <a:solidFill>
                <a:srgbClr val="000000"/>
              </a:solidFill>
              <a:latin typeface="Arial"/>
              <a:ea typeface="Arial"/>
              <a:cs typeface="Arial"/>
              <a:sym typeface="Arial"/>
            </a:endParaRPr>
          </a:p>
        </p:txBody>
      </p:sp>
      <p:pic>
        <p:nvPicPr>
          <p:cNvPr id="264" name="Google Shape;264;g2e8b37a0214_0_55"/>
          <p:cNvPicPr preferRelativeResize="0"/>
          <p:nvPr/>
        </p:nvPicPr>
        <p:blipFill rotWithShape="1">
          <a:blip r:embed="rId5">
            <a:alphaModFix/>
          </a:blip>
          <a:srcRect b="18178" l="6144" r="56617" t="11984"/>
          <a:stretch/>
        </p:blipFill>
        <p:spPr>
          <a:xfrm>
            <a:off x="8856403" y="2124648"/>
            <a:ext cx="2778211" cy="2930677"/>
          </a:xfrm>
          <a:prstGeom prst="rect">
            <a:avLst/>
          </a:prstGeom>
          <a:noFill/>
          <a:ln>
            <a:noFill/>
          </a:ln>
        </p:spPr>
      </p:pic>
      <p:sp>
        <p:nvSpPr>
          <p:cNvPr id="265" name="Google Shape;265;g2e8b37a0214_0_55"/>
          <p:cNvSpPr/>
          <p:nvPr/>
        </p:nvSpPr>
        <p:spPr>
          <a:xfrm>
            <a:off x="347274" y="2284318"/>
            <a:ext cx="7941000" cy="341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1400" u="sng" cap="none" strike="noStrike">
              <a:solidFill>
                <a:srgbClr val="00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2800">
                <a:latin typeface="Gill Sans"/>
                <a:ea typeface="Gill Sans"/>
                <a:cs typeface="Gill Sans"/>
                <a:sym typeface="Gill Sans"/>
              </a:rPr>
              <a:t>We pray that you inspire others to hear your call for compassionate service</a:t>
            </a:r>
            <a:endParaRPr sz="2800">
              <a:latin typeface="Gill Sans"/>
              <a:ea typeface="Gill Sans"/>
              <a:cs typeface="Gill Sans"/>
              <a:sym typeface="Gill Sans"/>
            </a:endParaRPr>
          </a:p>
          <a:p>
            <a:pPr indent="0" lvl="0" marL="0" rtl="0" algn="l">
              <a:lnSpc>
                <a:spcPct val="115000"/>
              </a:lnSpc>
              <a:spcBef>
                <a:spcPts val="1800"/>
              </a:spcBef>
              <a:spcAft>
                <a:spcPts val="0"/>
              </a:spcAft>
              <a:buClr>
                <a:schemeClr val="dk1"/>
              </a:buClr>
              <a:buSzPts val="1100"/>
              <a:buFont typeface="Arial"/>
              <a:buNone/>
            </a:pPr>
            <a:r>
              <a:rPr lang="en-GB" sz="2800">
                <a:latin typeface="Gill Sans"/>
                <a:ea typeface="Gill Sans"/>
                <a:cs typeface="Gill Sans"/>
                <a:sym typeface="Gill Sans"/>
              </a:rPr>
              <a:t>R. God of love hear us</a:t>
            </a:r>
            <a:endParaRPr sz="2800">
              <a:latin typeface="Gill Sans"/>
              <a:ea typeface="Gill Sans"/>
              <a:cs typeface="Gill Sans"/>
              <a:sym typeface="Gill Sans"/>
            </a:endParaRPr>
          </a:p>
          <a:p>
            <a:pPr indent="0" lvl="0" marL="0" rtl="0" algn="l">
              <a:lnSpc>
                <a:spcPct val="115000"/>
              </a:lnSpc>
              <a:spcBef>
                <a:spcPts val="1800"/>
              </a:spcBef>
              <a:spcAft>
                <a:spcPts val="0"/>
              </a:spcAft>
              <a:buClr>
                <a:schemeClr val="dk1"/>
              </a:buClr>
              <a:buSzPts val="1100"/>
              <a:buFont typeface="Arial"/>
              <a:buNone/>
            </a:pPr>
            <a:r>
              <a:t/>
            </a:r>
            <a:endParaRPr sz="2800">
              <a:solidFill>
                <a:srgbClr val="4E6074"/>
              </a:solidFill>
              <a:latin typeface="Gill Sans"/>
              <a:ea typeface="Gill Sans"/>
              <a:cs typeface="Gill Sans"/>
              <a:sym typeface="Gill Sans"/>
            </a:endParaRPr>
          </a:p>
          <a:p>
            <a:pPr indent="0" lvl="0" marL="0" marR="0" rtl="0" algn="ctr">
              <a:lnSpc>
                <a:spcPct val="100000"/>
              </a:lnSpc>
              <a:spcBef>
                <a:spcPts val="1800"/>
              </a:spcBef>
              <a:spcAft>
                <a:spcPts val="0"/>
              </a:spcAft>
              <a:buClr>
                <a:srgbClr val="000000"/>
              </a:buClr>
              <a:buSzPts val="3200"/>
              <a:buFont typeface="Arial"/>
              <a:buNone/>
            </a:pPr>
            <a:r>
              <a:t/>
            </a:r>
            <a:endParaRPr sz="2900">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g2e8b37a0214_0_84"/>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272" name="Google Shape;272;g2e8b37a0214_0_84"/>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273" name="Google Shape;273;g2e8b37a0214_0_84"/>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Let’s Reflect</a:t>
            </a:r>
            <a:endParaRPr b="0" i="0" sz="1400" u="none" cap="none" strike="noStrike">
              <a:solidFill>
                <a:srgbClr val="000000"/>
              </a:solidFill>
              <a:latin typeface="Arial"/>
              <a:ea typeface="Arial"/>
              <a:cs typeface="Arial"/>
              <a:sym typeface="Arial"/>
            </a:endParaRPr>
          </a:p>
        </p:txBody>
      </p:sp>
      <p:pic>
        <p:nvPicPr>
          <p:cNvPr id="274" name="Google Shape;274;g2e8b37a0214_0_84"/>
          <p:cNvPicPr preferRelativeResize="0"/>
          <p:nvPr/>
        </p:nvPicPr>
        <p:blipFill rotWithShape="1">
          <a:blip r:embed="rId5">
            <a:alphaModFix/>
          </a:blip>
          <a:srcRect b="18178" l="6144" r="56617" t="11984"/>
          <a:stretch/>
        </p:blipFill>
        <p:spPr>
          <a:xfrm>
            <a:off x="8856403" y="2124648"/>
            <a:ext cx="2778211" cy="2930677"/>
          </a:xfrm>
          <a:prstGeom prst="rect">
            <a:avLst/>
          </a:prstGeom>
          <a:noFill/>
          <a:ln>
            <a:noFill/>
          </a:ln>
        </p:spPr>
      </p:pic>
      <p:sp>
        <p:nvSpPr>
          <p:cNvPr id="275" name="Google Shape;275;g2e8b37a0214_0_84"/>
          <p:cNvSpPr/>
          <p:nvPr/>
        </p:nvSpPr>
        <p:spPr>
          <a:xfrm>
            <a:off x="327275" y="1720800"/>
            <a:ext cx="8350200" cy="3979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i="0" sz="2800" u="sng" cap="none" strike="noStrike">
              <a:solidFill>
                <a:srgbClr val="000000"/>
              </a:solidFill>
              <a:latin typeface="Gill Sans"/>
              <a:ea typeface="Gill Sans"/>
              <a:cs typeface="Gill Sans"/>
              <a:sym typeface="Gill Sans"/>
            </a:endParaRPr>
          </a:p>
          <a:p>
            <a:pPr indent="0" lvl="0" marL="0" rtl="0" algn="l">
              <a:lnSpc>
                <a:spcPct val="115000"/>
              </a:lnSpc>
              <a:spcBef>
                <a:spcPts val="0"/>
              </a:spcBef>
              <a:spcAft>
                <a:spcPts val="0"/>
              </a:spcAft>
              <a:buClr>
                <a:schemeClr val="dk1"/>
              </a:buClr>
              <a:buSzPts val="1100"/>
              <a:buFont typeface="Arial"/>
              <a:buNone/>
            </a:pPr>
            <a:r>
              <a:rPr lang="en-GB" sz="2800">
                <a:solidFill>
                  <a:schemeClr val="dk1"/>
                </a:solidFill>
                <a:latin typeface="Gill Sans"/>
                <a:ea typeface="Gill Sans"/>
                <a:cs typeface="Gill Sans"/>
                <a:sym typeface="Gill Sans"/>
              </a:rPr>
              <a:t>We pause to offer any personal intentions...</a:t>
            </a:r>
            <a:endParaRPr sz="2800">
              <a:solidFill>
                <a:schemeClr val="dk1"/>
              </a:solidFill>
              <a:latin typeface="Gill Sans"/>
              <a:ea typeface="Gill Sans"/>
              <a:cs typeface="Gill Sans"/>
              <a:sym typeface="Gill Sans"/>
            </a:endParaRPr>
          </a:p>
          <a:p>
            <a:pPr indent="0" lvl="0" marL="0" rtl="0" algn="l">
              <a:lnSpc>
                <a:spcPct val="115000"/>
              </a:lnSpc>
              <a:spcBef>
                <a:spcPts val="1800"/>
              </a:spcBef>
              <a:spcAft>
                <a:spcPts val="0"/>
              </a:spcAft>
              <a:buClr>
                <a:schemeClr val="dk1"/>
              </a:buClr>
              <a:buSzPts val="1100"/>
              <a:buFont typeface="Arial"/>
              <a:buNone/>
            </a:pPr>
            <a:r>
              <a:rPr lang="en-GB" sz="2800">
                <a:solidFill>
                  <a:schemeClr val="dk1"/>
                </a:solidFill>
                <a:latin typeface="Gill Sans"/>
                <a:ea typeface="Gill Sans"/>
                <a:cs typeface="Gill Sans"/>
                <a:sym typeface="Gill Sans"/>
              </a:rPr>
              <a:t>Lord, we ask you to hear all these prayers and those that dwell within our hearts as we pray:</a:t>
            </a:r>
            <a:endParaRPr sz="2800">
              <a:solidFill>
                <a:schemeClr val="dk1"/>
              </a:solidFill>
              <a:latin typeface="Gill Sans"/>
              <a:ea typeface="Gill Sans"/>
              <a:cs typeface="Gill Sans"/>
              <a:sym typeface="Gill Sans"/>
            </a:endParaRPr>
          </a:p>
          <a:p>
            <a:pPr indent="0" lvl="0" marL="0" rtl="0" algn="l">
              <a:lnSpc>
                <a:spcPct val="115000"/>
              </a:lnSpc>
              <a:spcBef>
                <a:spcPts val="1800"/>
              </a:spcBef>
              <a:spcAft>
                <a:spcPts val="0"/>
              </a:spcAft>
              <a:buClr>
                <a:schemeClr val="dk1"/>
              </a:buClr>
              <a:buSzPts val="1100"/>
              <a:buFont typeface="Arial"/>
              <a:buNone/>
            </a:pPr>
            <a:r>
              <a:rPr lang="en-GB" sz="2800">
                <a:solidFill>
                  <a:schemeClr val="dk1"/>
                </a:solidFill>
                <a:latin typeface="Gill Sans"/>
                <a:ea typeface="Gill Sans"/>
                <a:cs typeface="Gill Sans"/>
                <a:sym typeface="Gill Sans"/>
              </a:rPr>
              <a:t>Glory be to the Father, and to the Son, and to the Holy Spirit, as it was in the beginning, is now, and ever shall be, world without end.</a:t>
            </a:r>
            <a:endParaRPr sz="2800">
              <a:solidFill>
                <a:schemeClr val="dk1"/>
              </a:solidFill>
              <a:latin typeface="Gill Sans"/>
              <a:ea typeface="Gill Sans"/>
              <a:cs typeface="Gill Sans"/>
              <a:sym typeface="Gill Sans"/>
            </a:endParaRPr>
          </a:p>
          <a:p>
            <a:pPr indent="0" lvl="0" marL="0" rtl="0" algn="l">
              <a:lnSpc>
                <a:spcPct val="115000"/>
              </a:lnSpc>
              <a:spcBef>
                <a:spcPts val="1800"/>
              </a:spcBef>
              <a:spcAft>
                <a:spcPts val="0"/>
              </a:spcAft>
              <a:buClr>
                <a:schemeClr val="dk1"/>
              </a:buClr>
              <a:buSzPts val="1100"/>
              <a:buFont typeface="Arial"/>
              <a:buNone/>
            </a:pPr>
            <a:r>
              <a:rPr i="1" lang="en-GB" sz="2800">
                <a:solidFill>
                  <a:srgbClr val="4E6074"/>
                </a:solidFill>
                <a:latin typeface="Gill Sans"/>
                <a:ea typeface="Gill Sans"/>
                <a:cs typeface="Gill Sans"/>
                <a:sym typeface="Gill Sans"/>
              </a:rPr>
              <a:t>Amen.</a:t>
            </a:r>
            <a:endParaRPr i="1" sz="2800">
              <a:solidFill>
                <a:srgbClr val="4E6074"/>
              </a:solidFill>
              <a:latin typeface="Gill Sans"/>
              <a:ea typeface="Gill Sans"/>
              <a:cs typeface="Gill Sans"/>
              <a:sym typeface="Gill Sans"/>
            </a:endParaRPr>
          </a:p>
          <a:p>
            <a:pPr indent="0" lvl="0" marL="0" rtl="0" algn="l">
              <a:lnSpc>
                <a:spcPct val="115000"/>
              </a:lnSpc>
              <a:spcBef>
                <a:spcPts val="1800"/>
              </a:spcBef>
              <a:spcAft>
                <a:spcPts val="0"/>
              </a:spcAft>
              <a:buClr>
                <a:schemeClr val="dk1"/>
              </a:buClr>
              <a:buSzPts val="1100"/>
              <a:buFont typeface="Arial"/>
              <a:buNone/>
            </a:pPr>
            <a:r>
              <a:t/>
            </a:r>
            <a:endParaRPr i="1" sz="2800">
              <a:solidFill>
                <a:srgbClr val="4E6074"/>
              </a:solidFill>
              <a:latin typeface="Gill Sans"/>
              <a:ea typeface="Gill Sans"/>
              <a:cs typeface="Gill Sans"/>
              <a:sym typeface="Gill Sans"/>
            </a:endParaRPr>
          </a:p>
          <a:p>
            <a:pPr indent="0" lvl="0" marL="0" rtl="0" algn="l">
              <a:lnSpc>
                <a:spcPct val="115000"/>
              </a:lnSpc>
              <a:spcBef>
                <a:spcPts val="1800"/>
              </a:spcBef>
              <a:spcAft>
                <a:spcPts val="0"/>
              </a:spcAft>
              <a:buClr>
                <a:schemeClr val="dk1"/>
              </a:buClr>
              <a:buSzPts val="1100"/>
              <a:buFont typeface="Arial"/>
              <a:buNone/>
            </a:pPr>
            <a:r>
              <a:t/>
            </a:r>
            <a:endParaRPr sz="2800">
              <a:solidFill>
                <a:srgbClr val="4E6074"/>
              </a:solidFill>
              <a:latin typeface="Gill Sans"/>
              <a:ea typeface="Gill Sans"/>
              <a:cs typeface="Gill Sans"/>
              <a:sym typeface="Gill Sans"/>
            </a:endParaRPr>
          </a:p>
          <a:p>
            <a:pPr indent="0" lvl="0" marL="0" marR="0" rtl="0" algn="ctr">
              <a:lnSpc>
                <a:spcPct val="100000"/>
              </a:lnSpc>
              <a:spcBef>
                <a:spcPts val="1800"/>
              </a:spcBef>
              <a:spcAft>
                <a:spcPts val="0"/>
              </a:spcAft>
              <a:buClr>
                <a:srgbClr val="000000"/>
              </a:buClr>
              <a:buSzPts val="3200"/>
              <a:buFont typeface="Arial"/>
              <a:buNone/>
            </a:pPr>
            <a:r>
              <a:t/>
            </a:r>
            <a:endParaRPr sz="2900">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g2eb5c3c75f2_0_0"/>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sp>
        <p:nvSpPr>
          <p:cNvPr id="282" name="Google Shape;282;g2eb5c3c75f2_0_0"/>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Jubilee Prayer</a:t>
            </a:r>
            <a:endParaRPr b="0" i="0" sz="1400" u="none" cap="none" strike="noStrike">
              <a:solidFill>
                <a:srgbClr val="000000"/>
              </a:solidFill>
              <a:latin typeface="Arial"/>
              <a:ea typeface="Arial"/>
              <a:cs typeface="Arial"/>
              <a:sym typeface="Arial"/>
            </a:endParaRPr>
          </a:p>
        </p:txBody>
      </p:sp>
      <p:sp>
        <p:nvSpPr>
          <p:cNvPr id="283" name="Google Shape;283;g2eb5c3c75f2_0_0"/>
          <p:cNvSpPr txBox="1"/>
          <p:nvPr/>
        </p:nvSpPr>
        <p:spPr>
          <a:xfrm>
            <a:off x="0" y="1972625"/>
            <a:ext cx="4238700" cy="241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1300">
                <a:solidFill>
                  <a:schemeClr val="dk1"/>
                </a:solidFill>
                <a:highlight>
                  <a:srgbClr val="FFFFFF"/>
                </a:highlight>
              </a:rPr>
              <a:t>Father in heaven,</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may the </a:t>
            </a:r>
            <a:r>
              <a:rPr b="1" i="1" lang="en-GB" sz="1300">
                <a:solidFill>
                  <a:schemeClr val="dk1"/>
                </a:solidFill>
                <a:highlight>
                  <a:srgbClr val="FFFFFF"/>
                </a:highlight>
              </a:rPr>
              <a:t>faith </a:t>
            </a:r>
            <a:r>
              <a:rPr b="1" lang="en-GB" sz="1300">
                <a:solidFill>
                  <a:schemeClr val="dk1"/>
                </a:solidFill>
                <a:highlight>
                  <a:srgbClr val="FFFFFF"/>
                </a:highlight>
              </a:rPr>
              <a:t>you have given us</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in your son, Jesus Christ, our brother,</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and the flame of </a:t>
            </a:r>
            <a:r>
              <a:rPr b="1" i="1" lang="en-GB" sz="1300">
                <a:solidFill>
                  <a:schemeClr val="dk1"/>
                </a:solidFill>
                <a:highlight>
                  <a:srgbClr val="FFFFFF"/>
                </a:highlight>
              </a:rPr>
              <a:t>charity </a:t>
            </a:r>
            <a:r>
              <a:rPr b="1" lang="en-GB" sz="1300">
                <a:solidFill>
                  <a:schemeClr val="dk1"/>
                </a:solidFill>
                <a:highlight>
                  <a:srgbClr val="FFFFFF"/>
                </a:highlight>
              </a:rPr>
              <a:t>enkindled</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in our hearts by the Holy Spirit,</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reawaken in us the blessed </a:t>
            </a:r>
            <a:r>
              <a:rPr b="1" i="1" lang="en-GB" sz="1300">
                <a:solidFill>
                  <a:schemeClr val="dk1"/>
                </a:solidFill>
                <a:highlight>
                  <a:srgbClr val="FFFFFF"/>
                </a:highlight>
              </a:rPr>
              <a:t>hope</a:t>
            </a:r>
            <a:endParaRPr b="1" i="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for the coming of your Kingdom.</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 </a:t>
            </a:r>
            <a:endParaRPr b="1" sz="1300">
              <a:solidFill>
                <a:schemeClr val="dk1"/>
              </a:solidFill>
              <a:highlight>
                <a:srgbClr val="FFFFFF"/>
              </a:highlight>
            </a:endParaRPr>
          </a:p>
          <a:p>
            <a:pPr indent="0" lvl="0" marL="0" rtl="0" algn="l">
              <a:spcBef>
                <a:spcPts val="800"/>
              </a:spcBef>
              <a:spcAft>
                <a:spcPts val="0"/>
              </a:spcAft>
              <a:buNone/>
            </a:pPr>
            <a:r>
              <a:t/>
            </a:r>
            <a:endParaRPr sz="2800">
              <a:solidFill>
                <a:schemeClr val="dk1"/>
              </a:solidFill>
              <a:latin typeface="Calibri"/>
              <a:ea typeface="Calibri"/>
              <a:cs typeface="Calibri"/>
              <a:sym typeface="Calibri"/>
            </a:endParaRPr>
          </a:p>
        </p:txBody>
      </p:sp>
      <p:sp>
        <p:nvSpPr>
          <p:cNvPr id="284" name="Google Shape;284;g2eb5c3c75f2_0_0"/>
          <p:cNvSpPr txBox="1"/>
          <p:nvPr/>
        </p:nvSpPr>
        <p:spPr>
          <a:xfrm>
            <a:off x="3986550" y="1972625"/>
            <a:ext cx="4218900" cy="2559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1300">
                <a:solidFill>
                  <a:schemeClr val="dk1"/>
                </a:solidFill>
                <a:highlight>
                  <a:srgbClr val="FFFFFF"/>
                </a:highlight>
              </a:rPr>
              <a:t>May your grace transform us</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into tireless cultivators of the seeds of the Gospel.</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May those seeds transform from within both humanity and the whole cosmos</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in the sure expectation</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of a new heaven and a new earth,</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when, with the powers of Evil vanquished,</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your glory will shine eternally.</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 </a:t>
            </a:r>
            <a:endParaRPr b="1" sz="1300">
              <a:solidFill>
                <a:schemeClr val="dk1"/>
              </a:solidFill>
              <a:highlight>
                <a:srgbClr val="FFFFFF"/>
              </a:highlight>
            </a:endParaRPr>
          </a:p>
          <a:p>
            <a:pPr indent="0" lvl="0" marL="0" rtl="0" algn="l">
              <a:spcBef>
                <a:spcPts val="800"/>
              </a:spcBef>
              <a:spcAft>
                <a:spcPts val="0"/>
              </a:spcAft>
              <a:buNone/>
            </a:pPr>
            <a:r>
              <a:t/>
            </a:r>
            <a:endParaRPr sz="2800">
              <a:solidFill>
                <a:schemeClr val="dk1"/>
              </a:solidFill>
              <a:latin typeface="Calibri"/>
              <a:ea typeface="Calibri"/>
              <a:cs typeface="Calibri"/>
              <a:sym typeface="Calibri"/>
            </a:endParaRPr>
          </a:p>
        </p:txBody>
      </p:sp>
      <p:sp>
        <p:nvSpPr>
          <p:cNvPr id="285" name="Google Shape;285;g2eb5c3c75f2_0_0"/>
          <p:cNvSpPr txBox="1"/>
          <p:nvPr/>
        </p:nvSpPr>
        <p:spPr>
          <a:xfrm>
            <a:off x="8205450" y="1979400"/>
            <a:ext cx="3778800" cy="2899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1300">
                <a:solidFill>
                  <a:schemeClr val="dk1"/>
                </a:solidFill>
                <a:highlight>
                  <a:srgbClr val="FFFFFF"/>
                </a:highlight>
              </a:rPr>
              <a:t>May the grace of the Jubilee</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reawaken in us,</a:t>
            </a:r>
            <a:r>
              <a:rPr b="1" i="1" lang="en-GB" sz="1300">
                <a:solidFill>
                  <a:schemeClr val="dk1"/>
                </a:solidFill>
                <a:highlight>
                  <a:srgbClr val="FFFFFF"/>
                </a:highlight>
              </a:rPr>
              <a:t> Pilgrims of Hope</a:t>
            </a:r>
            <a:r>
              <a:rPr b="1" lang="en-GB" sz="1300">
                <a:solidFill>
                  <a:schemeClr val="dk1"/>
                </a:solidFill>
                <a:highlight>
                  <a:srgbClr val="FFFFFF"/>
                </a:highlight>
              </a:rPr>
              <a:t>,</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a yearning for the treasures of heaven.</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May that same grace spread</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the joy and peace of our Redeemer</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throughout the earth.</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To you our God, eternally blessed,</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be glory and praise for ever.</a:t>
            </a:r>
            <a:endParaRPr b="1" sz="1300">
              <a:solidFill>
                <a:schemeClr val="dk1"/>
              </a:solidFill>
              <a:highlight>
                <a:srgbClr val="FFFFFF"/>
              </a:highlight>
            </a:endParaRPr>
          </a:p>
          <a:p>
            <a:pPr indent="0" lvl="0" marL="0" rtl="0" algn="ctr">
              <a:lnSpc>
                <a:spcPct val="115000"/>
              </a:lnSpc>
              <a:spcBef>
                <a:spcPts val="800"/>
              </a:spcBef>
              <a:spcAft>
                <a:spcPts val="0"/>
              </a:spcAft>
              <a:buClr>
                <a:schemeClr val="dk1"/>
              </a:buClr>
              <a:buSzPts val="1100"/>
              <a:buFont typeface="Arial"/>
              <a:buNone/>
            </a:pPr>
            <a:r>
              <a:rPr b="1" lang="en-GB" sz="1300">
                <a:solidFill>
                  <a:schemeClr val="dk1"/>
                </a:solidFill>
                <a:highlight>
                  <a:srgbClr val="FFFFFF"/>
                </a:highlight>
              </a:rPr>
              <a:t>Amen</a:t>
            </a:r>
            <a:endParaRPr b="1" sz="1300">
              <a:solidFill>
                <a:schemeClr val="dk1"/>
              </a:solidFill>
              <a:highlight>
                <a:srgbClr val="FFFFFF"/>
              </a:highlight>
            </a:endParaRPr>
          </a:p>
          <a:p>
            <a:pPr indent="0" lvl="0" marL="0" rtl="0" algn="l">
              <a:lnSpc>
                <a:spcPct val="115000"/>
              </a:lnSpc>
              <a:spcBef>
                <a:spcPts val="800"/>
              </a:spcBef>
              <a:spcAft>
                <a:spcPts val="0"/>
              </a:spcAft>
              <a:buClr>
                <a:schemeClr val="dk1"/>
              </a:buClr>
              <a:buSzPts val="1100"/>
              <a:buFont typeface="Arial"/>
              <a:buNone/>
            </a:pPr>
            <a:r>
              <a:t/>
            </a:r>
            <a:endParaRPr b="1" sz="1300">
              <a:solidFill>
                <a:schemeClr val="dk1"/>
              </a:solidFill>
              <a:highlight>
                <a:srgbClr val="FFFFFF"/>
              </a:highlight>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286" name="Google Shape;286;g2eb5c3c75f2_0_0"/>
          <p:cNvPicPr preferRelativeResize="0"/>
          <p:nvPr/>
        </p:nvPicPr>
        <p:blipFill>
          <a:blip r:embed="rId4">
            <a:alphaModFix/>
          </a:blip>
          <a:stretch>
            <a:fillRect/>
          </a:stretch>
        </p:blipFill>
        <p:spPr>
          <a:xfrm>
            <a:off x="4702610" y="4878600"/>
            <a:ext cx="2786674" cy="1560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00" name="Google Shape;100;p2"/>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01" name="Google Shape;101;p2"/>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Starter</a:t>
            </a:r>
            <a:endParaRPr b="0" i="0" sz="1400" u="none" cap="none" strike="noStrike">
              <a:solidFill>
                <a:srgbClr val="000000"/>
              </a:solidFill>
              <a:latin typeface="Arial"/>
              <a:ea typeface="Arial"/>
              <a:cs typeface="Arial"/>
              <a:sym typeface="Arial"/>
            </a:endParaRPr>
          </a:p>
        </p:txBody>
      </p:sp>
      <p:pic>
        <p:nvPicPr>
          <p:cNvPr id="102" name="Google Shape;102;p2"/>
          <p:cNvPicPr preferRelativeResize="0"/>
          <p:nvPr/>
        </p:nvPicPr>
        <p:blipFill rotWithShape="1">
          <a:blip r:embed="rId5">
            <a:alphaModFix/>
          </a:blip>
          <a:srcRect b="18181" l="6145" r="56616" t="11984"/>
          <a:stretch/>
        </p:blipFill>
        <p:spPr>
          <a:xfrm>
            <a:off x="8781553" y="1963661"/>
            <a:ext cx="2778211" cy="2930678"/>
          </a:xfrm>
          <a:prstGeom prst="rect">
            <a:avLst/>
          </a:prstGeom>
          <a:noFill/>
          <a:ln>
            <a:noFill/>
          </a:ln>
        </p:spPr>
      </p:pic>
      <p:pic>
        <p:nvPicPr>
          <p:cNvPr id="103" name="Google Shape;103;p2"/>
          <p:cNvPicPr preferRelativeResize="0"/>
          <p:nvPr/>
        </p:nvPicPr>
        <p:blipFill rotWithShape="1">
          <a:blip r:embed="rId6">
            <a:alphaModFix/>
          </a:blip>
          <a:srcRect b="0" l="0" r="0" t="0"/>
          <a:stretch/>
        </p:blipFill>
        <p:spPr>
          <a:xfrm>
            <a:off x="1798868" y="1795463"/>
            <a:ext cx="5857875" cy="3905250"/>
          </a:xfrm>
          <a:prstGeom prst="rect">
            <a:avLst/>
          </a:prstGeom>
          <a:noFill/>
          <a:ln>
            <a:noFill/>
          </a:ln>
        </p:spPr>
      </p:pic>
      <p:sp>
        <p:nvSpPr>
          <p:cNvPr id="104" name="Google Shape;104;p2"/>
          <p:cNvSpPr txBox="1"/>
          <p:nvPr/>
        </p:nvSpPr>
        <p:spPr>
          <a:xfrm>
            <a:off x="2562896" y="2116674"/>
            <a:ext cx="4329819"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chemeClr val="dk1"/>
                </a:solidFill>
                <a:latin typeface="Gill Sans"/>
                <a:ea typeface="Gill Sans"/>
                <a:cs typeface="Gill Sans"/>
                <a:sym typeface="Gill Sans"/>
              </a:rPr>
              <a:t>Fair Share Game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3"/>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11" name="Google Shape;111;p3"/>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12" name="Google Shape;112;p3"/>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Starter</a:t>
            </a:r>
            <a:endParaRPr b="0" i="0" sz="1400" u="none" cap="none" strike="noStrike">
              <a:solidFill>
                <a:srgbClr val="000000"/>
              </a:solidFill>
              <a:latin typeface="Arial"/>
              <a:ea typeface="Arial"/>
              <a:cs typeface="Arial"/>
              <a:sym typeface="Arial"/>
            </a:endParaRPr>
          </a:p>
        </p:txBody>
      </p:sp>
      <p:sp>
        <p:nvSpPr>
          <p:cNvPr id="113" name="Google Shape;113;p3"/>
          <p:cNvSpPr txBox="1"/>
          <p:nvPr/>
        </p:nvSpPr>
        <p:spPr>
          <a:xfrm>
            <a:off x="5407378" y="2228200"/>
            <a:ext cx="6016978" cy="30469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rgbClr val="C00000"/>
                </a:solidFill>
                <a:latin typeface="Gill Sans"/>
                <a:ea typeface="Gill Sans"/>
                <a:cs typeface="Gill Sans"/>
                <a:sym typeface="Gill Sans"/>
              </a:rPr>
              <a:t>Do you think this is fair?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rgbClr val="C00000"/>
                </a:solidFill>
                <a:latin typeface="Gill Sans"/>
                <a:ea typeface="Gill Sans"/>
                <a:cs typeface="Gill Sans"/>
                <a:sym typeface="Gill Sans"/>
              </a:rPr>
              <a:t>How would you feel if you had the four notes to yourself?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rgbClr val="C00000"/>
                </a:solidFill>
                <a:latin typeface="Gill Sans"/>
                <a:ea typeface="Gill Sans"/>
                <a:cs typeface="Gill Sans"/>
                <a:sym typeface="Gill Sans"/>
              </a:rPr>
              <a:t>How would you feel if you had to share one with four other people?</a:t>
            </a:r>
            <a:endParaRPr b="1" i="0" sz="3200" u="none" cap="none" strike="noStrike">
              <a:solidFill>
                <a:srgbClr val="C00000"/>
              </a:solidFill>
              <a:latin typeface="Gill Sans"/>
              <a:ea typeface="Gill Sans"/>
              <a:cs typeface="Gill Sans"/>
              <a:sym typeface="Gill Sans"/>
            </a:endParaRPr>
          </a:p>
        </p:txBody>
      </p:sp>
      <p:pic>
        <p:nvPicPr>
          <p:cNvPr id="114" name="Google Shape;114;p3"/>
          <p:cNvPicPr preferRelativeResize="0"/>
          <p:nvPr/>
        </p:nvPicPr>
        <p:blipFill rotWithShape="1">
          <a:blip r:embed="rId5">
            <a:alphaModFix/>
          </a:blip>
          <a:srcRect b="18181" l="6145" r="56616" t="11984"/>
          <a:stretch/>
        </p:blipFill>
        <p:spPr>
          <a:xfrm>
            <a:off x="2177553" y="2155692"/>
            <a:ext cx="2778211" cy="29306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4"/>
          <p:cNvPicPr preferRelativeResize="0"/>
          <p:nvPr/>
        </p:nvPicPr>
        <p:blipFill rotWithShape="1">
          <a:blip r:embed="rId3">
            <a:alphaModFix/>
          </a:blip>
          <a:srcRect b="0" l="108" r="354" t="12102"/>
          <a:stretch/>
        </p:blipFill>
        <p:spPr>
          <a:xfrm>
            <a:off x="0" y="0"/>
            <a:ext cx="12176206" cy="1802675"/>
          </a:xfrm>
          <a:prstGeom prst="rect">
            <a:avLst/>
          </a:prstGeom>
          <a:noFill/>
          <a:ln>
            <a:noFill/>
          </a:ln>
        </p:spPr>
      </p:pic>
      <p:pic>
        <p:nvPicPr>
          <p:cNvPr id="121" name="Google Shape;121;p4"/>
          <p:cNvPicPr preferRelativeResize="0"/>
          <p:nvPr/>
        </p:nvPicPr>
        <p:blipFill rotWithShape="1">
          <a:blip r:embed="rId4">
            <a:alphaModFix/>
          </a:blip>
          <a:srcRect b="0" l="0" r="0" t="0"/>
          <a:stretch/>
        </p:blipFill>
        <p:spPr>
          <a:xfrm>
            <a:off x="185350" y="5723649"/>
            <a:ext cx="11547259" cy="1128576"/>
          </a:xfrm>
          <a:prstGeom prst="rect">
            <a:avLst/>
          </a:prstGeom>
          <a:noFill/>
          <a:ln>
            <a:noFill/>
          </a:ln>
        </p:spPr>
      </p:pic>
      <p:pic>
        <p:nvPicPr>
          <p:cNvPr id="122" name="Google Shape;122;p4"/>
          <p:cNvPicPr preferRelativeResize="0"/>
          <p:nvPr/>
        </p:nvPicPr>
        <p:blipFill rotWithShape="1">
          <a:blip r:embed="rId5">
            <a:alphaModFix/>
          </a:blip>
          <a:srcRect b="0" l="5671" r="4772" t="0"/>
          <a:stretch/>
        </p:blipFill>
        <p:spPr>
          <a:xfrm>
            <a:off x="-71883" y="0"/>
            <a:ext cx="1978926" cy="5873436"/>
          </a:xfrm>
          <a:prstGeom prst="rect">
            <a:avLst/>
          </a:prstGeom>
          <a:noFill/>
          <a:ln>
            <a:noFill/>
          </a:ln>
        </p:spPr>
      </p:pic>
      <p:pic>
        <p:nvPicPr>
          <p:cNvPr id="123" name="Google Shape;123;p4"/>
          <p:cNvPicPr preferRelativeResize="0"/>
          <p:nvPr/>
        </p:nvPicPr>
        <p:blipFill rotWithShape="1">
          <a:blip r:embed="rId6">
            <a:alphaModFix/>
          </a:blip>
          <a:srcRect b="786" l="0" r="0" t="0"/>
          <a:stretch/>
        </p:blipFill>
        <p:spPr>
          <a:xfrm>
            <a:off x="8015344" y="-12200"/>
            <a:ext cx="2132554" cy="5891963"/>
          </a:xfrm>
          <a:prstGeom prst="rect">
            <a:avLst/>
          </a:prstGeom>
          <a:noFill/>
          <a:ln>
            <a:noFill/>
          </a:ln>
        </p:spPr>
      </p:pic>
      <p:pic>
        <p:nvPicPr>
          <p:cNvPr id="124" name="Google Shape;124;p4"/>
          <p:cNvPicPr preferRelativeResize="0"/>
          <p:nvPr/>
        </p:nvPicPr>
        <p:blipFill rotWithShape="1">
          <a:blip r:embed="rId7">
            <a:alphaModFix/>
          </a:blip>
          <a:srcRect b="263" l="4140" r="4168" t="929"/>
          <a:stretch/>
        </p:blipFill>
        <p:spPr>
          <a:xfrm>
            <a:off x="3824518" y="0"/>
            <a:ext cx="2115403" cy="5873436"/>
          </a:xfrm>
          <a:prstGeom prst="rect">
            <a:avLst/>
          </a:prstGeom>
          <a:noFill/>
          <a:ln>
            <a:noFill/>
          </a:ln>
        </p:spPr>
      </p:pic>
      <p:pic>
        <p:nvPicPr>
          <p:cNvPr id="125" name="Google Shape;125;p4"/>
          <p:cNvPicPr preferRelativeResize="0"/>
          <p:nvPr/>
        </p:nvPicPr>
        <p:blipFill rotWithShape="1">
          <a:blip r:embed="rId8">
            <a:alphaModFix/>
          </a:blip>
          <a:srcRect b="0" l="3112" r="3347" t="861"/>
          <a:stretch/>
        </p:blipFill>
        <p:spPr>
          <a:xfrm>
            <a:off x="1869115" y="0"/>
            <a:ext cx="2006221" cy="5873436"/>
          </a:xfrm>
          <a:prstGeom prst="rect">
            <a:avLst/>
          </a:prstGeom>
          <a:noFill/>
          <a:ln>
            <a:noFill/>
          </a:ln>
        </p:spPr>
      </p:pic>
      <p:pic>
        <p:nvPicPr>
          <p:cNvPr id="126" name="Google Shape;126;p4"/>
          <p:cNvPicPr preferRelativeResize="0"/>
          <p:nvPr/>
        </p:nvPicPr>
        <p:blipFill rotWithShape="1">
          <a:blip r:embed="rId9">
            <a:alphaModFix/>
          </a:blip>
          <a:srcRect b="0" l="5493" r="6758" t="0"/>
          <a:stretch/>
        </p:blipFill>
        <p:spPr>
          <a:xfrm>
            <a:off x="10128788" y="0"/>
            <a:ext cx="2162633" cy="5884508"/>
          </a:xfrm>
          <a:prstGeom prst="rect">
            <a:avLst/>
          </a:prstGeom>
          <a:noFill/>
          <a:ln>
            <a:noFill/>
          </a:ln>
        </p:spPr>
      </p:pic>
      <p:pic>
        <p:nvPicPr>
          <p:cNvPr id="127" name="Google Shape;127;p4"/>
          <p:cNvPicPr preferRelativeResize="0"/>
          <p:nvPr/>
        </p:nvPicPr>
        <p:blipFill rotWithShape="1">
          <a:blip r:embed="rId10">
            <a:alphaModFix/>
          </a:blip>
          <a:srcRect b="0" l="0" r="0" t="1149"/>
          <a:stretch/>
        </p:blipFill>
        <p:spPr>
          <a:xfrm>
            <a:off x="5899748" y="0"/>
            <a:ext cx="2153617" cy="5873436"/>
          </a:xfrm>
          <a:prstGeom prst="rect">
            <a:avLst/>
          </a:prstGeom>
          <a:noFill/>
          <a:ln>
            <a:noFill/>
          </a:ln>
        </p:spPr>
      </p:pic>
      <p:pic>
        <p:nvPicPr>
          <p:cNvPr id="128" name="Google Shape;128;p4"/>
          <p:cNvPicPr preferRelativeResize="0"/>
          <p:nvPr/>
        </p:nvPicPr>
        <p:blipFill rotWithShape="1">
          <a:blip r:embed="rId11">
            <a:alphaModFix/>
          </a:blip>
          <a:srcRect b="0" l="0" r="0" t="0"/>
          <a:stretch/>
        </p:blipFill>
        <p:spPr>
          <a:xfrm>
            <a:off x="11851852" y="5321614"/>
            <a:ext cx="439569" cy="557721"/>
          </a:xfrm>
          <a:prstGeom prst="rect">
            <a:avLst/>
          </a:prstGeom>
          <a:noFill/>
          <a:ln>
            <a:noFill/>
          </a:ln>
        </p:spPr>
      </p:pic>
      <p:pic>
        <p:nvPicPr>
          <p:cNvPr id="129" name="Google Shape;129;p4"/>
          <p:cNvPicPr preferRelativeResize="0"/>
          <p:nvPr/>
        </p:nvPicPr>
        <p:blipFill rotWithShape="1">
          <a:blip r:embed="rId11">
            <a:alphaModFix/>
          </a:blip>
          <a:srcRect b="0" l="0" r="0" t="0"/>
          <a:stretch/>
        </p:blipFill>
        <p:spPr>
          <a:xfrm>
            <a:off x="11536715" y="5683014"/>
            <a:ext cx="681176" cy="196463"/>
          </a:xfrm>
          <a:prstGeom prst="rect">
            <a:avLst/>
          </a:prstGeom>
          <a:noFill/>
          <a:ln>
            <a:noFill/>
          </a:ln>
        </p:spPr>
      </p:pic>
      <p:sp>
        <p:nvSpPr>
          <p:cNvPr id="130" name="Google Shape;130;p4"/>
          <p:cNvSpPr txBox="1"/>
          <p:nvPr/>
        </p:nvSpPr>
        <p:spPr>
          <a:xfrm>
            <a:off x="2955841" y="5997419"/>
            <a:ext cx="802186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Calibri"/>
              <a:buNone/>
            </a:pPr>
            <a:r>
              <a:rPr b="0" i="0" lang="en-GB" sz="4400" u="none" cap="none" strike="noStrike">
                <a:solidFill>
                  <a:srgbClr val="000000"/>
                </a:solidFill>
                <a:latin typeface="Calibri"/>
                <a:ea typeface="Calibri"/>
                <a:cs typeface="Calibri"/>
                <a:sym typeface="Calibri"/>
              </a:rPr>
              <a:t>Catholic</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Social</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Teaching</a:t>
            </a:r>
            <a:endParaRPr b="0" i="0" sz="40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5"/>
          <p:cNvPicPr preferRelativeResize="0"/>
          <p:nvPr/>
        </p:nvPicPr>
        <p:blipFill rotWithShape="1">
          <a:blip r:embed="rId3">
            <a:alphaModFix/>
          </a:blip>
          <a:srcRect b="0" l="108" r="354" t="12102"/>
          <a:stretch/>
        </p:blipFill>
        <p:spPr>
          <a:xfrm>
            <a:off x="0" y="0"/>
            <a:ext cx="12176206" cy="1802675"/>
          </a:xfrm>
          <a:prstGeom prst="rect">
            <a:avLst/>
          </a:prstGeom>
          <a:noFill/>
          <a:ln>
            <a:noFill/>
          </a:ln>
        </p:spPr>
      </p:pic>
      <p:pic>
        <p:nvPicPr>
          <p:cNvPr id="137" name="Google Shape;137;p5"/>
          <p:cNvPicPr preferRelativeResize="0"/>
          <p:nvPr/>
        </p:nvPicPr>
        <p:blipFill rotWithShape="1">
          <a:blip r:embed="rId4">
            <a:alphaModFix/>
          </a:blip>
          <a:srcRect b="0" l="0" r="0" t="0"/>
          <a:stretch/>
        </p:blipFill>
        <p:spPr>
          <a:xfrm>
            <a:off x="185350" y="5723649"/>
            <a:ext cx="11547259" cy="1128576"/>
          </a:xfrm>
          <a:prstGeom prst="rect">
            <a:avLst/>
          </a:prstGeom>
          <a:noFill/>
          <a:ln>
            <a:noFill/>
          </a:ln>
        </p:spPr>
      </p:pic>
      <p:pic>
        <p:nvPicPr>
          <p:cNvPr id="138" name="Google Shape;138;p5"/>
          <p:cNvPicPr preferRelativeResize="0"/>
          <p:nvPr/>
        </p:nvPicPr>
        <p:blipFill rotWithShape="1">
          <a:blip r:embed="rId5">
            <a:alphaModFix/>
          </a:blip>
          <a:srcRect b="0" l="5671" r="4772" t="0"/>
          <a:stretch/>
        </p:blipFill>
        <p:spPr>
          <a:xfrm>
            <a:off x="-71883" y="0"/>
            <a:ext cx="1978926" cy="5873436"/>
          </a:xfrm>
          <a:prstGeom prst="rect">
            <a:avLst/>
          </a:prstGeom>
          <a:noFill/>
          <a:ln>
            <a:noFill/>
          </a:ln>
        </p:spPr>
      </p:pic>
      <p:pic>
        <p:nvPicPr>
          <p:cNvPr id="139" name="Google Shape;139;p5"/>
          <p:cNvPicPr preferRelativeResize="0"/>
          <p:nvPr/>
        </p:nvPicPr>
        <p:blipFill rotWithShape="1">
          <a:blip r:embed="rId6">
            <a:alphaModFix/>
          </a:blip>
          <a:srcRect b="786" l="0" r="0" t="0"/>
          <a:stretch/>
        </p:blipFill>
        <p:spPr>
          <a:xfrm>
            <a:off x="8015344" y="-9264"/>
            <a:ext cx="2132554" cy="5891963"/>
          </a:xfrm>
          <a:prstGeom prst="rect">
            <a:avLst/>
          </a:prstGeom>
          <a:noFill/>
          <a:ln>
            <a:noFill/>
          </a:ln>
        </p:spPr>
      </p:pic>
      <p:pic>
        <p:nvPicPr>
          <p:cNvPr id="140" name="Google Shape;140;p5"/>
          <p:cNvPicPr preferRelativeResize="0"/>
          <p:nvPr/>
        </p:nvPicPr>
        <p:blipFill rotWithShape="1">
          <a:blip r:embed="rId7">
            <a:alphaModFix/>
          </a:blip>
          <a:srcRect b="263" l="4140" r="4168" t="929"/>
          <a:stretch/>
        </p:blipFill>
        <p:spPr>
          <a:xfrm>
            <a:off x="3824518" y="0"/>
            <a:ext cx="2115403" cy="5873436"/>
          </a:xfrm>
          <a:prstGeom prst="rect">
            <a:avLst/>
          </a:prstGeom>
          <a:noFill/>
          <a:ln>
            <a:noFill/>
          </a:ln>
        </p:spPr>
      </p:pic>
      <p:pic>
        <p:nvPicPr>
          <p:cNvPr id="141" name="Google Shape;141;p5"/>
          <p:cNvPicPr preferRelativeResize="0"/>
          <p:nvPr/>
        </p:nvPicPr>
        <p:blipFill rotWithShape="1">
          <a:blip r:embed="rId8">
            <a:alphaModFix/>
          </a:blip>
          <a:srcRect b="0" l="3112" r="3347" t="861"/>
          <a:stretch/>
        </p:blipFill>
        <p:spPr>
          <a:xfrm>
            <a:off x="1869115" y="0"/>
            <a:ext cx="2006221" cy="5873436"/>
          </a:xfrm>
          <a:prstGeom prst="rect">
            <a:avLst/>
          </a:prstGeom>
          <a:noFill/>
          <a:ln>
            <a:noFill/>
          </a:ln>
        </p:spPr>
      </p:pic>
      <p:pic>
        <p:nvPicPr>
          <p:cNvPr id="142" name="Google Shape;142;p5"/>
          <p:cNvPicPr preferRelativeResize="0"/>
          <p:nvPr/>
        </p:nvPicPr>
        <p:blipFill rotWithShape="1">
          <a:blip r:embed="rId9">
            <a:alphaModFix/>
          </a:blip>
          <a:srcRect b="0" l="5493" r="6758" t="0"/>
          <a:stretch/>
        </p:blipFill>
        <p:spPr>
          <a:xfrm>
            <a:off x="10128788" y="0"/>
            <a:ext cx="2162633" cy="5884508"/>
          </a:xfrm>
          <a:prstGeom prst="rect">
            <a:avLst/>
          </a:prstGeom>
          <a:noFill/>
          <a:ln>
            <a:noFill/>
          </a:ln>
        </p:spPr>
      </p:pic>
      <p:pic>
        <p:nvPicPr>
          <p:cNvPr id="143" name="Google Shape;143;p5"/>
          <p:cNvPicPr preferRelativeResize="0"/>
          <p:nvPr/>
        </p:nvPicPr>
        <p:blipFill rotWithShape="1">
          <a:blip r:embed="rId10">
            <a:alphaModFix/>
          </a:blip>
          <a:srcRect b="0" l="0" r="0" t="0"/>
          <a:stretch/>
        </p:blipFill>
        <p:spPr>
          <a:xfrm>
            <a:off x="11851852" y="5321614"/>
            <a:ext cx="439569" cy="557721"/>
          </a:xfrm>
          <a:prstGeom prst="rect">
            <a:avLst/>
          </a:prstGeom>
          <a:noFill/>
          <a:ln>
            <a:noFill/>
          </a:ln>
        </p:spPr>
      </p:pic>
      <p:pic>
        <p:nvPicPr>
          <p:cNvPr id="144" name="Google Shape;144;p5"/>
          <p:cNvPicPr preferRelativeResize="0"/>
          <p:nvPr/>
        </p:nvPicPr>
        <p:blipFill rotWithShape="1">
          <a:blip r:embed="rId10">
            <a:alphaModFix/>
          </a:blip>
          <a:srcRect b="0" l="0" r="0" t="0"/>
          <a:stretch/>
        </p:blipFill>
        <p:spPr>
          <a:xfrm>
            <a:off x="11536715" y="5683014"/>
            <a:ext cx="681176" cy="196463"/>
          </a:xfrm>
          <a:prstGeom prst="rect">
            <a:avLst/>
          </a:prstGeom>
          <a:noFill/>
          <a:ln>
            <a:noFill/>
          </a:ln>
        </p:spPr>
      </p:pic>
      <p:sp>
        <p:nvSpPr>
          <p:cNvPr id="145" name="Google Shape;145;p5"/>
          <p:cNvSpPr txBox="1"/>
          <p:nvPr/>
        </p:nvSpPr>
        <p:spPr>
          <a:xfrm>
            <a:off x="2955841" y="5997419"/>
            <a:ext cx="802186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Calibri"/>
              <a:buNone/>
            </a:pPr>
            <a:r>
              <a:rPr b="0" i="0" lang="en-GB" sz="4400" u="none" cap="none" strike="noStrike">
                <a:solidFill>
                  <a:srgbClr val="000000"/>
                </a:solidFill>
                <a:latin typeface="Calibri"/>
                <a:ea typeface="Calibri"/>
                <a:cs typeface="Calibri"/>
                <a:sym typeface="Calibri"/>
              </a:rPr>
              <a:t>Catholic</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Social</a:t>
            </a:r>
            <a:r>
              <a:rPr b="0" i="0" lang="en-GB" sz="4000" u="none" cap="none" strike="noStrike">
                <a:solidFill>
                  <a:srgbClr val="000000"/>
                </a:solidFill>
                <a:latin typeface="Calibri"/>
                <a:ea typeface="Calibri"/>
                <a:cs typeface="Calibri"/>
                <a:sym typeface="Calibri"/>
              </a:rPr>
              <a:t> </a:t>
            </a:r>
            <a:r>
              <a:rPr b="0" i="0" lang="en-GB" sz="4400" u="none" cap="none" strike="noStrike">
                <a:solidFill>
                  <a:srgbClr val="000000"/>
                </a:solidFill>
                <a:latin typeface="Calibri"/>
                <a:ea typeface="Calibri"/>
                <a:cs typeface="Calibri"/>
                <a:sym typeface="Calibri"/>
              </a:rPr>
              <a:t>Teaching</a:t>
            </a:r>
            <a:endParaRPr b="0" i="0" sz="4000" u="none" cap="none" strike="noStrike">
              <a:solidFill>
                <a:srgbClr val="000000"/>
              </a:solidFill>
              <a:latin typeface="Calibri"/>
              <a:ea typeface="Calibri"/>
              <a:cs typeface="Calibri"/>
              <a:sym typeface="Calibri"/>
            </a:endParaRPr>
          </a:p>
        </p:txBody>
      </p:sp>
      <p:pic>
        <p:nvPicPr>
          <p:cNvPr id="146" name="Google Shape;146;p5"/>
          <p:cNvPicPr preferRelativeResize="0"/>
          <p:nvPr/>
        </p:nvPicPr>
        <p:blipFill rotWithShape="1">
          <a:blip r:embed="rId11">
            <a:alphaModFix/>
          </a:blip>
          <a:srcRect b="0" l="0" r="0" t="1149"/>
          <a:stretch/>
        </p:blipFill>
        <p:spPr>
          <a:xfrm>
            <a:off x="5899748" y="0"/>
            <a:ext cx="2153617" cy="5873436"/>
          </a:xfrm>
          <a:prstGeom prst="rect">
            <a:avLst/>
          </a:prstGeom>
          <a:noFill/>
          <a:ln>
            <a:noFill/>
          </a:ln>
        </p:spPr>
      </p:pic>
      <p:pic>
        <p:nvPicPr>
          <p:cNvPr id="147" name="Google Shape;147;p5"/>
          <p:cNvPicPr preferRelativeResize="0"/>
          <p:nvPr/>
        </p:nvPicPr>
        <p:blipFill rotWithShape="1">
          <a:blip r:embed="rId12">
            <a:alphaModFix/>
          </a:blip>
          <a:srcRect b="786" l="0" r="0" t="0"/>
          <a:stretch/>
        </p:blipFill>
        <p:spPr>
          <a:xfrm>
            <a:off x="8015344" y="-12200"/>
            <a:ext cx="2132554" cy="58919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g2eb5c3c75f2_0_85"/>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154" name="Google Shape;154;g2eb5c3c75f2_0_85"/>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155" name="Google Shape;155;g2eb5c3c75f2_0_85"/>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GB" sz="4400">
                <a:solidFill>
                  <a:schemeClr val="lt1"/>
                </a:solidFill>
                <a:latin typeface="Gill Sans"/>
                <a:ea typeface="Gill Sans"/>
                <a:cs typeface="Gill Sans"/>
                <a:sym typeface="Gill Sans"/>
              </a:rPr>
              <a:t>Jubilee Year 2025</a:t>
            </a:r>
            <a:endParaRPr b="0" i="0" sz="1400" u="none" cap="none" strike="noStrike">
              <a:solidFill>
                <a:srgbClr val="000000"/>
              </a:solidFill>
              <a:latin typeface="Arial"/>
              <a:ea typeface="Arial"/>
              <a:cs typeface="Arial"/>
              <a:sym typeface="Arial"/>
            </a:endParaRPr>
          </a:p>
        </p:txBody>
      </p:sp>
      <p:sp>
        <p:nvSpPr>
          <p:cNvPr id="156" name="Google Shape;156;g2eb5c3c75f2_0_85"/>
          <p:cNvSpPr/>
          <p:nvPr/>
        </p:nvSpPr>
        <p:spPr>
          <a:xfrm>
            <a:off x="4199675" y="1966250"/>
            <a:ext cx="7527600" cy="3897900"/>
          </a:xfrm>
          <a:prstGeom prst="rect">
            <a:avLst/>
          </a:prstGeom>
          <a:noFill/>
          <a:ln>
            <a:noFill/>
          </a:ln>
        </p:spPr>
        <p:txBody>
          <a:bodyPr anchorCtr="0" anchor="t" bIns="45700" lIns="91425" spcFirstLastPara="1" rIns="91425" wrap="square" tIns="45700">
            <a:noAutofit/>
          </a:bodyPr>
          <a:lstStyle/>
          <a:p>
            <a:pPr indent="0" lvl="0" marL="457200" marR="0" rtl="0" algn="ctr">
              <a:lnSpc>
                <a:spcPct val="100000"/>
              </a:lnSpc>
              <a:spcBef>
                <a:spcPts val="0"/>
              </a:spcBef>
              <a:spcAft>
                <a:spcPts val="0"/>
              </a:spcAft>
              <a:buNone/>
            </a:pPr>
            <a:r>
              <a:rPr b="1" lang="en-GB" sz="3400">
                <a:solidFill>
                  <a:srgbClr val="C00000"/>
                </a:solidFill>
                <a:latin typeface="Gill Sans"/>
                <a:ea typeface="Gill Sans"/>
                <a:cs typeface="Gill Sans"/>
                <a:sym typeface="Gill Sans"/>
              </a:rPr>
              <a:t>Pope Francis has declared this year’s Jubilee theme to be: Pilgrims of Hope</a:t>
            </a:r>
            <a:endParaRPr b="1" sz="3400">
              <a:solidFill>
                <a:srgbClr val="C00000"/>
              </a:solidFill>
              <a:latin typeface="Gill Sans"/>
              <a:ea typeface="Gill Sans"/>
              <a:cs typeface="Gill Sans"/>
              <a:sym typeface="Gill Sans"/>
            </a:endParaRPr>
          </a:p>
          <a:p>
            <a:pPr indent="0" lvl="0" marL="457200" marR="0" rtl="0" algn="ctr">
              <a:lnSpc>
                <a:spcPct val="100000"/>
              </a:lnSpc>
              <a:spcBef>
                <a:spcPts val="0"/>
              </a:spcBef>
              <a:spcAft>
                <a:spcPts val="0"/>
              </a:spcAft>
              <a:buNone/>
            </a:pPr>
            <a:r>
              <a:t/>
            </a:r>
            <a:endParaRPr b="1" sz="3400">
              <a:solidFill>
                <a:srgbClr val="C00000"/>
              </a:solidFill>
              <a:latin typeface="Gill Sans"/>
              <a:ea typeface="Gill Sans"/>
              <a:cs typeface="Gill Sans"/>
              <a:sym typeface="Gill Sans"/>
            </a:endParaRPr>
          </a:p>
          <a:p>
            <a:pPr indent="0" lvl="0" marL="457200" marR="0" rtl="0" algn="ctr">
              <a:lnSpc>
                <a:spcPct val="100000"/>
              </a:lnSpc>
              <a:spcBef>
                <a:spcPts val="0"/>
              </a:spcBef>
              <a:spcAft>
                <a:spcPts val="0"/>
              </a:spcAft>
              <a:buNone/>
            </a:pPr>
            <a:r>
              <a:rPr b="1" lang="en-GB" sz="3400">
                <a:solidFill>
                  <a:srgbClr val="C00000"/>
                </a:solidFill>
                <a:latin typeface="Gill Sans"/>
                <a:ea typeface="Gill Sans"/>
                <a:cs typeface="Gill Sans"/>
                <a:sym typeface="Gill Sans"/>
              </a:rPr>
              <a:t>Why might Pope Francis think ‘hope’ is an important thing to focus on in 2025?</a:t>
            </a:r>
            <a:endParaRPr b="1" sz="3400">
              <a:solidFill>
                <a:srgbClr val="C00000"/>
              </a:solidFill>
              <a:latin typeface="Gill Sans"/>
              <a:ea typeface="Gill Sans"/>
              <a:cs typeface="Gill Sans"/>
              <a:sym typeface="Gill Sans"/>
            </a:endParaRPr>
          </a:p>
        </p:txBody>
      </p:sp>
      <p:pic>
        <p:nvPicPr>
          <p:cNvPr id="157" name="Google Shape;157;g2eb5c3c75f2_0_85"/>
          <p:cNvPicPr preferRelativeResize="0"/>
          <p:nvPr/>
        </p:nvPicPr>
        <p:blipFill>
          <a:blip r:embed="rId5">
            <a:alphaModFix/>
          </a:blip>
          <a:stretch>
            <a:fillRect/>
          </a:stretch>
        </p:blipFill>
        <p:spPr>
          <a:xfrm>
            <a:off x="832200" y="2199050"/>
            <a:ext cx="2857500" cy="2857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6"/>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64" name="Google Shape;164;p6"/>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65" name="Google Shape;165;p6"/>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166" name="Google Shape;166;p6"/>
          <p:cNvPicPr preferRelativeResize="0"/>
          <p:nvPr/>
        </p:nvPicPr>
        <p:blipFill>
          <a:blip r:embed="rId5">
            <a:alphaModFix/>
          </a:blip>
          <a:stretch>
            <a:fillRect/>
          </a:stretch>
        </p:blipFill>
        <p:spPr>
          <a:xfrm>
            <a:off x="4897675" y="1955088"/>
            <a:ext cx="2396661" cy="35932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10"/>
          <p:cNvPicPr preferRelativeResize="0"/>
          <p:nvPr/>
        </p:nvPicPr>
        <p:blipFill rotWithShape="1">
          <a:blip r:embed="rId3">
            <a:alphaModFix/>
          </a:blip>
          <a:srcRect b="0" l="108" r="354" t="12102"/>
          <a:stretch/>
        </p:blipFill>
        <p:spPr>
          <a:xfrm>
            <a:off x="0" y="-2338"/>
            <a:ext cx="12192000" cy="1805013"/>
          </a:xfrm>
          <a:prstGeom prst="rect">
            <a:avLst/>
          </a:prstGeom>
          <a:noFill/>
          <a:ln>
            <a:noFill/>
          </a:ln>
        </p:spPr>
      </p:pic>
      <p:pic>
        <p:nvPicPr>
          <p:cNvPr id="173" name="Google Shape;173;p10"/>
          <p:cNvPicPr preferRelativeResize="0"/>
          <p:nvPr/>
        </p:nvPicPr>
        <p:blipFill rotWithShape="1">
          <a:blip r:embed="rId4">
            <a:alphaModFix/>
          </a:blip>
          <a:srcRect b="0" l="0" r="0" t="0"/>
          <a:stretch/>
        </p:blipFill>
        <p:spPr>
          <a:xfrm>
            <a:off x="180022" y="5700713"/>
            <a:ext cx="11547259" cy="1128576"/>
          </a:xfrm>
          <a:prstGeom prst="rect">
            <a:avLst/>
          </a:prstGeom>
          <a:noFill/>
          <a:ln>
            <a:noFill/>
          </a:ln>
        </p:spPr>
      </p:pic>
      <p:sp>
        <p:nvSpPr>
          <p:cNvPr id="174" name="Google Shape;174;p10"/>
          <p:cNvSpPr txBox="1"/>
          <p:nvPr/>
        </p:nvSpPr>
        <p:spPr>
          <a:xfrm>
            <a:off x="1158240" y="785381"/>
            <a:ext cx="987552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175" name="Google Shape;175;p10"/>
          <p:cNvPicPr preferRelativeResize="0"/>
          <p:nvPr/>
        </p:nvPicPr>
        <p:blipFill rotWithShape="1">
          <a:blip r:embed="rId5">
            <a:alphaModFix/>
          </a:blip>
          <a:srcRect b="17083" l="9728" r="53125" t="7703"/>
          <a:stretch/>
        </p:blipFill>
        <p:spPr>
          <a:xfrm>
            <a:off x="8970275" y="1850110"/>
            <a:ext cx="2863526" cy="3261410"/>
          </a:xfrm>
          <a:prstGeom prst="rect">
            <a:avLst/>
          </a:prstGeom>
          <a:noFill/>
          <a:ln>
            <a:noFill/>
          </a:ln>
        </p:spPr>
      </p:pic>
      <p:sp>
        <p:nvSpPr>
          <p:cNvPr id="176" name="Google Shape;176;p10"/>
          <p:cNvSpPr/>
          <p:nvPr/>
        </p:nvSpPr>
        <p:spPr>
          <a:xfrm>
            <a:off x="928288" y="2203542"/>
            <a:ext cx="7940975" cy="255454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Gill Sans"/>
                <a:ea typeface="Gill Sans"/>
                <a:cs typeface="Gill Sans"/>
                <a:sym typeface="Gill Sans"/>
              </a:rPr>
              <a:t>‘If anyone is well off in worldly possessions and sees their sister or brother in need but closes their heart to them, how can the love of God be remaining in them?’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rgbClr val="C00000"/>
                </a:solidFill>
                <a:latin typeface="Gill Sans"/>
                <a:ea typeface="Gill Sans"/>
                <a:cs typeface="Gill Sans"/>
                <a:sym typeface="Gill Sans"/>
              </a:rPr>
              <a:t>     </a:t>
            </a:r>
            <a:r>
              <a:rPr b="1" i="0" lang="en-GB" sz="2400" u="none" cap="none" strike="noStrike">
                <a:solidFill>
                  <a:srgbClr val="C00000"/>
                </a:solidFill>
                <a:latin typeface="Gill Sans"/>
                <a:ea typeface="Gill Sans"/>
                <a:cs typeface="Gill Sans"/>
                <a:sym typeface="Gill Sans"/>
              </a:rPr>
              <a:t>1 John 3.17-18</a:t>
            </a:r>
            <a:endParaRPr b="1" i="0" sz="3200" u="none" cap="none" strike="noStrike">
              <a:solidFill>
                <a:srgbClr val="C00000"/>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g2e8b37a0214_0_1"/>
          <p:cNvPicPr preferRelativeResize="0"/>
          <p:nvPr/>
        </p:nvPicPr>
        <p:blipFill rotWithShape="1">
          <a:blip r:embed="rId3">
            <a:alphaModFix/>
          </a:blip>
          <a:srcRect b="0" l="109" r="358" t="12103"/>
          <a:stretch/>
        </p:blipFill>
        <p:spPr>
          <a:xfrm>
            <a:off x="0" y="-2338"/>
            <a:ext cx="12192000" cy="1805013"/>
          </a:xfrm>
          <a:prstGeom prst="rect">
            <a:avLst/>
          </a:prstGeom>
          <a:noFill/>
          <a:ln>
            <a:noFill/>
          </a:ln>
        </p:spPr>
      </p:pic>
      <p:pic>
        <p:nvPicPr>
          <p:cNvPr id="183" name="Google Shape;183;g2e8b37a0214_0_1"/>
          <p:cNvPicPr preferRelativeResize="0"/>
          <p:nvPr/>
        </p:nvPicPr>
        <p:blipFill rotWithShape="1">
          <a:blip r:embed="rId4">
            <a:alphaModFix/>
          </a:blip>
          <a:srcRect b="0" l="0" r="0" t="0"/>
          <a:stretch/>
        </p:blipFill>
        <p:spPr>
          <a:xfrm>
            <a:off x="180022" y="5700713"/>
            <a:ext cx="11547260" cy="1128576"/>
          </a:xfrm>
          <a:prstGeom prst="rect">
            <a:avLst/>
          </a:prstGeom>
          <a:noFill/>
          <a:ln>
            <a:noFill/>
          </a:ln>
        </p:spPr>
      </p:pic>
      <p:sp>
        <p:nvSpPr>
          <p:cNvPr id="184" name="Google Shape;184;g2e8b37a0214_0_1"/>
          <p:cNvSpPr txBox="1"/>
          <p:nvPr/>
        </p:nvSpPr>
        <p:spPr>
          <a:xfrm>
            <a:off x="1158240" y="785381"/>
            <a:ext cx="98754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Gill Sans"/>
                <a:ea typeface="Gill Sans"/>
                <a:cs typeface="Gill Sans"/>
                <a:sym typeface="Gill Sans"/>
              </a:rPr>
              <a:t>Preferential Option for the Poor</a:t>
            </a:r>
            <a:endParaRPr b="0" i="0" sz="1400" u="none" cap="none" strike="noStrike">
              <a:solidFill>
                <a:srgbClr val="000000"/>
              </a:solidFill>
              <a:latin typeface="Arial"/>
              <a:ea typeface="Arial"/>
              <a:cs typeface="Arial"/>
              <a:sym typeface="Arial"/>
            </a:endParaRPr>
          </a:p>
        </p:txBody>
      </p:sp>
      <p:pic>
        <p:nvPicPr>
          <p:cNvPr id="185" name="Google Shape;185;g2e8b37a0214_0_1"/>
          <p:cNvPicPr preferRelativeResize="0"/>
          <p:nvPr/>
        </p:nvPicPr>
        <p:blipFill rotWithShape="1">
          <a:blip r:embed="rId5">
            <a:alphaModFix/>
          </a:blip>
          <a:srcRect b="17081" l="9728" r="53124" t="7702"/>
          <a:stretch/>
        </p:blipFill>
        <p:spPr>
          <a:xfrm>
            <a:off x="8970275" y="1850110"/>
            <a:ext cx="2863526" cy="3261411"/>
          </a:xfrm>
          <a:prstGeom prst="rect">
            <a:avLst/>
          </a:prstGeom>
          <a:noFill/>
          <a:ln>
            <a:noFill/>
          </a:ln>
        </p:spPr>
      </p:pic>
      <p:sp>
        <p:nvSpPr>
          <p:cNvPr id="186" name="Google Shape;186;g2e8b37a0214_0_1"/>
          <p:cNvSpPr/>
          <p:nvPr/>
        </p:nvSpPr>
        <p:spPr>
          <a:xfrm>
            <a:off x="928288" y="2203542"/>
            <a:ext cx="7941000" cy="2554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lang="en-GB" sz="3200">
                <a:solidFill>
                  <a:schemeClr val="dk1"/>
                </a:solidFill>
                <a:latin typeface="Gill Sans"/>
                <a:ea typeface="Gill Sans"/>
                <a:cs typeface="Gill Sans"/>
                <a:sym typeface="Gill Sans"/>
              </a:rPr>
              <a:t>“The King will reply, ‘Truly I tell you, whatever you did for one of the least of these brothers and sisters of mine, you did for 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rgbClr val="C00000"/>
                </a:solidFill>
                <a:latin typeface="Gill Sans"/>
                <a:ea typeface="Gill Sans"/>
                <a:cs typeface="Gill Sans"/>
                <a:sym typeface="Gill Sans"/>
              </a:rPr>
              <a:t>     </a:t>
            </a:r>
            <a:r>
              <a:rPr b="1" lang="en-GB" sz="2400">
                <a:solidFill>
                  <a:srgbClr val="C00000"/>
                </a:solidFill>
                <a:latin typeface="Gill Sans"/>
                <a:ea typeface="Gill Sans"/>
                <a:cs typeface="Gill Sans"/>
                <a:sym typeface="Gill Sans"/>
              </a:rPr>
              <a:t>Matthew 25: 40</a:t>
            </a:r>
            <a:endParaRPr b="1" i="0" sz="3200" u="none" cap="none" strike="noStrike">
              <a:solidFill>
                <a:srgbClr val="C00000"/>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2018-05-21T15:55:21Z</dcterms:created>
  <dc:creator>Verity Sykes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0x0101004C925567B298CE42B4AEE50097DA31FC</vt:lpwstr>
  </property>
</Properties>
</file>