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Gill Sans"/>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H7csabEWB5aaBOk94Df2h8D81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GillSans-bold.fntdata"/><Relationship Id="rId6" Type="http://schemas.openxmlformats.org/officeDocument/2006/relationships/slide" Target="slides/slide2.xml"/><Relationship Id="rId18" Type="http://schemas.openxmlformats.org/officeDocument/2006/relationships/font" Target="fonts/Gill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97" name="Google Shape;19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07" name="Google Shape;20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17" name="Google Shape;21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b5c7137de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2eb5c7137de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Calibri"/>
              <a:buChar char="●"/>
            </a:pPr>
            <a:r>
              <a:rPr lang="en-GB"/>
              <a:t>Finish with the Jubilee prayer, reflecting on today’s learning</a:t>
            </a:r>
            <a:endParaRPr/>
          </a:p>
        </p:txBody>
      </p:sp>
      <p:sp>
        <p:nvSpPr>
          <p:cNvPr id="227" name="Google Shape;227;g2eb5c7137de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GB"/>
              <a:t>Children to get different amounts of counters</a:t>
            </a:r>
            <a:endParaRPr/>
          </a:p>
          <a:p>
            <a:pPr indent="-184150" lvl="0" marL="171450" rtl="0" algn="l">
              <a:lnSpc>
                <a:spcPct val="100000"/>
              </a:lnSpc>
              <a:spcBef>
                <a:spcPts val="0"/>
              </a:spcBef>
              <a:spcAft>
                <a:spcPts val="0"/>
              </a:spcAft>
              <a:buSzPts val="1400"/>
              <a:buChar char="•"/>
            </a:pPr>
            <a:r>
              <a:rPr lang="en-GB"/>
              <a:t>What can you buy?</a:t>
            </a:r>
            <a:endParaRPr/>
          </a:p>
          <a:p>
            <a:pPr indent="-184150" lvl="0" marL="171450" rtl="0" algn="l">
              <a:lnSpc>
                <a:spcPct val="100000"/>
              </a:lnSpc>
              <a:spcBef>
                <a:spcPts val="0"/>
              </a:spcBef>
              <a:spcAft>
                <a:spcPts val="0"/>
              </a:spcAft>
              <a:buSzPts val="1400"/>
              <a:buChar char="•"/>
            </a:pPr>
            <a:r>
              <a:rPr lang="en-GB"/>
              <a:t>How can you afford to buy the more expensive items?</a:t>
            </a:r>
            <a:endParaRPr/>
          </a:p>
          <a:p>
            <a:pPr indent="-184150" lvl="0" marL="171450" rtl="0" algn="l">
              <a:lnSpc>
                <a:spcPct val="100000"/>
              </a:lnSpc>
              <a:spcBef>
                <a:spcPts val="0"/>
              </a:spcBef>
              <a:spcAft>
                <a:spcPts val="0"/>
              </a:spcAft>
              <a:buSzPts val="1400"/>
              <a:buChar char="•"/>
            </a:pPr>
            <a:r>
              <a:rPr lang="en-GB"/>
              <a:t>Children pool their money to afford more expensive items</a:t>
            </a:r>
            <a:endParaRPr/>
          </a:p>
          <a:p>
            <a:pPr indent="-184150" lvl="0" marL="171450" rtl="0" algn="l">
              <a:lnSpc>
                <a:spcPct val="100000"/>
              </a:lnSpc>
              <a:spcBef>
                <a:spcPts val="0"/>
              </a:spcBef>
              <a:spcAft>
                <a:spcPts val="0"/>
              </a:spcAft>
              <a:buSzPts val="1400"/>
              <a:buChar char="•"/>
            </a:pPr>
            <a:r>
              <a:rPr lang="en-GB"/>
              <a:t>Discussion about whether everyone should have put in the same amount of counters etc.</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b5c7137d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eb5c7137d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rPr lang="en-GB"/>
              <a:t>Pope Francis will open the Holy Door of St Peter’s Basilica on Christmas Eve 2024, marking the beginning of this jubilee year. Pope Francis has called for people of faith to pray for and have deep faith, lively hope and active charity. Explain to the children why this jubilee year is a great time to be very active in charity, which is what we’re working towards in our CST lessons.</a:t>
            </a:r>
            <a:endParaRPr sz="1200">
              <a:solidFill>
                <a:schemeClr val="dk1"/>
              </a:solidFill>
              <a:latin typeface="Calibri"/>
              <a:ea typeface="Calibri"/>
              <a:cs typeface="Calibri"/>
              <a:sym typeface="Calibri"/>
            </a:endParaRPr>
          </a:p>
        </p:txBody>
      </p:sp>
      <p:sp>
        <p:nvSpPr>
          <p:cNvPr id="147" name="Google Shape;147;g2eb5c7137d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57" name="Google Shape;15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67" name="Google Shape;16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e8dfee785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2e8dfee785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77" name="Google Shape;177;g2e8dfee785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87" name="Google Shape;18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p:nvPr>
            <p:ph idx="2" type="pic"/>
          </p:nvPr>
        </p:nvSpPr>
        <p:spPr>
          <a:xfrm>
            <a:off x="5183188" y="987425"/>
            <a:ext cx="6172200" cy="4873625"/>
          </a:xfrm>
          <a:prstGeom prst="rect">
            <a:avLst/>
          </a:prstGeom>
          <a:noFill/>
          <a:ln>
            <a:noFill/>
          </a:ln>
        </p:spPr>
      </p:sp>
      <p:sp>
        <p:nvSpPr>
          <p:cNvPr id="68" name="Google Shape;68;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3.png"/><Relationship Id="rId11" Type="http://schemas.openxmlformats.org/officeDocument/2006/relationships/image" Target="../media/image6.png"/><Relationship Id="rId10" Type="http://schemas.openxmlformats.org/officeDocument/2006/relationships/image" Target="../media/image5.png"/><Relationship Id="rId9"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3.png"/><Relationship Id="rId11" Type="http://schemas.openxmlformats.org/officeDocument/2006/relationships/image" Target="../media/image29.png"/><Relationship Id="rId10" Type="http://schemas.openxmlformats.org/officeDocument/2006/relationships/image" Target="../media/image30.png"/><Relationship Id="rId12" Type="http://schemas.openxmlformats.org/officeDocument/2006/relationships/image" Target="../media/image10.png"/><Relationship Id="rId9"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22.png"/><Relationship Id="rId7" Type="http://schemas.openxmlformats.org/officeDocument/2006/relationships/image" Target="../media/image26.png"/><Relationship Id="rId8"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23788" r="33782" t="0"/>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b="0" l="17588" r="21023" t="61504"/>
          <a:stretch/>
        </p:blipFill>
        <p:spPr>
          <a:xfrm>
            <a:off x="736166" y="4968986"/>
            <a:ext cx="3739487" cy="1328740"/>
          </a:xfrm>
          <a:prstGeom prst="rect">
            <a:avLst/>
          </a:prstGeom>
          <a:noFill/>
          <a:ln>
            <a:noFill/>
          </a:ln>
        </p:spPr>
      </p:pic>
      <p:sp>
        <p:nvSpPr>
          <p:cNvPr id="91" name="Google Shape;91;p1"/>
          <p:cNvSpPr txBox="1"/>
          <p:nvPr/>
        </p:nvSpPr>
        <p:spPr>
          <a:xfrm>
            <a:off x="332961" y="1858672"/>
            <a:ext cx="11526000" cy="184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en-GB" sz="66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lang="en-GB" sz="4800">
                <a:solidFill>
                  <a:schemeClr val="lt1"/>
                </a:solidFill>
                <a:latin typeface="Gill Sans"/>
                <a:ea typeface="Gill Sans"/>
                <a:cs typeface="Gill Sans"/>
                <a:sym typeface="Gill Sans"/>
              </a:rPr>
              <a:t>Year 5</a:t>
            </a:r>
            <a:endParaRPr b="0" i="0" sz="8000" u="none" cap="none" strike="noStrik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b="19840" l="54104" r="10359" t="11588"/>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0" y="0"/>
            <a:ext cx="2053652" cy="20507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12"/>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00" name="Google Shape;200;p1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01" name="Google Shape;201;p1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202" name="Google Shape;202;p12"/>
          <p:cNvPicPr preferRelativeResize="0"/>
          <p:nvPr/>
        </p:nvPicPr>
        <p:blipFill rotWithShape="1">
          <a:blip r:embed="rId5">
            <a:alphaModFix/>
          </a:blip>
          <a:srcRect b="17083" l="9728" r="53125" t="7703"/>
          <a:stretch/>
        </p:blipFill>
        <p:spPr>
          <a:xfrm>
            <a:off x="8970275" y="1850110"/>
            <a:ext cx="2863526" cy="3261410"/>
          </a:xfrm>
          <a:prstGeom prst="rect">
            <a:avLst/>
          </a:prstGeom>
          <a:noFill/>
          <a:ln>
            <a:noFill/>
          </a:ln>
        </p:spPr>
      </p:pic>
      <p:sp>
        <p:nvSpPr>
          <p:cNvPr id="203" name="Google Shape;203;p12"/>
          <p:cNvSpPr/>
          <p:nvPr/>
        </p:nvSpPr>
        <p:spPr>
          <a:xfrm>
            <a:off x="815399" y="1905506"/>
            <a:ext cx="7940975"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‘Speak up for those who cannot speak for themselves, for the rights of all who are destitute. Speak up and judge fairly; defend the rights of the poor and needy.’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C00000"/>
                </a:solidFill>
                <a:latin typeface="Gill Sans"/>
                <a:ea typeface="Gill Sans"/>
                <a:cs typeface="Gill Sans"/>
                <a:sym typeface="Gill Sans"/>
              </a:rPr>
              <a:t>Proverbs 31:8-9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Why are we called to advocate for those in need?</a:t>
            </a:r>
            <a:endParaRPr b="1" i="0" sz="4000" u="none" cap="none" strike="noStrike">
              <a:solidFill>
                <a:srgbClr val="C00000"/>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5"/>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10" name="Google Shape;210;p15"/>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11" name="Google Shape;211;p15"/>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Main Activity: Choose a </a:t>
            </a:r>
            <a:r>
              <a:rPr lang="en-GB" sz="4400">
                <a:solidFill>
                  <a:schemeClr val="lt1"/>
                </a:solidFill>
                <a:latin typeface="Gill Sans"/>
                <a:ea typeface="Gill Sans"/>
                <a:cs typeface="Gill Sans"/>
                <a:sym typeface="Gill Sans"/>
              </a:rPr>
              <a:t>C</a:t>
            </a:r>
            <a:r>
              <a:rPr b="0" i="0" lang="en-GB" sz="4400" u="none" cap="none" strike="noStrike">
                <a:solidFill>
                  <a:schemeClr val="lt1"/>
                </a:solidFill>
                <a:latin typeface="Gill Sans"/>
                <a:ea typeface="Gill Sans"/>
                <a:cs typeface="Gill Sans"/>
                <a:sym typeface="Gill Sans"/>
              </a:rPr>
              <a:t>harity</a:t>
            </a:r>
            <a:endParaRPr b="0" i="0" sz="1400" u="none" cap="none" strike="noStrike">
              <a:solidFill>
                <a:srgbClr val="000000"/>
              </a:solidFill>
              <a:latin typeface="Arial"/>
              <a:ea typeface="Arial"/>
              <a:cs typeface="Arial"/>
              <a:sym typeface="Arial"/>
            </a:endParaRPr>
          </a:p>
        </p:txBody>
      </p:sp>
      <p:sp>
        <p:nvSpPr>
          <p:cNvPr id="212" name="Google Shape;212;p15"/>
          <p:cNvSpPr txBox="1"/>
          <p:nvPr/>
        </p:nvSpPr>
        <p:spPr>
          <a:xfrm>
            <a:off x="3239912" y="1866930"/>
            <a:ext cx="8748900" cy="400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GB" sz="2500">
                <a:solidFill>
                  <a:schemeClr val="dk1"/>
                </a:solidFill>
                <a:latin typeface="Gill Sans"/>
                <a:ea typeface="Gill Sans"/>
                <a:cs typeface="Gill Sans"/>
                <a:sym typeface="Gill Sans"/>
              </a:rPr>
              <a:t>Find out about them; what they do and ways you can support them during Advent. </a:t>
            </a:r>
            <a:br>
              <a:rPr lang="en-GB" sz="2500">
                <a:solidFill>
                  <a:schemeClr val="dk1"/>
                </a:solidFill>
                <a:latin typeface="Gill Sans"/>
                <a:ea typeface="Gill Sans"/>
                <a:cs typeface="Gill Sans"/>
                <a:sym typeface="Gill Sans"/>
              </a:rPr>
            </a:br>
            <a:r>
              <a:rPr lang="en-GB" sz="2500">
                <a:solidFill>
                  <a:schemeClr val="dk1"/>
                </a:solidFill>
                <a:latin typeface="Gill Sans"/>
                <a:ea typeface="Gill Sans"/>
                <a:cs typeface="Gill Sans"/>
                <a:sym typeface="Gill Sans"/>
              </a:rPr>
              <a:t>Write a school newsletter entry/blog/instagram/X post to tell your school community how you’re supporting this charity.</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lang="en-GB" sz="2200">
                <a:solidFill>
                  <a:srgbClr val="CF2631"/>
                </a:solidFill>
                <a:latin typeface="Gill Sans"/>
                <a:ea typeface="Gill Sans"/>
                <a:cs typeface="Gill Sans"/>
                <a:sym typeface="Gill Sans"/>
              </a:rPr>
              <a:t>Include:</a:t>
            </a:r>
            <a:endParaRPr b="0" i="0" sz="1200" u="none" cap="none" strike="noStrike">
              <a:solidFill>
                <a:srgbClr val="000000"/>
              </a:solidFill>
              <a:latin typeface="Arial"/>
              <a:ea typeface="Arial"/>
              <a:cs typeface="Arial"/>
              <a:sym typeface="Arial"/>
            </a:endParaRPr>
          </a:p>
          <a:p>
            <a:pPr indent="-444500" lvl="0" marL="457200" marR="0" rtl="0" algn="l">
              <a:lnSpc>
                <a:spcPct val="100000"/>
              </a:lnSpc>
              <a:spcBef>
                <a:spcPts val="0"/>
              </a:spcBef>
              <a:spcAft>
                <a:spcPts val="0"/>
              </a:spcAft>
              <a:buClr>
                <a:srgbClr val="CF2631"/>
              </a:buClr>
              <a:buSzPts val="2200"/>
              <a:buFont typeface="Arial"/>
              <a:buChar char="•"/>
            </a:pPr>
            <a:r>
              <a:rPr b="1" lang="en-GB" sz="2200">
                <a:solidFill>
                  <a:srgbClr val="CF2631"/>
                </a:solidFill>
                <a:latin typeface="Gill Sans"/>
                <a:ea typeface="Gill Sans"/>
                <a:cs typeface="Gill Sans"/>
                <a:sym typeface="Gill Sans"/>
              </a:rPr>
              <a:t>Make links between your action and one piece of Scripture</a:t>
            </a:r>
            <a:endParaRPr b="0" i="0" sz="1200" u="none" cap="none" strike="noStrike">
              <a:solidFill>
                <a:srgbClr val="000000"/>
              </a:solidFill>
              <a:latin typeface="Arial"/>
              <a:ea typeface="Arial"/>
              <a:cs typeface="Arial"/>
              <a:sym typeface="Arial"/>
            </a:endParaRPr>
          </a:p>
          <a:p>
            <a:pPr indent="-444500" lvl="0" marL="457200" marR="0" rtl="0" algn="l">
              <a:lnSpc>
                <a:spcPct val="100000"/>
              </a:lnSpc>
              <a:spcBef>
                <a:spcPts val="0"/>
              </a:spcBef>
              <a:spcAft>
                <a:spcPts val="0"/>
              </a:spcAft>
              <a:buClr>
                <a:srgbClr val="CF2631"/>
              </a:buClr>
              <a:buSzPts val="2200"/>
              <a:buFont typeface="Arial"/>
              <a:buChar char="•"/>
            </a:pPr>
            <a:r>
              <a:rPr b="1" lang="en-GB" sz="2200">
                <a:solidFill>
                  <a:srgbClr val="CF2631"/>
                </a:solidFill>
                <a:latin typeface="Gill Sans"/>
                <a:ea typeface="Gill Sans"/>
                <a:cs typeface="Gill Sans"/>
                <a:sym typeface="Gill Sans"/>
              </a:rPr>
              <a:t>Construct an argument about why putting the poor </a:t>
            </a:r>
            <a:r>
              <a:rPr b="1" lang="en-GB" sz="2200">
                <a:solidFill>
                  <a:srgbClr val="CF2631"/>
                </a:solidFill>
                <a:latin typeface="Gill Sans"/>
                <a:ea typeface="Gill Sans"/>
                <a:cs typeface="Gill Sans"/>
                <a:sym typeface="Gill Sans"/>
              </a:rPr>
              <a:t>first</a:t>
            </a:r>
            <a:r>
              <a:rPr b="1" lang="en-GB" sz="2200">
                <a:solidFill>
                  <a:srgbClr val="CF2631"/>
                </a:solidFill>
                <a:latin typeface="Gill Sans"/>
                <a:ea typeface="Gill Sans"/>
                <a:cs typeface="Gill Sans"/>
                <a:sym typeface="Gill Sans"/>
              </a:rPr>
              <a:t> is better for the world</a:t>
            </a:r>
            <a:r>
              <a:rPr b="1" i="0" lang="en-GB" sz="2200" u="none" cap="none" strike="noStrike">
                <a:solidFill>
                  <a:srgbClr val="CF2631"/>
                </a:solidFill>
                <a:latin typeface="Gill Sans"/>
                <a:ea typeface="Gill Sans"/>
                <a:cs typeface="Gill Sans"/>
                <a:sym typeface="Gill Sans"/>
              </a:rPr>
              <a:t> </a:t>
            </a:r>
            <a:endParaRPr b="0" i="0" sz="1200" u="none" cap="none" strike="noStrike">
              <a:solidFill>
                <a:srgbClr val="000000"/>
              </a:solidFill>
              <a:latin typeface="Arial"/>
              <a:ea typeface="Arial"/>
              <a:cs typeface="Arial"/>
              <a:sym typeface="Arial"/>
            </a:endParaRPr>
          </a:p>
          <a:p>
            <a:pPr indent="-444500" lvl="0" marL="457200" marR="0" rtl="0" algn="l">
              <a:lnSpc>
                <a:spcPct val="100000"/>
              </a:lnSpc>
              <a:spcBef>
                <a:spcPts val="0"/>
              </a:spcBef>
              <a:spcAft>
                <a:spcPts val="0"/>
              </a:spcAft>
              <a:buClr>
                <a:srgbClr val="CF2631"/>
              </a:buClr>
              <a:buSzPts val="2200"/>
              <a:buFont typeface="Arial"/>
              <a:buChar char="•"/>
            </a:pPr>
            <a:r>
              <a:rPr b="1" lang="en-GB" sz="2200">
                <a:solidFill>
                  <a:srgbClr val="CF2631"/>
                </a:solidFill>
                <a:latin typeface="Gill Sans"/>
                <a:ea typeface="Gill Sans"/>
                <a:cs typeface="Gill Sans"/>
                <a:sym typeface="Gill Sans"/>
              </a:rPr>
              <a:t>Use Scripture and quotes from Pope Francis to arrive at your own judgement about whether your action is putting the poor first</a:t>
            </a:r>
            <a:endParaRPr b="0" i="0" sz="1200" u="none" cap="none" strike="noStrike">
              <a:solidFill>
                <a:srgbClr val="000000"/>
              </a:solidFill>
              <a:latin typeface="Arial"/>
              <a:ea typeface="Arial"/>
              <a:cs typeface="Arial"/>
              <a:sym typeface="Arial"/>
            </a:endParaRPr>
          </a:p>
        </p:txBody>
      </p:sp>
      <p:pic>
        <p:nvPicPr>
          <p:cNvPr id="213" name="Google Shape;213;p15"/>
          <p:cNvPicPr preferRelativeResize="0"/>
          <p:nvPr/>
        </p:nvPicPr>
        <p:blipFill rotWithShape="1">
          <a:blip r:embed="rId5">
            <a:alphaModFix/>
          </a:blip>
          <a:srcRect b="19642" l="5979" r="57278" t="10147"/>
          <a:stretch/>
        </p:blipFill>
        <p:spPr>
          <a:xfrm>
            <a:off x="370399" y="1812075"/>
            <a:ext cx="2648323" cy="2846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6"/>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20" name="Google Shape;220;p1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21" name="Google Shape;221;p1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Plenary</a:t>
            </a:r>
            <a:endParaRPr b="0" i="0" sz="1400" u="none" cap="none" strike="noStrike">
              <a:solidFill>
                <a:srgbClr val="000000"/>
              </a:solidFill>
              <a:latin typeface="Arial"/>
              <a:ea typeface="Arial"/>
              <a:cs typeface="Arial"/>
              <a:sym typeface="Arial"/>
            </a:endParaRPr>
          </a:p>
        </p:txBody>
      </p:sp>
      <p:pic>
        <p:nvPicPr>
          <p:cNvPr id="222" name="Google Shape;222;p16"/>
          <p:cNvPicPr preferRelativeResize="0"/>
          <p:nvPr/>
        </p:nvPicPr>
        <p:blipFill rotWithShape="1">
          <a:blip r:embed="rId5">
            <a:alphaModFix/>
          </a:blip>
          <a:srcRect b="18181" l="6145" r="56616" t="11984"/>
          <a:stretch/>
        </p:blipFill>
        <p:spPr>
          <a:xfrm>
            <a:off x="8856403" y="2124648"/>
            <a:ext cx="2778211" cy="2930678"/>
          </a:xfrm>
          <a:prstGeom prst="rect">
            <a:avLst/>
          </a:prstGeom>
          <a:noFill/>
          <a:ln>
            <a:noFill/>
          </a:ln>
        </p:spPr>
      </p:pic>
      <p:sp>
        <p:nvSpPr>
          <p:cNvPr id="223" name="Google Shape;223;p16"/>
          <p:cNvSpPr/>
          <p:nvPr/>
        </p:nvSpPr>
        <p:spPr>
          <a:xfrm>
            <a:off x="1158240" y="1886016"/>
            <a:ext cx="6780391" cy="2677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GB" sz="2600">
                <a:solidFill>
                  <a:schemeClr val="dk1"/>
                </a:solidFill>
                <a:latin typeface="Gill Sans"/>
                <a:ea typeface="Gill Sans"/>
                <a:cs typeface="Gill Sans"/>
                <a:sym typeface="Gill Sans"/>
              </a:rPr>
              <a:t>Which Scripture passage resonates with you most, in terms of Preferential Option for the Poor.</a:t>
            </a:r>
            <a:endParaRPr sz="2600">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800"/>
              <a:buFont typeface="Arial"/>
              <a:buNone/>
            </a:pPr>
            <a:r>
              <a:t/>
            </a:r>
            <a:endParaRPr sz="2800">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800"/>
              <a:buFont typeface="Arial"/>
              <a:buNone/>
            </a:pPr>
            <a:r>
              <a:rPr lang="en-GB" sz="2600">
                <a:solidFill>
                  <a:schemeClr val="dk1"/>
                </a:solidFill>
                <a:latin typeface="Gill Sans"/>
                <a:ea typeface="Gill Sans"/>
                <a:cs typeface="Gill Sans"/>
                <a:sym typeface="Gill Sans"/>
              </a:rPr>
              <a:t>Why did you choose this one?</a:t>
            </a:r>
            <a:endParaRPr sz="2600">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800"/>
              <a:buFont typeface="Arial"/>
              <a:buNone/>
            </a:pPr>
            <a:r>
              <a:t/>
            </a:r>
            <a:endParaRPr sz="2800">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800"/>
              <a:buFont typeface="Arial"/>
              <a:buNone/>
            </a:pPr>
            <a:r>
              <a:rPr lang="en-GB" sz="2600">
                <a:solidFill>
                  <a:schemeClr val="dk1"/>
                </a:solidFill>
                <a:latin typeface="Gill Sans"/>
                <a:ea typeface="Gill Sans"/>
                <a:cs typeface="Gill Sans"/>
                <a:sym typeface="Gill Sans"/>
              </a:rPr>
              <a:t>Try to memorise it and speak it every time your actions are following Jesus’ teaching about how we </a:t>
            </a:r>
            <a:r>
              <a:rPr lang="en-GB" sz="2600">
                <a:solidFill>
                  <a:schemeClr val="dk1"/>
                </a:solidFill>
                <a:latin typeface="Gill Sans"/>
                <a:ea typeface="Gill Sans"/>
                <a:cs typeface="Gill Sans"/>
                <a:sym typeface="Gill Sans"/>
              </a:rPr>
              <a:t>should</a:t>
            </a:r>
            <a:r>
              <a:rPr lang="en-GB" sz="2600">
                <a:solidFill>
                  <a:schemeClr val="dk1"/>
                </a:solidFill>
                <a:latin typeface="Gill Sans"/>
                <a:ea typeface="Gill Sans"/>
                <a:cs typeface="Gill Sans"/>
                <a:sym typeface="Gill Sans"/>
              </a:rPr>
              <a:t> treat the poorest of us.</a:t>
            </a:r>
            <a:endParaRPr sz="2600">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g2eb5c7137de_0_84"/>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sp>
        <p:nvSpPr>
          <p:cNvPr id="230" name="Google Shape;230;g2eb5c7137de_0_84"/>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Prayer</a:t>
            </a:r>
            <a:endParaRPr b="0" i="0" sz="1400" u="none" cap="none" strike="noStrike">
              <a:solidFill>
                <a:srgbClr val="000000"/>
              </a:solidFill>
              <a:latin typeface="Arial"/>
              <a:ea typeface="Arial"/>
              <a:cs typeface="Arial"/>
              <a:sym typeface="Arial"/>
            </a:endParaRPr>
          </a:p>
        </p:txBody>
      </p:sp>
      <p:sp>
        <p:nvSpPr>
          <p:cNvPr id="231" name="Google Shape;231;g2eb5c7137de_0_84"/>
          <p:cNvSpPr txBox="1"/>
          <p:nvPr/>
        </p:nvSpPr>
        <p:spPr>
          <a:xfrm>
            <a:off x="0" y="1972625"/>
            <a:ext cx="4238700" cy="241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300">
                <a:solidFill>
                  <a:schemeClr val="dk1"/>
                </a:solidFill>
                <a:highlight>
                  <a:srgbClr val="FFFFFF"/>
                </a:highlight>
              </a:rPr>
              <a:t>Father in heaven,</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may the </a:t>
            </a:r>
            <a:r>
              <a:rPr b="1" i="1" lang="en-GB" sz="1300">
                <a:solidFill>
                  <a:schemeClr val="dk1"/>
                </a:solidFill>
                <a:highlight>
                  <a:srgbClr val="FFFFFF"/>
                </a:highlight>
              </a:rPr>
              <a:t>faith </a:t>
            </a:r>
            <a:r>
              <a:rPr b="1" lang="en-GB" sz="1300">
                <a:solidFill>
                  <a:schemeClr val="dk1"/>
                </a:solidFill>
                <a:highlight>
                  <a:srgbClr val="FFFFFF"/>
                </a:highlight>
              </a:rPr>
              <a:t>you have given us</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 your son, Jesus Christ, our brother,</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and the flame of </a:t>
            </a:r>
            <a:r>
              <a:rPr b="1" i="1" lang="en-GB" sz="1300">
                <a:solidFill>
                  <a:schemeClr val="dk1"/>
                </a:solidFill>
                <a:highlight>
                  <a:srgbClr val="FFFFFF"/>
                </a:highlight>
              </a:rPr>
              <a:t>charity </a:t>
            </a:r>
            <a:r>
              <a:rPr b="1" lang="en-GB" sz="1300">
                <a:solidFill>
                  <a:schemeClr val="dk1"/>
                </a:solidFill>
                <a:highlight>
                  <a:srgbClr val="FFFFFF"/>
                </a:highlight>
              </a:rPr>
              <a:t>enkindled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 our hearts by the Holy Spirit,</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reawaken in us the blessed </a:t>
            </a:r>
            <a:r>
              <a:rPr b="1" i="1" lang="en-GB" sz="1300">
                <a:solidFill>
                  <a:schemeClr val="dk1"/>
                </a:solidFill>
                <a:highlight>
                  <a:srgbClr val="FFFFFF"/>
                </a:highlight>
              </a:rPr>
              <a:t>hope</a:t>
            </a:r>
            <a:endParaRPr b="1" i="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for the coming of your Kingdom.</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 </a:t>
            </a:r>
            <a:endParaRPr b="1" sz="1300">
              <a:solidFill>
                <a:schemeClr val="dk1"/>
              </a:solidFill>
              <a:highlight>
                <a:srgbClr val="FFFFFF"/>
              </a:highlight>
            </a:endParaRPr>
          </a:p>
          <a:p>
            <a:pPr indent="0" lvl="0" marL="0" rtl="0" algn="l">
              <a:spcBef>
                <a:spcPts val="800"/>
              </a:spcBef>
              <a:spcAft>
                <a:spcPts val="0"/>
              </a:spcAft>
              <a:buNone/>
            </a:pPr>
            <a:r>
              <a:t/>
            </a:r>
            <a:endParaRPr sz="2800">
              <a:solidFill>
                <a:schemeClr val="dk1"/>
              </a:solidFill>
              <a:latin typeface="Calibri"/>
              <a:ea typeface="Calibri"/>
              <a:cs typeface="Calibri"/>
              <a:sym typeface="Calibri"/>
            </a:endParaRPr>
          </a:p>
        </p:txBody>
      </p:sp>
      <p:sp>
        <p:nvSpPr>
          <p:cNvPr id="232" name="Google Shape;232;g2eb5c7137de_0_84"/>
          <p:cNvSpPr txBox="1"/>
          <p:nvPr/>
        </p:nvSpPr>
        <p:spPr>
          <a:xfrm>
            <a:off x="3986550" y="1972625"/>
            <a:ext cx="4218900" cy="255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300">
                <a:solidFill>
                  <a:schemeClr val="dk1"/>
                </a:solidFill>
                <a:highlight>
                  <a:srgbClr val="FFFFFF"/>
                </a:highlight>
              </a:rPr>
              <a:t>May your grace transform us</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into tireless cultivators of the seeds of the Gospel.</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May those seeds transform from within both humanity and the whole cosmos</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 the sure expectation</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of a new heaven and a new earth,</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when, with the powers of Evil vanquished,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your glory will shine eternally.</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 </a:t>
            </a:r>
            <a:endParaRPr b="1" sz="1300">
              <a:solidFill>
                <a:schemeClr val="dk1"/>
              </a:solidFill>
              <a:highlight>
                <a:srgbClr val="FFFFFF"/>
              </a:highlight>
            </a:endParaRPr>
          </a:p>
          <a:p>
            <a:pPr indent="0" lvl="0" marL="0" rtl="0" algn="l">
              <a:spcBef>
                <a:spcPts val="800"/>
              </a:spcBef>
              <a:spcAft>
                <a:spcPts val="0"/>
              </a:spcAft>
              <a:buNone/>
            </a:pPr>
            <a:r>
              <a:t/>
            </a:r>
            <a:endParaRPr sz="2800">
              <a:solidFill>
                <a:schemeClr val="dk1"/>
              </a:solidFill>
              <a:latin typeface="Calibri"/>
              <a:ea typeface="Calibri"/>
              <a:cs typeface="Calibri"/>
              <a:sym typeface="Calibri"/>
            </a:endParaRPr>
          </a:p>
        </p:txBody>
      </p:sp>
      <p:sp>
        <p:nvSpPr>
          <p:cNvPr id="233" name="Google Shape;233;g2eb5c7137de_0_84"/>
          <p:cNvSpPr txBox="1"/>
          <p:nvPr/>
        </p:nvSpPr>
        <p:spPr>
          <a:xfrm>
            <a:off x="8205450" y="1979400"/>
            <a:ext cx="3778800" cy="289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300">
                <a:solidFill>
                  <a:schemeClr val="dk1"/>
                </a:solidFill>
                <a:highlight>
                  <a:srgbClr val="FFFFFF"/>
                </a:highlight>
              </a:rPr>
              <a:t>May the grace of the Jubilee</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reawaken in us,</a:t>
            </a:r>
            <a:r>
              <a:rPr b="1" i="1" lang="en-GB" sz="1300">
                <a:solidFill>
                  <a:schemeClr val="dk1"/>
                </a:solidFill>
                <a:highlight>
                  <a:srgbClr val="FFFFFF"/>
                </a:highlight>
              </a:rPr>
              <a:t> Pilgrims of Hope</a:t>
            </a:r>
            <a:r>
              <a:rPr b="1" lang="en-GB" sz="1300">
                <a:solidFill>
                  <a:schemeClr val="dk1"/>
                </a:solidFill>
                <a:highlight>
                  <a:srgbClr val="FFFFFF"/>
                </a:highlight>
              </a:rPr>
              <a:t>,</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a yearning for the treasures of heaven.</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May that same grace spread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the joy and peace of our Redeemer</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throughout the earth.</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To you our God, eternally blessed,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be glory and praise for ever.</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Amen</a:t>
            </a:r>
            <a:endParaRPr b="1" sz="1300">
              <a:solidFill>
                <a:schemeClr val="dk1"/>
              </a:solidFill>
              <a:highlight>
                <a:srgbClr val="FFFFFF"/>
              </a:highlight>
            </a:endParaRPr>
          </a:p>
          <a:p>
            <a:pPr indent="0" lvl="0" marL="0" rtl="0" algn="l">
              <a:lnSpc>
                <a:spcPct val="115000"/>
              </a:lnSpc>
              <a:spcBef>
                <a:spcPts val="800"/>
              </a:spcBef>
              <a:spcAft>
                <a:spcPts val="0"/>
              </a:spcAft>
              <a:buClr>
                <a:schemeClr val="dk1"/>
              </a:buClr>
              <a:buSzPts val="1100"/>
              <a:buFont typeface="Arial"/>
              <a:buNone/>
            </a:pPr>
            <a:r>
              <a:t/>
            </a:r>
            <a:endParaRPr b="1" sz="1300">
              <a:solidFill>
                <a:schemeClr val="dk1"/>
              </a:solidFill>
              <a:highlight>
                <a:srgbClr val="FFFFFF"/>
              </a:highlight>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234" name="Google Shape;234;g2eb5c7137de_0_84"/>
          <p:cNvPicPr preferRelativeResize="0"/>
          <p:nvPr/>
        </p:nvPicPr>
        <p:blipFill>
          <a:blip r:embed="rId4">
            <a:alphaModFix/>
          </a:blip>
          <a:stretch>
            <a:fillRect/>
          </a:stretch>
        </p:blipFill>
        <p:spPr>
          <a:xfrm>
            <a:off x="4702610" y="4878600"/>
            <a:ext cx="2786674" cy="156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01" name="Google Shape;101;p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Fair Share</a:t>
            </a:r>
            <a:endParaRPr b="0" i="0" sz="1400" u="none" cap="none" strike="noStrike">
              <a:solidFill>
                <a:srgbClr val="000000"/>
              </a:solidFill>
              <a:latin typeface="Arial"/>
              <a:ea typeface="Arial"/>
              <a:cs typeface="Arial"/>
              <a:sym typeface="Arial"/>
            </a:endParaRPr>
          </a:p>
        </p:txBody>
      </p:sp>
      <p:pic>
        <p:nvPicPr>
          <p:cNvPr id="102" name="Google Shape;102;p2"/>
          <p:cNvPicPr preferRelativeResize="0"/>
          <p:nvPr/>
        </p:nvPicPr>
        <p:blipFill>
          <a:blip r:embed="rId5">
            <a:alphaModFix/>
          </a:blip>
          <a:stretch>
            <a:fillRect/>
          </a:stretch>
        </p:blipFill>
        <p:spPr>
          <a:xfrm>
            <a:off x="2536602" y="1648650"/>
            <a:ext cx="7553325" cy="4134200"/>
          </a:xfrm>
          <a:prstGeom prst="rect">
            <a:avLst/>
          </a:prstGeom>
          <a:noFill/>
          <a:ln>
            <a:noFill/>
          </a:ln>
        </p:spPr>
      </p:pic>
      <p:sp>
        <p:nvSpPr>
          <p:cNvPr id="103" name="Google Shape;103;p2"/>
          <p:cNvSpPr txBox="1"/>
          <p:nvPr/>
        </p:nvSpPr>
        <p:spPr>
          <a:xfrm>
            <a:off x="3004675" y="2720375"/>
            <a:ext cx="1605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chemeClr val="dk1"/>
                </a:solidFill>
                <a:latin typeface="Calibri"/>
                <a:ea typeface="Calibri"/>
                <a:cs typeface="Calibri"/>
                <a:sym typeface="Calibri"/>
              </a:rPr>
              <a:t>50 counters</a:t>
            </a:r>
            <a:endParaRPr sz="2100">
              <a:solidFill>
                <a:schemeClr val="dk1"/>
              </a:solidFill>
              <a:latin typeface="Calibri"/>
              <a:ea typeface="Calibri"/>
              <a:cs typeface="Calibri"/>
              <a:sym typeface="Calibri"/>
            </a:endParaRPr>
          </a:p>
        </p:txBody>
      </p:sp>
      <p:sp>
        <p:nvSpPr>
          <p:cNvPr id="104" name="Google Shape;104;p2"/>
          <p:cNvSpPr txBox="1"/>
          <p:nvPr/>
        </p:nvSpPr>
        <p:spPr>
          <a:xfrm>
            <a:off x="5510613" y="3019400"/>
            <a:ext cx="1605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chemeClr val="dk1"/>
                </a:solidFill>
                <a:latin typeface="Calibri"/>
                <a:ea typeface="Calibri"/>
                <a:cs typeface="Calibri"/>
                <a:sym typeface="Calibri"/>
              </a:rPr>
              <a:t>30 counters</a:t>
            </a:r>
            <a:endParaRPr sz="2100">
              <a:solidFill>
                <a:schemeClr val="dk1"/>
              </a:solidFill>
              <a:latin typeface="Calibri"/>
              <a:ea typeface="Calibri"/>
              <a:cs typeface="Calibri"/>
              <a:sym typeface="Calibri"/>
            </a:endParaRPr>
          </a:p>
        </p:txBody>
      </p:sp>
      <p:sp>
        <p:nvSpPr>
          <p:cNvPr id="105" name="Google Shape;105;p2"/>
          <p:cNvSpPr txBox="1"/>
          <p:nvPr/>
        </p:nvSpPr>
        <p:spPr>
          <a:xfrm>
            <a:off x="7691425" y="3019400"/>
            <a:ext cx="1605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chemeClr val="dk1"/>
                </a:solidFill>
                <a:latin typeface="Calibri"/>
                <a:ea typeface="Calibri"/>
                <a:cs typeface="Calibri"/>
                <a:sym typeface="Calibri"/>
              </a:rPr>
              <a:t>2</a:t>
            </a:r>
            <a:r>
              <a:rPr lang="en-GB" sz="2100">
                <a:solidFill>
                  <a:schemeClr val="dk1"/>
                </a:solidFill>
                <a:latin typeface="Calibri"/>
                <a:ea typeface="Calibri"/>
                <a:cs typeface="Calibri"/>
                <a:sym typeface="Calibri"/>
              </a:rPr>
              <a:t>0 counters</a:t>
            </a:r>
            <a:endParaRPr sz="2100">
              <a:solidFill>
                <a:schemeClr val="dk1"/>
              </a:solidFill>
              <a:latin typeface="Calibri"/>
              <a:ea typeface="Calibri"/>
              <a:cs typeface="Calibri"/>
              <a:sym typeface="Calibri"/>
            </a:endParaRPr>
          </a:p>
        </p:txBody>
      </p:sp>
      <p:sp>
        <p:nvSpPr>
          <p:cNvPr id="106" name="Google Shape;106;p2"/>
          <p:cNvSpPr txBox="1"/>
          <p:nvPr/>
        </p:nvSpPr>
        <p:spPr>
          <a:xfrm>
            <a:off x="3152375" y="4317850"/>
            <a:ext cx="1605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chemeClr val="dk1"/>
                </a:solidFill>
                <a:latin typeface="Calibri"/>
                <a:ea typeface="Calibri"/>
                <a:cs typeface="Calibri"/>
                <a:sym typeface="Calibri"/>
              </a:rPr>
              <a:t>15</a:t>
            </a:r>
            <a:r>
              <a:rPr lang="en-GB" sz="2100">
                <a:solidFill>
                  <a:schemeClr val="dk1"/>
                </a:solidFill>
                <a:latin typeface="Calibri"/>
                <a:ea typeface="Calibri"/>
                <a:cs typeface="Calibri"/>
                <a:sym typeface="Calibri"/>
              </a:rPr>
              <a:t> counters</a:t>
            </a:r>
            <a:endParaRPr sz="2100">
              <a:solidFill>
                <a:schemeClr val="dk1"/>
              </a:solidFill>
              <a:latin typeface="Calibri"/>
              <a:ea typeface="Calibri"/>
              <a:cs typeface="Calibri"/>
              <a:sym typeface="Calibri"/>
            </a:endParaRPr>
          </a:p>
        </p:txBody>
      </p:sp>
      <p:sp>
        <p:nvSpPr>
          <p:cNvPr id="107" name="Google Shape;107;p2"/>
          <p:cNvSpPr txBox="1"/>
          <p:nvPr/>
        </p:nvSpPr>
        <p:spPr>
          <a:xfrm>
            <a:off x="5829675" y="4360063"/>
            <a:ext cx="1605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chemeClr val="dk1"/>
                </a:solidFill>
                <a:latin typeface="Calibri"/>
                <a:ea typeface="Calibri"/>
                <a:cs typeface="Calibri"/>
                <a:sym typeface="Calibri"/>
              </a:rPr>
              <a:t>5 counters</a:t>
            </a:r>
            <a:endParaRPr sz="2100">
              <a:solidFill>
                <a:schemeClr val="dk1"/>
              </a:solidFill>
              <a:latin typeface="Calibri"/>
              <a:ea typeface="Calibri"/>
              <a:cs typeface="Calibri"/>
              <a:sym typeface="Calibri"/>
            </a:endParaRPr>
          </a:p>
        </p:txBody>
      </p:sp>
      <p:sp>
        <p:nvSpPr>
          <p:cNvPr id="108" name="Google Shape;108;p2"/>
          <p:cNvSpPr txBox="1"/>
          <p:nvPr/>
        </p:nvSpPr>
        <p:spPr>
          <a:xfrm>
            <a:off x="8506975" y="4003650"/>
            <a:ext cx="1605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chemeClr val="dk1"/>
                </a:solidFill>
                <a:latin typeface="Calibri"/>
                <a:ea typeface="Calibri"/>
                <a:cs typeface="Calibri"/>
                <a:sym typeface="Calibri"/>
              </a:rPr>
              <a:t>5 counters</a:t>
            </a:r>
            <a:endParaRPr sz="2100">
              <a:solidFill>
                <a:schemeClr val="dk1"/>
              </a:solidFill>
              <a:latin typeface="Calibri"/>
              <a:ea typeface="Calibri"/>
              <a:cs typeface="Calibri"/>
              <a:sym typeface="Calibri"/>
            </a:endParaRPr>
          </a:p>
        </p:txBody>
      </p:sp>
      <p:sp>
        <p:nvSpPr>
          <p:cNvPr id="109" name="Google Shape;109;p2"/>
          <p:cNvSpPr txBox="1"/>
          <p:nvPr/>
        </p:nvSpPr>
        <p:spPr>
          <a:xfrm>
            <a:off x="4676250" y="5410375"/>
            <a:ext cx="1605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chemeClr val="dk1"/>
                </a:solidFill>
                <a:latin typeface="Calibri"/>
                <a:ea typeface="Calibri"/>
                <a:cs typeface="Calibri"/>
                <a:sym typeface="Calibri"/>
              </a:rPr>
              <a:t>2</a:t>
            </a:r>
            <a:r>
              <a:rPr lang="en-GB" sz="2100">
                <a:solidFill>
                  <a:schemeClr val="dk1"/>
                </a:solidFill>
                <a:latin typeface="Calibri"/>
                <a:ea typeface="Calibri"/>
                <a:cs typeface="Calibri"/>
                <a:sym typeface="Calibri"/>
              </a:rPr>
              <a:t> counters</a:t>
            </a:r>
            <a:endParaRPr sz="2100">
              <a:solidFill>
                <a:schemeClr val="dk1"/>
              </a:solidFill>
              <a:latin typeface="Calibri"/>
              <a:ea typeface="Calibri"/>
              <a:cs typeface="Calibri"/>
              <a:sym typeface="Calibri"/>
            </a:endParaRPr>
          </a:p>
        </p:txBody>
      </p:sp>
      <p:sp>
        <p:nvSpPr>
          <p:cNvPr id="110" name="Google Shape;110;p2"/>
          <p:cNvSpPr txBox="1"/>
          <p:nvPr/>
        </p:nvSpPr>
        <p:spPr>
          <a:xfrm>
            <a:off x="7434975" y="5274950"/>
            <a:ext cx="1605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chemeClr val="dk1"/>
                </a:solidFill>
                <a:latin typeface="Calibri"/>
                <a:ea typeface="Calibri"/>
                <a:cs typeface="Calibri"/>
                <a:sym typeface="Calibri"/>
              </a:rPr>
              <a:t>1</a:t>
            </a:r>
            <a:r>
              <a:rPr lang="en-GB" sz="2100">
                <a:solidFill>
                  <a:schemeClr val="dk1"/>
                </a:solidFill>
                <a:latin typeface="Calibri"/>
                <a:ea typeface="Calibri"/>
                <a:cs typeface="Calibri"/>
                <a:sym typeface="Calibri"/>
              </a:rPr>
              <a:t> counter</a:t>
            </a:r>
            <a:endParaRPr sz="21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b="0" l="108" r="354" t="12102"/>
          <a:stretch/>
        </p:blipFill>
        <p:spPr>
          <a:xfrm>
            <a:off x="0" y="0"/>
            <a:ext cx="12176206" cy="1802675"/>
          </a:xfrm>
          <a:prstGeom prst="rect">
            <a:avLst/>
          </a:prstGeom>
          <a:noFill/>
          <a:ln>
            <a:noFill/>
          </a:ln>
        </p:spPr>
      </p:pic>
      <p:pic>
        <p:nvPicPr>
          <p:cNvPr id="117" name="Google Shape;117;p4"/>
          <p:cNvPicPr preferRelativeResize="0"/>
          <p:nvPr/>
        </p:nvPicPr>
        <p:blipFill rotWithShape="1">
          <a:blip r:embed="rId4">
            <a:alphaModFix/>
          </a:blip>
          <a:srcRect b="0" l="0" r="0" t="0"/>
          <a:stretch/>
        </p:blipFill>
        <p:spPr>
          <a:xfrm>
            <a:off x="185350" y="5723649"/>
            <a:ext cx="11547259" cy="1128576"/>
          </a:xfrm>
          <a:prstGeom prst="rect">
            <a:avLst/>
          </a:prstGeom>
          <a:noFill/>
          <a:ln>
            <a:noFill/>
          </a:ln>
        </p:spPr>
      </p:pic>
      <p:pic>
        <p:nvPicPr>
          <p:cNvPr id="118" name="Google Shape;118;p4"/>
          <p:cNvPicPr preferRelativeResize="0"/>
          <p:nvPr/>
        </p:nvPicPr>
        <p:blipFill rotWithShape="1">
          <a:blip r:embed="rId5">
            <a:alphaModFix/>
          </a:blip>
          <a:srcRect b="0" l="5671" r="4772" t="0"/>
          <a:stretch/>
        </p:blipFill>
        <p:spPr>
          <a:xfrm>
            <a:off x="-71883" y="0"/>
            <a:ext cx="1978926" cy="5873436"/>
          </a:xfrm>
          <a:prstGeom prst="rect">
            <a:avLst/>
          </a:prstGeom>
          <a:noFill/>
          <a:ln>
            <a:noFill/>
          </a:ln>
        </p:spPr>
      </p:pic>
      <p:pic>
        <p:nvPicPr>
          <p:cNvPr id="119" name="Google Shape;119;p4"/>
          <p:cNvPicPr preferRelativeResize="0"/>
          <p:nvPr/>
        </p:nvPicPr>
        <p:blipFill rotWithShape="1">
          <a:blip r:embed="rId6">
            <a:alphaModFix/>
          </a:blip>
          <a:srcRect b="786" l="0" r="0" t="0"/>
          <a:stretch/>
        </p:blipFill>
        <p:spPr>
          <a:xfrm>
            <a:off x="8015344" y="-12200"/>
            <a:ext cx="2132554" cy="5891963"/>
          </a:xfrm>
          <a:prstGeom prst="rect">
            <a:avLst/>
          </a:prstGeom>
          <a:noFill/>
          <a:ln>
            <a:noFill/>
          </a:ln>
        </p:spPr>
      </p:pic>
      <p:pic>
        <p:nvPicPr>
          <p:cNvPr id="120" name="Google Shape;120;p4"/>
          <p:cNvPicPr preferRelativeResize="0"/>
          <p:nvPr/>
        </p:nvPicPr>
        <p:blipFill rotWithShape="1">
          <a:blip r:embed="rId7">
            <a:alphaModFix/>
          </a:blip>
          <a:srcRect b="263" l="4140" r="4168" t="929"/>
          <a:stretch/>
        </p:blipFill>
        <p:spPr>
          <a:xfrm>
            <a:off x="3824518" y="0"/>
            <a:ext cx="2115403" cy="5873436"/>
          </a:xfrm>
          <a:prstGeom prst="rect">
            <a:avLst/>
          </a:prstGeom>
          <a:noFill/>
          <a:ln>
            <a:noFill/>
          </a:ln>
        </p:spPr>
      </p:pic>
      <p:pic>
        <p:nvPicPr>
          <p:cNvPr id="121" name="Google Shape;121;p4"/>
          <p:cNvPicPr preferRelativeResize="0"/>
          <p:nvPr/>
        </p:nvPicPr>
        <p:blipFill rotWithShape="1">
          <a:blip r:embed="rId8">
            <a:alphaModFix/>
          </a:blip>
          <a:srcRect b="0" l="3112" r="3347" t="861"/>
          <a:stretch/>
        </p:blipFill>
        <p:spPr>
          <a:xfrm>
            <a:off x="1869115" y="0"/>
            <a:ext cx="2006221" cy="5873436"/>
          </a:xfrm>
          <a:prstGeom prst="rect">
            <a:avLst/>
          </a:prstGeom>
          <a:noFill/>
          <a:ln>
            <a:noFill/>
          </a:ln>
        </p:spPr>
      </p:pic>
      <p:pic>
        <p:nvPicPr>
          <p:cNvPr id="122" name="Google Shape;122;p4"/>
          <p:cNvPicPr preferRelativeResize="0"/>
          <p:nvPr/>
        </p:nvPicPr>
        <p:blipFill rotWithShape="1">
          <a:blip r:embed="rId9">
            <a:alphaModFix/>
          </a:blip>
          <a:srcRect b="0" l="5493" r="6758" t="0"/>
          <a:stretch/>
        </p:blipFill>
        <p:spPr>
          <a:xfrm>
            <a:off x="10128788" y="0"/>
            <a:ext cx="2162633" cy="5884508"/>
          </a:xfrm>
          <a:prstGeom prst="rect">
            <a:avLst/>
          </a:prstGeom>
          <a:noFill/>
          <a:ln>
            <a:noFill/>
          </a:ln>
        </p:spPr>
      </p:pic>
      <p:pic>
        <p:nvPicPr>
          <p:cNvPr id="123" name="Google Shape;123;p4"/>
          <p:cNvPicPr preferRelativeResize="0"/>
          <p:nvPr/>
        </p:nvPicPr>
        <p:blipFill rotWithShape="1">
          <a:blip r:embed="rId10">
            <a:alphaModFix/>
          </a:blip>
          <a:srcRect b="0" l="0" r="0" t="1149"/>
          <a:stretch/>
        </p:blipFill>
        <p:spPr>
          <a:xfrm>
            <a:off x="5899748" y="0"/>
            <a:ext cx="2153617" cy="5873436"/>
          </a:xfrm>
          <a:prstGeom prst="rect">
            <a:avLst/>
          </a:prstGeom>
          <a:noFill/>
          <a:ln>
            <a:noFill/>
          </a:ln>
        </p:spPr>
      </p:pic>
      <p:pic>
        <p:nvPicPr>
          <p:cNvPr id="124" name="Google Shape;124;p4"/>
          <p:cNvPicPr preferRelativeResize="0"/>
          <p:nvPr/>
        </p:nvPicPr>
        <p:blipFill rotWithShape="1">
          <a:blip r:embed="rId11">
            <a:alphaModFix/>
          </a:blip>
          <a:srcRect b="0" l="0" r="0" t="0"/>
          <a:stretch/>
        </p:blipFill>
        <p:spPr>
          <a:xfrm>
            <a:off x="11851852" y="5321614"/>
            <a:ext cx="439569" cy="557721"/>
          </a:xfrm>
          <a:prstGeom prst="rect">
            <a:avLst/>
          </a:prstGeom>
          <a:noFill/>
          <a:ln>
            <a:noFill/>
          </a:ln>
        </p:spPr>
      </p:pic>
      <p:pic>
        <p:nvPicPr>
          <p:cNvPr id="125" name="Google Shape;125;p4"/>
          <p:cNvPicPr preferRelativeResize="0"/>
          <p:nvPr/>
        </p:nvPicPr>
        <p:blipFill rotWithShape="1">
          <a:blip r:embed="rId11">
            <a:alphaModFix/>
          </a:blip>
          <a:srcRect b="0" l="0" r="0" t="0"/>
          <a:stretch/>
        </p:blipFill>
        <p:spPr>
          <a:xfrm>
            <a:off x="11536715" y="5683014"/>
            <a:ext cx="681176" cy="196463"/>
          </a:xfrm>
          <a:prstGeom prst="rect">
            <a:avLst/>
          </a:prstGeom>
          <a:noFill/>
          <a:ln>
            <a:noFill/>
          </a:ln>
        </p:spPr>
      </p:pic>
      <p:sp>
        <p:nvSpPr>
          <p:cNvPr id="126" name="Google Shape;126;p4"/>
          <p:cNvSpPr txBox="1"/>
          <p:nvPr/>
        </p:nvSpPr>
        <p:spPr>
          <a:xfrm>
            <a:off x="2955841" y="5997419"/>
            <a:ext cx="802186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0" i="0" lang="en-GB" sz="4400" u="none" cap="none" strike="noStrike">
                <a:solidFill>
                  <a:srgbClr val="000000"/>
                </a:solidFill>
                <a:latin typeface="Calibri"/>
                <a:ea typeface="Calibri"/>
                <a:cs typeface="Calibri"/>
                <a:sym typeface="Calibri"/>
              </a:rPr>
              <a:t>Catholic</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Social</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Teaching</a:t>
            </a:r>
            <a:endParaRPr b="0" i="0" sz="40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5"/>
          <p:cNvPicPr preferRelativeResize="0"/>
          <p:nvPr/>
        </p:nvPicPr>
        <p:blipFill rotWithShape="1">
          <a:blip r:embed="rId3">
            <a:alphaModFix/>
          </a:blip>
          <a:srcRect b="0" l="108" r="354" t="12102"/>
          <a:stretch/>
        </p:blipFill>
        <p:spPr>
          <a:xfrm>
            <a:off x="0" y="0"/>
            <a:ext cx="12176206" cy="1802675"/>
          </a:xfrm>
          <a:prstGeom prst="rect">
            <a:avLst/>
          </a:prstGeom>
          <a:noFill/>
          <a:ln>
            <a:noFill/>
          </a:ln>
        </p:spPr>
      </p:pic>
      <p:pic>
        <p:nvPicPr>
          <p:cNvPr id="133" name="Google Shape;133;p5"/>
          <p:cNvPicPr preferRelativeResize="0"/>
          <p:nvPr/>
        </p:nvPicPr>
        <p:blipFill rotWithShape="1">
          <a:blip r:embed="rId4">
            <a:alphaModFix/>
          </a:blip>
          <a:srcRect b="0" l="0" r="0" t="0"/>
          <a:stretch/>
        </p:blipFill>
        <p:spPr>
          <a:xfrm>
            <a:off x="185350" y="5723649"/>
            <a:ext cx="11547259" cy="1128576"/>
          </a:xfrm>
          <a:prstGeom prst="rect">
            <a:avLst/>
          </a:prstGeom>
          <a:noFill/>
          <a:ln>
            <a:noFill/>
          </a:ln>
        </p:spPr>
      </p:pic>
      <p:pic>
        <p:nvPicPr>
          <p:cNvPr id="134" name="Google Shape;134;p5"/>
          <p:cNvPicPr preferRelativeResize="0"/>
          <p:nvPr/>
        </p:nvPicPr>
        <p:blipFill rotWithShape="1">
          <a:blip r:embed="rId5">
            <a:alphaModFix/>
          </a:blip>
          <a:srcRect b="0" l="5671" r="4772" t="0"/>
          <a:stretch/>
        </p:blipFill>
        <p:spPr>
          <a:xfrm>
            <a:off x="-71883" y="0"/>
            <a:ext cx="1978926" cy="5873436"/>
          </a:xfrm>
          <a:prstGeom prst="rect">
            <a:avLst/>
          </a:prstGeom>
          <a:noFill/>
          <a:ln>
            <a:noFill/>
          </a:ln>
        </p:spPr>
      </p:pic>
      <p:pic>
        <p:nvPicPr>
          <p:cNvPr id="135" name="Google Shape;135;p5"/>
          <p:cNvPicPr preferRelativeResize="0"/>
          <p:nvPr/>
        </p:nvPicPr>
        <p:blipFill rotWithShape="1">
          <a:blip r:embed="rId6">
            <a:alphaModFix/>
          </a:blip>
          <a:srcRect b="786" l="0" r="0" t="0"/>
          <a:stretch/>
        </p:blipFill>
        <p:spPr>
          <a:xfrm>
            <a:off x="8015344" y="-9264"/>
            <a:ext cx="2132554" cy="5891963"/>
          </a:xfrm>
          <a:prstGeom prst="rect">
            <a:avLst/>
          </a:prstGeom>
          <a:noFill/>
          <a:ln>
            <a:noFill/>
          </a:ln>
        </p:spPr>
      </p:pic>
      <p:pic>
        <p:nvPicPr>
          <p:cNvPr id="136" name="Google Shape;136;p5"/>
          <p:cNvPicPr preferRelativeResize="0"/>
          <p:nvPr/>
        </p:nvPicPr>
        <p:blipFill rotWithShape="1">
          <a:blip r:embed="rId7">
            <a:alphaModFix/>
          </a:blip>
          <a:srcRect b="263" l="4140" r="4168" t="929"/>
          <a:stretch/>
        </p:blipFill>
        <p:spPr>
          <a:xfrm>
            <a:off x="3824518" y="0"/>
            <a:ext cx="2115403" cy="5873436"/>
          </a:xfrm>
          <a:prstGeom prst="rect">
            <a:avLst/>
          </a:prstGeom>
          <a:noFill/>
          <a:ln>
            <a:noFill/>
          </a:ln>
        </p:spPr>
      </p:pic>
      <p:pic>
        <p:nvPicPr>
          <p:cNvPr id="137" name="Google Shape;137;p5"/>
          <p:cNvPicPr preferRelativeResize="0"/>
          <p:nvPr/>
        </p:nvPicPr>
        <p:blipFill rotWithShape="1">
          <a:blip r:embed="rId8">
            <a:alphaModFix/>
          </a:blip>
          <a:srcRect b="0" l="3112" r="3347" t="861"/>
          <a:stretch/>
        </p:blipFill>
        <p:spPr>
          <a:xfrm>
            <a:off x="1869115" y="0"/>
            <a:ext cx="2006221" cy="5873436"/>
          </a:xfrm>
          <a:prstGeom prst="rect">
            <a:avLst/>
          </a:prstGeom>
          <a:noFill/>
          <a:ln>
            <a:noFill/>
          </a:ln>
        </p:spPr>
      </p:pic>
      <p:pic>
        <p:nvPicPr>
          <p:cNvPr id="138" name="Google Shape;138;p5"/>
          <p:cNvPicPr preferRelativeResize="0"/>
          <p:nvPr/>
        </p:nvPicPr>
        <p:blipFill rotWithShape="1">
          <a:blip r:embed="rId9">
            <a:alphaModFix/>
          </a:blip>
          <a:srcRect b="0" l="5493" r="6758" t="0"/>
          <a:stretch/>
        </p:blipFill>
        <p:spPr>
          <a:xfrm>
            <a:off x="10128788" y="0"/>
            <a:ext cx="2162633" cy="5884508"/>
          </a:xfrm>
          <a:prstGeom prst="rect">
            <a:avLst/>
          </a:prstGeom>
          <a:noFill/>
          <a:ln>
            <a:noFill/>
          </a:ln>
        </p:spPr>
      </p:pic>
      <p:pic>
        <p:nvPicPr>
          <p:cNvPr id="139" name="Google Shape;139;p5"/>
          <p:cNvPicPr preferRelativeResize="0"/>
          <p:nvPr/>
        </p:nvPicPr>
        <p:blipFill rotWithShape="1">
          <a:blip r:embed="rId10">
            <a:alphaModFix/>
          </a:blip>
          <a:srcRect b="0" l="0" r="0" t="0"/>
          <a:stretch/>
        </p:blipFill>
        <p:spPr>
          <a:xfrm>
            <a:off x="11851852" y="5321614"/>
            <a:ext cx="439569" cy="557721"/>
          </a:xfrm>
          <a:prstGeom prst="rect">
            <a:avLst/>
          </a:prstGeom>
          <a:noFill/>
          <a:ln>
            <a:noFill/>
          </a:ln>
        </p:spPr>
      </p:pic>
      <p:pic>
        <p:nvPicPr>
          <p:cNvPr id="140" name="Google Shape;140;p5"/>
          <p:cNvPicPr preferRelativeResize="0"/>
          <p:nvPr/>
        </p:nvPicPr>
        <p:blipFill rotWithShape="1">
          <a:blip r:embed="rId10">
            <a:alphaModFix/>
          </a:blip>
          <a:srcRect b="0" l="0" r="0" t="0"/>
          <a:stretch/>
        </p:blipFill>
        <p:spPr>
          <a:xfrm>
            <a:off x="11536715" y="5683014"/>
            <a:ext cx="681176" cy="196463"/>
          </a:xfrm>
          <a:prstGeom prst="rect">
            <a:avLst/>
          </a:prstGeom>
          <a:noFill/>
          <a:ln>
            <a:noFill/>
          </a:ln>
        </p:spPr>
      </p:pic>
      <p:sp>
        <p:nvSpPr>
          <p:cNvPr id="141" name="Google Shape;141;p5"/>
          <p:cNvSpPr txBox="1"/>
          <p:nvPr/>
        </p:nvSpPr>
        <p:spPr>
          <a:xfrm>
            <a:off x="2955841" y="5997419"/>
            <a:ext cx="802186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0" i="0" lang="en-GB" sz="4400" u="none" cap="none" strike="noStrike">
                <a:solidFill>
                  <a:srgbClr val="000000"/>
                </a:solidFill>
                <a:latin typeface="Calibri"/>
                <a:ea typeface="Calibri"/>
                <a:cs typeface="Calibri"/>
                <a:sym typeface="Calibri"/>
              </a:rPr>
              <a:t>Catholic</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Social</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Teaching</a:t>
            </a:r>
            <a:endParaRPr b="0" i="0" sz="4000" u="none" cap="none" strike="noStrike">
              <a:solidFill>
                <a:srgbClr val="000000"/>
              </a:solidFill>
              <a:latin typeface="Calibri"/>
              <a:ea typeface="Calibri"/>
              <a:cs typeface="Calibri"/>
              <a:sym typeface="Calibri"/>
            </a:endParaRPr>
          </a:p>
        </p:txBody>
      </p:sp>
      <p:pic>
        <p:nvPicPr>
          <p:cNvPr id="142" name="Google Shape;142;p5"/>
          <p:cNvPicPr preferRelativeResize="0"/>
          <p:nvPr/>
        </p:nvPicPr>
        <p:blipFill rotWithShape="1">
          <a:blip r:embed="rId11">
            <a:alphaModFix/>
          </a:blip>
          <a:srcRect b="0" l="0" r="0" t="1149"/>
          <a:stretch/>
        </p:blipFill>
        <p:spPr>
          <a:xfrm>
            <a:off x="5899748" y="0"/>
            <a:ext cx="2153617" cy="5873436"/>
          </a:xfrm>
          <a:prstGeom prst="rect">
            <a:avLst/>
          </a:prstGeom>
          <a:noFill/>
          <a:ln>
            <a:noFill/>
          </a:ln>
        </p:spPr>
      </p:pic>
      <p:pic>
        <p:nvPicPr>
          <p:cNvPr id="143" name="Google Shape;143;p5"/>
          <p:cNvPicPr preferRelativeResize="0"/>
          <p:nvPr/>
        </p:nvPicPr>
        <p:blipFill rotWithShape="1">
          <a:blip r:embed="rId12">
            <a:alphaModFix/>
          </a:blip>
          <a:srcRect b="786" l="0" r="0" t="0"/>
          <a:stretch/>
        </p:blipFill>
        <p:spPr>
          <a:xfrm>
            <a:off x="8015344" y="-12200"/>
            <a:ext cx="2132554" cy="58919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g2eb5c7137de_0_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50" name="Google Shape;150;g2eb5c7137de_0_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51" name="Google Shape;151;g2eb5c7137de_0_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Year 2025</a:t>
            </a:r>
            <a:endParaRPr b="0" i="0" sz="1400" u="none" cap="none" strike="noStrike">
              <a:solidFill>
                <a:srgbClr val="000000"/>
              </a:solidFill>
              <a:latin typeface="Arial"/>
              <a:ea typeface="Arial"/>
              <a:cs typeface="Arial"/>
              <a:sym typeface="Arial"/>
            </a:endParaRPr>
          </a:p>
        </p:txBody>
      </p:sp>
      <p:sp>
        <p:nvSpPr>
          <p:cNvPr id="152" name="Google Shape;152;g2eb5c7137de_0_0"/>
          <p:cNvSpPr/>
          <p:nvPr/>
        </p:nvSpPr>
        <p:spPr>
          <a:xfrm>
            <a:off x="4199675" y="1966250"/>
            <a:ext cx="7527600" cy="3897900"/>
          </a:xfrm>
          <a:prstGeom prst="rect">
            <a:avLst/>
          </a:prstGeom>
          <a:noFill/>
          <a:ln>
            <a:noFill/>
          </a:ln>
        </p:spPr>
        <p:txBody>
          <a:bodyPr anchorCtr="0" anchor="t" bIns="45700" lIns="91425" spcFirstLastPara="1" rIns="91425" wrap="square" tIns="45700">
            <a:noAutofit/>
          </a:bodyPr>
          <a:lstStyle/>
          <a:p>
            <a:pPr indent="0" lvl="0" marL="457200" marR="0" rtl="0" algn="ctr">
              <a:lnSpc>
                <a:spcPct val="100000"/>
              </a:lnSpc>
              <a:spcBef>
                <a:spcPts val="0"/>
              </a:spcBef>
              <a:spcAft>
                <a:spcPts val="0"/>
              </a:spcAft>
              <a:buNone/>
            </a:pPr>
            <a:r>
              <a:rPr b="1" lang="en-GB" sz="3400">
                <a:solidFill>
                  <a:srgbClr val="C00000"/>
                </a:solidFill>
                <a:latin typeface="Gill Sans"/>
                <a:ea typeface="Gill Sans"/>
                <a:cs typeface="Gill Sans"/>
                <a:sym typeface="Gill Sans"/>
              </a:rPr>
              <a:t>Pope Francis has declared this year’s Jubilee theme to be: Pilgrims of Hope</a:t>
            </a:r>
            <a:endParaRPr b="1" sz="3400">
              <a:solidFill>
                <a:srgbClr val="C00000"/>
              </a:solidFill>
              <a:latin typeface="Gill Sans"/>
              <a:ea typeface="Gill Sans"/>
              <a:cs typeface="Gill Sans"/>
              <a:sym typeface="Gill Sans"/>
            </a:endParaRPr>
          </a:p>
          <a:p>
            <a:pPr indent="0" lvl="0" marL="457200" marR="0" rtl="0" algn="ctr">
              <a:lnSpc>
                <a:spcPct val="100000"/>
              </a:lnSpc>
              <a:spcBef>
                <a:spcPts val="0"/>
              </a:spcBef>
              <a:spcAft>
                <a:spcPts val="0"/>
              </a:spcAft>
              <a:buNone/>
            </a:pPr>
            <a:r>
              <a:t/>
            </a:r>
            <a:endParaRPr b="1" sz="3400">
              <a:solidFill>
                <a:srgbClr val="C00000"/>
              </a:solidFill>
              <a:latin typeface="Gill Sans"/>
              <a:ea typeface="Gill Sans"/>
              <a:cs typeface="Gill Sans"/>
              <a:sym typeface="Gill Sans"/>
            </a:endParaRPr>
          </a:p>
          <a:p>
            <a:pPr indent="0" lvl="0" marL="457200" marR="0" rtl="0" algn="ctr">
              <a:lnSpc>
                <a:spcPct val="100000"/>
              </a:lnSpc>
              <a:spcBef>
                <a:spcPts val="0"/>
              </a:spcBef>
              <a:spcAft>
                <a:spcPts val="0"/>
              </a:spcAft>
              <a:buNone/>
            </a:pPr>
            <a:r>
              <a:rPr b="1" lang="en-GB" sz="3400">
                <a:solidFill>
                  <a:srgbClr val="C00000"/>
                </a:solidFill>
                <a:latin typeface="Gill Sans"/>
                <a:ea typeface="Gill Sans"/>
                <a:cs typeface="Gill Sans"/>
                <a:sym typeface="Gill Sans"/>
              </a:rPr>
              <a:t>Why might Pope Francis think ‘hope’ is an important thing to focus on in 2025?</a:t>
            </a:r>
            <a:endParaRPr b="1" sz="3400">
              <a:solidFill>
                <a:srgbClr val="C00000"/>
              </a:solidFill>
              <a:latin typeface="Gill Sans"/>
              <a:ea typeface="Gill Sans"/>
              <a:cs typeface="Gill Sans"/>
              <a:sym typeface="Gill Sans"/>
            </a:endParaRPr>
          </a:p>
        </p:txBody>
      </p:sp>
      <p:pic>
        <p:nvPicPr>
          <p:cNvPr id="153" name="Google Shape;153;g2eb5c7137de_0_0"/>
          <p:cNvPicPr preferRelativeResize="0"/>
          <p:nvPr/>
        </p:nvPicPr>
        <p:blipFill>
          <a:blip r:embed="rId5">
            <a:alphaModFix/>
          </a:blip>
          <a:stretch>
            <a:fillRect/>
          </a:stretch>
        </p:blipFill>
        <p:spPr>
          <a:xfrm>
            <a:off x="832200" y="2199050"/>
            <a:ext cx="2857500" cy="28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8"/>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60" name="Google Shape;160;p8"/>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61" name="Google Shape;161;p8"/>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162" name="Google Shape;162;p8"/>
          <p:cNvSpPr txBox="1"/>
          <p:nvPr/>
        </p:nvSpPr>
        <p:spPr>
          <a:xfrm>
            <a:off x="7533000" y="3197400"/>
            <a:ext cx="4659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chemeClr val="dk1"/>
                </a:solidFill>
                <a:latin typeface="Calibri"/>
                <a:ea typeface="Calibri"/>
                <a:cs typeface="Calibri"/>
                <a:sym typeface="Calibri"/>
              </a:rPr>
              <a:t>What does Scripture say?</a:t>
            </a:r>
            <a:endParaRPr sz="2800">
              <a:solidFill>
                <a:schemeClr val="dk1"/>
              </a:solidFill>
              <a:latin typeface="Calibri"/>
              <a:ea typeface="Calibri"/>
              <a:cs typeface="Calibri"/>
              <a:sym typeface="Calibri"/>
            </a:endParaRPr>
          </a:p>
        </p:txBody>
      </p:sp>
      <p:pic>
        <p:nvPicPr>
          <p:cNvPr id="163" name="Google Shape;163;p8"/>
          <p:cNvPicPr preferRelativeResize="0"/>
          <p:nvPr/>
        </p:nvPicPr>
        <p:blipFill>
          <a:blip r:embed="rId5">
            <a:alphaModFix/>
          </a:blip>
          <a:stretch>
            <a:fillRect/>
          </a:stretch>
        </p:blipFill>
        <p:spPr>
          <a:xfrm>
            <a:off x="1791900" y="1715150"/>
            <a:ext cx="3552606" cy="3985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0"/>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70" name="Google Shape;170;p10"/>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71" name="Google Shape;171;p10"/>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72" name="Google Shape;172;p10"/>
          <p:cNvPicPr preferRelativeResize="0"/>
          <p:nvPr/>
        </p:nvPicPr>
        <p:blipFill rotWithShape="1">
          <a:blip r:embed="rId5">
            <a:alphaModFix/>
          </a:blip>
          <a:srcRect b="17083" l="9728" r="53125" t="7703"/>
          <a:stretch/>
        </p:blipFill>
        <p:spPr>
          <a:xfrm>
            <a:off x="8970275" y="1850110"/>
            <a:ext cx="2863526" cy="3261410"/>
          </a:xfrm>
          <a:prstGeom prst="rect">
            <a:avLst/>
          </a:prstGeom>
          <a:noFill/>
          <a:ln>
            <a:noFill/>
          </a:ln>
        </p:spPr>
      </p:pic>
      <p:sp>
        <p:nvSpPr>
          <p:cNvPr id="173" name="Google Shape;173;p10"/>
          <p:cNvSpPr/>
          <p:nvPr/>
        </p:nvSpPr>
        <p:spPr>
          <a:xfrm>
            <a:off x="815399" y="1905506"/>
            <a:ext cx="7940975"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"If anyone is well off in worldly possessions and sees their sister or brother in need but closes their heart to them, how can the love of God be remaining in them?”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     </a:t>
            </a:r>
            <a:r>
              <a:rPr b="1" i="0" lang="en-GB" sz="2400" u="none" cap="none" strike="noStrike">
                <a:solidFill>
                  <a:srgbClr val="C00000"/>
                </a:solidFill>
                <a:latin typeface="Gill Sans"/>
                <a:ea typeface="Gill Sans"/>
                <a:cs typeface="Gill Sans"/>
                <a:sym typeface="Gill Sans"/>
              </a:rPr>
              <a:t>1 John 3.17-18</a:t>
            </a:r>
            <a:endParaRPr b="1" i="0" sz="3200" u="none" cap="none" strike="noStrike">
              <a:solidFill>
                <a:srgbClr val="C00000"/>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g2e8dfee785e_0_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80" name="Google Shape;180;g2e8dfee785e_0_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81" name="Google Shape;181;g2e8dfee785e_0_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82" name="Google Shape;182;g2e8dfee785e_0_0"/>
          <p:cNvPicPr preferRelativeResize="0"/>
          <p:nvPr/>
        </p:nvPicPr>
        <p:blipFill rotWithShape="1">
          <a:blip r:embed="rId5">
            <a:alphaModFix/>
          </a:blip>
          <a:srcRect b="17081" l="9728" r="53124" t="7702"/>
          <a:stretch/>
        </p:blipFill>
        <p:spPr>
          <a:xfrm>
            <a:off x="8970275" y="1850110"/>
            <a:ext cx="2863526" cy="3261411"/>
          </a:xfrm>
          <a:prstGeom prst="rect">
            <a:avLst/>
          </a:prstGeom>
          <a:noFill/>
          <a:ln>
            <a:noFill/>
          </a:ln>
        </p:spPr>
      </p:pic>
      <p:sp>
        <p:nvSpPr>
          <p:cNvPr id="183" name="Google Shape;183;g2e8dfee785e_0_0"/>
          <p:cNvSpPr/>
          <p:nvPr/>
        </p:nvSpPr>
        <p:spPr>
          <a:xfrm>
            <a:off x="815399" y="1905506"/>
            <a:ext cx="7941000" cy="2554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a:t>
            </a:r>
            <a:r>
              <a:rPr lang="en-GB" sz="3200">
                <a:solidFill>
                  <a:schemeClr val="dk1"/>
                </a:solidFill>
                <a:latin typeface="Gill Sans"/>
                <a:ea typeface="Gill Sans"/>
                <a:cs typeface="Gill Sans"/>
                <a:sym typeface="Gill Sans"/>
              </a:rPr>
              <a:t>The King will reply, ‘Truly I tell you, whatever you did for one of the least of these brothers and sisters of mine, you did for me.’</a:t>
            </a:r>
            <a:r>
              <a:rPr b="0" i="0" lang="en-GB" sz="3200" u="none" cap="none" strike="noStrike">
                <a:solidFill>
                  <a:schemeClr val="dk1"/>
                </a:solidFill>
                <a:latin typeface="Gill Sans"/>
                <a:ea typeface="Gill Sans"/>
                <a:cs typeface="Gill Sans"/>
                <a:sym typeface="Gill Sans"/>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     </a:t>
            </a:r>
            <a:r>
              <a:rPr b="1" lang="en-GB" sz="2400">
                <a:solidFill>
                  <a:srgbClr val="C00000"/>
                </a:solidFill>
                <a:latin typeface="Gill Sans"/>
                <a:ea typeface="Gill Sans"/>
                <a:cs typeface="Gill Sans"/>
                <a:sym typeface="Gill Sans"/>
              </a:rPr>
              <a:t>Matthew 25: 40</a:t>
            </a:r>
            <a:endParaRPr b="1" i="0" sz="3200" u="none" cap="none" strike="noStrike">
              <a:solidFill>
                <a:srgbClr val="C00000"/>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11"/>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90" name="Google Shape;190;p11"/>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91" name="Google Shape;191;p11"/>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92" name="Google Shape;192;p11"/>
          <p:cNvPicPr preferRelativeResize="0"/>
          <p:nvPr/>
        </p:nvPicPr>
        <p:blipFill rotWithShape="1">
          <a:blip r:embed="rId5">
            <a:alphaModFix/>
          </a:blip>
          <a:srcRect b="17083" l="9728" r="53125" t="7703"/>
          <a:stretch/>
        </p:blipFill>
        <p:spPr>
          <a:xfrm>
            <a:off x="8970275" y="1850110"/>
            <a:ext cx="2863526" cy="3261410"/>
          </a:xfrm>
          <a:prstGeom prst="rect">
            <a:avLst/>
          </a:prstGeom>
          <a:noFill/>
          <a:ln>
            <a:noFill/>
          </a:ln>
        </p:spPr>
      </p:pic>
      <p:sp>
        <p:nvSpPr>
          <p:cNvPr id="193" name="Google Shape;193;p11"/>
          <p:cNvSpPr/>
          <p:nvPr/>
        </p:nvSpPr>
        <p:spPr>
          <a:xfrm>
            <a:off x="815399" y="1905506"/>
            <a:ext cx="7940975" cy="29238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‘Looking at his disciples, he said: ‘Blessed are you who are poor, for yours is the kingdom of God. Blessed are you who hunger now, for you will be satisfied. Blessed are you who weep now, for you will laugh.’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C00000"/>
                </a:solidFill>
                <a:latin typeface="Gill Sans"/>
                <a:ea typeface="Gill Sans"/>
                <a:cs typeface="Gill Sans"/>
                <a:sym typeface="Gill Sans"/>
              </a:rPr>
              <a:t>Luke 6:20-21</a:t>
            </a:r>
            <a:endParaRPr b="1" i="0" sz="3200" u="none" cap="none" strike="noStrike">
              <a:solidFill>
                <a:srgbClr val="C00000"/>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2018-05-21T15:55:21Z</dcterms:created>
  <dc:creator>Verity Sykes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