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7OzNBTnPO7bhfX9dL4+bn92m0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GillSans-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Gill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8d3822f8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e8d3822f8a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8" name="Google Shape;188;g2e8d3822f8a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749046a3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e749046a3d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198" name="Google Shape;198;g2e749046a3d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8d3822f8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e8d3822f8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42" name="Google Shape;242;g2e8d3822f8a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Calibri"/>
              <a:buChar char="●"/>
            </a:pPr>
            <a:r>
              <a:rPr lang="en-GB"/>
              <a:t>Encourage children to commit to one action this Advent that supports their learning from today. It could be donating to different charities; raising money; making flyers to support SVP Vinnie Packs which they could share with people after school or after mass.</a:t>
            </a:r>
            <a:endParaRPr/>
          </a:p>
          <a:p>
            <a:pPr indent="-317500" lvl="0" marL="457200" rtl="0" algn="l">
              <a:lnSpc>
                <a:spcPct val="100000"/>
              </a:lnSpc>
              <a:spcBef>
                <a:spcPts val="0"/>
              </a:spcBef>
              <a:spcAft>
                <a:spcPts val="0"/>
              </a:spcAft>
              <a:buSzPts val="1400"/>
              <a:buChar char="●"/>
            </a:pPr>
            <a:r>
              <a:rPr lang="en-GB"/>
              <a:t>Alternatively, add the images of the Homeless Jesus sculpture to a slideshow (pictures available in a </a:t>
            </a:r>
            <a:r>
              <a:rPr lang="en-GB"/>
              <a:t>separate</a:t>
            </a:r>
            <a:r>
              <a:rPr lang="en-GB"/>
              <a:t> doc) and have children reflect on it, with reflective music playing</a:t>
            </a:r>
            <a:endParaRPr/>
          </a:p>
        </p:txBody>
      </p:sp>
      <p:sp>
        <p:nvSpPr>
          <p:cNvPr id="251" name="Google Shape;25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b5c8599e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eb5c8599e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Calibri"/>
              <a:buChar char="●"/>
            </a:pPr>
            <a:r>
              <a:rPr lang="en-GB"/>
              <a:t>Finish with the Jubilee prayer, reflecting on today’s learning</a:t>
            </a:r>
            <a:endParaRPr/>
          </a:p>
        </p:txBody>
      </p:sp>
      <p:sp>
        <p:nvSpPr>
          <p:cNvPr id="260" name="Google Shape;260;g2eb5c8599eb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GB"/>
              <a:t>Click the link to view images of this sculpture in many different places around the world</a:t>
            </a:r>
            <a:endParaRPr sz="1200">
              <a:solidFill>
                <a:schemeClr val="dk1"/>
              </a:solidFill>
              <a:latin typeface="Calibri"/>
              <a:ea typeface="Calibri"/>
              <a:cs typeface="Calibri"/>
              <a:sym typeface="Calibri"/>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b5c8599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eb5c8599e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Pope Francis will open the Holy Door of St Peter’s Basilica on Christmas Eve 2024, marking the beginning of this jubilee year. Pope Francis has called for people of faith to pray for and have deep faith, lively hope and active </a:t>
            </a:r>
            <a:r>
              <a:rPr lang="en-GB"/>
              <a:t>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158" name="Google Shape;158;g2eb5c8599e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8d3822f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e8d3822f8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Play until 2:17</a:t>
            </a:r>
            <a:endParaRPr sz="1200">
              <a:solidFill>
                <a:schemeClr val="dk1"/>
              </a:solidFill>
              <a:latin typeface="Calibri"/>
              <a:ea typeface="Calibri"/>
              <a:cs typeface="Calibri"/>
              <a:sym typeface="Calibri"/>
            </a:endParaRPr>
          </a:p>
        </p:txBody>
      </p:sp>
      <p:sp>
        <p:nvSpPr>
          <p:cNvPr id="178" name="Google Shape;178;g2e8d3822f8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www.flickr.com/search/?text=homeless+jesus" TargetMode="External"/><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png"/><Relationship Id="rId11" Type="http://schemas.openxmlformats.org/officeDocument/2006/relationships/image" Target="../media/image15.png"/><Relationship Id="rId10" Type="http://schemas.openxmlformats.org/officeDocument/2006/relationships/image" Target="../media/image12.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png"/><Relationship Id="rId11" Type="http://schemas.openxmlformats.org/officeDocument/2006/relationships/image" Target="../media/image16.png"/><Relationship Id="rId10" Type="http://schemas.openxmlformats.org/officeDocument/2006/relationships/image" Target="../media/image23.png"/><Relationship Id="rId12" Type="http://schemas.openxmlformats.org/officeDocument/2006/relationships/image" Target="../media/image3.png"/><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hyperlink" Target="https://youtu.be/SkSzxhvEG34?si=hHo1eyTCeIFcyM0T" TargetMode="External"/><Relationship Id="rId7"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332961" y="1858672"/>
            <a:ext cx="11526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GB" sz="66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GB" sz="4800">
                <a:solidFill>
                  <a:schemeClr val="lt1"/>
                </a:solidFill>
                <a:latin typeface="Gill Sans"/>
                <a:ea typeface="Gill Sans"/>
                <a:cs typeface="Gill Sans"/>
                <a:sym typeface="Gill Sans"/>
              </a:rPr>
              <a:t>Year 6</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0"/>
            <a:ext cx="2053652" cy="2050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2e8d3822f8a_0_1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91" name="Google Shape;191;g2e8d3822f8a_0_1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92" name="Google Shape;192;g2e8d3822f8a_0_1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93" name="Google Shape;193;g2e8d3822f8a_0_10"/>
          <p:cNvPicPr preferRelativeResize="0"/>
          <p:nvPr/>
        </p:nvPicPr>
        <p:blipFill rotWithShape="1">
          <a:blip r:embed="rId5">
            <a:alphaModFix/>
          </a:blip>
          <a:srcRect b="17081" l="9728" r="53124" t="7702"/>
          <a:stretch/>
        </p:blipFill>
        <p:spPr>
          <a:xfrm>
            <a:off x="8970275" y="1850110"/>
            <a:ext cx="2863526" cy="3261411"/>
          </a:xfrm>
          <a:prstGeom prst="rect">
            <a:avLst/>
          </a:prstGeom>
          <a:noFill/>
          <a:ln>
            <a:noFill/>
          </a:ln>
        </p:spPr>
      </p:pic>
      <p:sp>
        <p:nvSpPr>
          <p:cNvPr id="194" name="Google Shape;194;g2e8d3822f8a_0_10"/>
          <p:cNvSpPr/>
          <p:nvPr/>
        </p:nvSpPr>
        <p:spPr>
          <a:xfrm>
            <a:off x="815399" y="2350556"/>
            <a:ext cx="7941000" cy="255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a:t>
            </a:r>
            <a:r>
              <a:rPr lang="en-GB" sz="3200">
                <a:solidFill>
                  <a:schemeClr val="dk1"/>
                </a:solidFill>
                <a:latin typeface="Gill Sans"/>
                <a:ea typeface="Gill Sans"/>
                <a:cs typeface="Gill Sans"/>
                <a:sym typeface="Gill Sans"/>
              </a:rPr>
              <a:t>Truly I tell you, whatever you did for one of the least of these brothers and sisters of mine, you did for me</a:t>
            </a:r>
            <a:r>
              <a:rPr b="0" i="0" lang="en-GB" sz="3200" u="none" cap="none" strike="noStrike">
                <a:solidFill>
                  <a:schemeClr val="dk1"/>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lang="en-GB" sz="2400">
                <a:solidFill>
                  <a:srgbClr val="C00000"/>
                </a:solidFill>
                <a:latin typeface="Gill Sans"/>
                <a:ea typeface="Gill Sans"/>
                <a:cs typeface="Gill Sans"/>
                <a:sym typeface="Gill Sans"/>
              </a:rPr>
              <a:t>Matthew 25: 40</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2e749046a3d_0_3"/>
          <p:cNvPicPr preferRelativeResize="0"/>
          <p:nvPr/>
        </p:nvPicPr>
        <p:blipFill rotWithShape="1">
          <a:blip r:embed="rId3">
            <a:alphaModFix/>
          </a:blip>
          <a:srcRect b="0" l="0" r="0" t="0"/>
          <a:stretch/>
        </p:blipFill>
        <p:spPr>
          <a:xfrm>
            <a:off x="180022" y="5700713"/>
            <a:ext cx="11547260" cy="1128576"/>
          </a:xfrm>
          <a:prstGeom prst="rect">
            <a:avLst/>
          </a:prstGeom>
          <a:noFill/>
          <a:ln>
            <a:noFill/>
          </a:ln>
        </p:spPr>
      </p:pic>
      <p:sp>
        <p:nvSpPr>
          <p:cNvPr id="201" name="Google Shape;201;g2e749046a3d_0_3"/>
          <p:cNvSpPr txBox="1"/>
          <p:nvPr/>
        </p:nvSpPr>
        <p:spPr>
          <a:xfrm>
            <a:off x="1158240" y="785381"/>
            <a:ext cx="9875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e749046a3d_0_3"/>
          <p:cNvSpPr txBox="1"/>
          <p:nvPr/>
        </p:nvSpPr>
        <p:spPr>
          <a:xfrm>
            <a:off x="1279625" y="631475"/>
            <a:ext cx="181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“insulting”</a:t>
            </a:r>
            <a:endParaRPr sz="2800">
              <a:solidFill>
                <a:schemeClr val="dk1"/>
              </a:solidFill>
              <a:latin typeface="Calibri"/>
              <a:ea typeface="Calibri"/>
              <a:cs typeface="Calibri"/>
              <a:sym typeface="Calibri"/>
            </a:endParaRPr>
          </a:p>
        </p:txBody>
      </p:sp>
      <p:sp>
        <p:nvSpPr>
          <p:cNvPr id="203" name="Google Shape;203;g2e749046a3d_0_3"/>
          <p:cNvSpPr txBox="1"/>
          <p:nvPr/>
        </p:nvSpPr>
        <p:spPr>
          <a:xfrm>
            <a:off x="1158250" y="2186225"/>
            <a:ext cx="235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“demeaning”</a:t>
            </a:r>
            <a:endParaRPr sz="2800">
              <a:solidFill>
                <a:schemeClr val="dk1"/>
              </a:solidFill>
              <a:latin typeface="Calibri"/>
              <a:ea typeface="Calibri"/>
              <a:cs typeface="Calibri"/>
              <a:sym typeface="Calibri"/>
            </a:endParaRPr>
          </a:p>
        </p:txBody>
      </p:sp>
      <p:sp>
        <p:nvSpPr>
          <p:cNvPr id="204" name="Google Shape;204;g2e749046a3d_0_3"/>
          <p:cNvSpPr txBox="1"/>
          <p:nvPr/>
        </p:nvSpPr>
        <p:spPr>
          <a:xfrm>
            <a:off x="1279625" y="4083175"/>
            <a:ext cx="181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“creepy”</a:t>
            </a:r>
            <a:endParaRPr sz="2800">
              <a:solidFill>
                <a:schemeClr val="dk1"/>
              </a:solidFill>
              <a:latin typeface="Calibri"/>
              <a:ea typeface="Calibri"/>
              <a:cs typeface="Calibri"/>
              <a:sym typeface="Calibri"/>
            </a:endParaRPr>
          </a:p>
        </p:txBody>
      </p:sp>
      <p:sp>
        <p:nvSpPr>
          <p:cNvPr id="205" name="Google Shape;205;g2e749046a3d_0_3"/>
          <p:cNvSpPr txBox="1"/>
          <p:nvPr/>
        </p:nvSpPr>
        <p:spPr>
          <a:xfrm>
            <a:off x="8333075" y="531500"/>
            <a:ext cx="1819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“lowers the tone of the area”</a:t>
            </a:r>
            <a:endParaRPr sz="2800">
              <a:solidFill>
                <a:schemeClr val="dk1"/>
              </a:solidFill>
              <a:latin typeface="Calibri"/>
              <a:ea typeface="Calibri"/>
              <a:cs typeface="Calibri"/>
              <a:sym typeface="Calibri"/>
            </a:endParaRPr>
          </a:p>
        </p:txBody>
      </p:sp>
      <p:sp>
        <p:nvSpPr>
          <p:cNvPr id="206" name="Google Shape;206;g2e749046a3d_0_3"/>
          <p:cNvSpPr txBox="1"/>
          <p:nvPr/>
        </p:nvSpPr>
        <p:spPr>
          <a:xfrm>
            <a:off x="9492750" y="2522738"/>
            <a:ext cx="1819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“waste of money”</a:t>
            </a:r>
            <a:endParaRPr sz="2800">
              <a:solidFill>
                <a:schemeClr val="dk1"/>
              </a:solidFill>
              <a:latin typeface="Calibri"/>
              <a:ea typeface="Calibri"/>
              <a:cs typeface="Calibri"/>
              <a:sym typeface="Calibri"/>
            </a:endParaRPr>
          </a:p>
        </p:txBody>
      </p:sp>
      <p:sp>
        <p:nvSpPr>
          <p:cNvPr id="207" name="Google Shape;207;g2e749046a3d_0_3"/>
          <p:cNvSpPr txBox="1"/>
          <p:nvPr/>
        </p:nvSpPr>
        <p:spPr>
          <a:xfrm>
            <a:off x="8078075" y="3792125"/>
            <a:ext cx="2074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“could attract more homeless people”</a:t>
            </a:r>
            <a:endParaRPr sz="2800">
              <a:solidFill>
                <a:schemeClr val="dk1"/>
              </a:solidFill>
              <a:latin typeface="Calibri"/>
              <a:ea typeface="Calibri"/>
              <a:cs typeface="Calibri"/>
              <a:sym typeface="Calibri"/>
            </a:endParaRPr>
          </a:p>
        </p:txBody>
      </p:sp>
      <p:pic>
        <p:nvPicPr>
          <p:cNvPr id="208" name="Google Shape;208;g2e749046a3d_0_3"/>
          <p:cNvPicPr preferRelativeResize="0"/>
          <p:nvPr/>
        </p:nvPicPr>
        <p:blipFill>
          <a:blip r:embed="rId4">
            <a:alphaModFix/>
          </a:blip>
          <a:stretch>
            <a:fillRect/>
          </a:stretch>
        </p:blipFill>
        <p:spPr>
          <a:xfrm>
            <a:off x="4527500" y="431549"/>
            <a:ext cx="2852298" cy="506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15" name="Google Shape;215;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6" name="Google Shape;216;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217" name="Google Shape;217;p11"/>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218" name="Google Shape;218;p11"/>
          <p:cNvSpPr/>
          <p:nvPr/>
        </p:nvSpPr>
        <p:spPr>
          <a:xfrm>
            <a:off x="815399" y="1905506"/>
            <a:ext cx="7940975" cy="29238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‘Looking at his disciples, he said: ‘Blessed are you who are poor, for yours is the kingdom of God. Blessed are you who hunger now, for you will be satisfied. Blessed are you who weep now, for you will laugh.’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Luke 6:20-21</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25" name="Google Shape;225;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6" name="Google Shape;226;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227" name="Google Shape;227;p12"/>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228" name="Google Shape;228;p12"/>
          <p:cNvSpPr/>
          <p:nvPr/>
        </p:nvSpPr>
        <p:spPr>
          <a:xfrm>
            <a:off x="855399" y="2585306"/>
            <a:ext cx="7941000" cy="341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Proverbs 31:8-9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40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5"/>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35" name="Google Shape;235;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36" name="Google Shape;236;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Hot Seating</a:t>
            </a:r>
            <a:endParaRPr b="0" i="0" sz="1400" u="none" cap="none" strike="noStrike">
              <a:solidFill>
                <a:srgbClr val="000000"/>
              </a:solidFill>
              <a:latin typeface="Arial"/>
              <a:ea typeface="Arial"/>
              <a:cs typeface="Arial"/>
              <a:sym typeface="Arial"/>
            </a:endParaRPr>
          </a:p>
        </p:txBody>
      </p:sp>
      <p:sp>
        <p:nvSpPr>
          <p:cNvPr id="237" name="Google Shape;237;p15"/>
          <p:cNvSpPr txBox="1"/>
          <p:nvPr/>
        </p:nvSpPr>
        <p:spPr>
          <a:xfrm>
            <a:off x="180025" y="1722675"/>
            <a:ext cx="4577700" cy="15084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rPr lang="en-GB" sz="2300" u="sng">
                <a:solidFill>
                  <a:schemeClr val="dk1"/>
                </a:solidFill>
                <a:latin typeface="Gill Sans"/>
                <a:ea typeface="Gill Sans"/>
                <a:cs typeface="Gill Sans"/>
                <a:sym typeface="Gill Sans"/>
              </a:rPr>
              <a:t>Roles</a:t>
            </a:r>
            <a:r>
              <a:rPr lang="en-GB" sz="2300">
                <a:solidFill>
                  <a:schemeClr val="dk1"/>
                </a:solidFill>
                <a:latin typeface="Gill Sans"/>
                <a:ea typeface="Gill Sans"/>
                <a:cs typeface="Gill Sans"/>
                <a:sym typeface="Gill Sans"/>
              </a:rPr>
              <a:t>:</a:t>
            </a:r>
            <a:endParaRPr sz="2300">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None/>
            </a:pPr>
            <a:r>
              <a:rPr lang="en-GB" sz="2300">
                <a:solidFill>
                  <a:schemeClr val="dk1"/>
                </a:solidFill>
                <a:latin typeface="Gill Sans"/>
                <a:ea typeface="Gill Sans"/>
                <a:cs typeface="Gill Sans"/>
                <a:sym typeface="Gill Sans"/>
              </a:rPr>
              <a:t>2 x interviewers</a:t>
            </a:r>
            <a:endParaRPr sz="2300">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None/>
            </a:pPr>
            <a:r>
              <a:rPr lang="en-GB" sz="2300">
                <a:solidFill>
                  <a:schemeClr val="dk1"/>
                </a:solidFill>
                <a:latin typeface="Gill Sans"/>
                <a:ea typeface="Gill Sans"/>
                <a:cs typeface="Gill Sans"/>
                <a:sym typeface="Gill Sans"/>
              </a:rPr>
              <a:t>2 x local council members</a:t>
            </a:r>
            <a:endParaRPr sz="2300">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None/>
            </a:pPr>
            <a:r>
              <a:rPr lang="en-GB" sz="2300">
                <a:solidFill>
                  <a:schemeClr val="dk1"/>
                </a:solidFill>
                <a:latin typeface="Gill Sans"/>
                <a:ea typeface="Gill Sans"/>
                <a:cs typeface="Gill Sans"/>
                <a:sym typeface="Gill Sans"/>
              </a:rPr>
              <a:t>2 x members of the local church</a:t>
            </a:r>
            <a:endParaRPr sz="2300">
              <a:solidFill>
                <a:schemeClr val="dk1"/>
              </a:solidFill>
              <a:latin typeface="Gill Sans"/>
              <a:ea typeface="Gill Sans"/>
              <a:cs typeface="Gill Sans"/>
              <a:sym typeface="Gill Sans"/>
            </a:endParaRPr>
          </a:p>
        </p:txBody>
      </p:sp>
      <p:sp>
        <p:nvSpPr>
          <p:cNvPr id="238" name="Google Shape;238;p15"/>
          <p:cNvSpPr txBox="1"/>
          <p:nvPr/>
        </p:nvSpPr>
        <p:spPr>
          <a:xfrm>
            <a:off x="4897700" y="1849975"/>
            <a:ext cx="7158900" cy="35556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rPr lang="en-GB" sz="2500" u="sng">
                <a:solidFill>
                  <a:schemeClr val="dk1"/>
                </a:solidFill>
                <a:latin typeface="Gill Sans"/>
                <a:ea typeface="Gill Sans"/>
                <a:cs typeface="Gill Sans"/>
                <a:sym typeface="Gill Sans"/>
              </a:rPr>
              <a:t>Question Examples</a:t>
            </a:r>
            <a:r>
              <a:rPr lang="en-GB" sz="2500">
                <a:solidFill>
                  <a:schemeClr val="dk1"/>
                </a:solidFill>
                <a:latin typeface="Gill Sans"/>
                <a:ea typeface="Gill Sans"/>
                <a:cs typeface="Gill Sans"/>
                <a:sym typeface="Gill Sans"/>
              </a:rPr>
              <a:t>:</a:t>
            </a:r>
            <a:endParaRPr sz="2500">
              <a:solidFill>
                <a:schemeClr val="dk1"/>
              </a:solidFill>
              <a:latin typeface="Gill Sans"/>
              <a:ea typeface="Gill Sans"/>
              <a:cs typeface="Gill Sans"/>
              <a:sym typeface="Gill Sans"/>
            </a:endParaRPr>
          </a:p>
          <a:p>
            <a:pPr indent="-387350" lvl="0" marL="457200" marR="0" rtl="0" algn="l">
              <a:lnSpc>
                <a:spcPct val="100000"/>
              </a:lnSpc>
              <a:spcBef>
                <a:spcPts val="0"/>
              </a:spcBef>
              <a:spcAft>
                <a:spcPts val="0"/>
              </a:spcAft>
              <a:buClr>
                <a:schemeClr val="dk1"/>
              </a:buClr>
              <a:buSzPts val="2500"/>
              <a:buFont typeface="Gill Sans"/>
              <a:buChar char="●"/>
            </a:pPr>
            <a:r>
              <a:rPr lang="en-GB" sz="2500">
                <a:solidFill>
                  <a:schemeClr val="dk1"/>
                </a:solidFill>
                <a:latin typeface="Gill Sans"/>
                <a:ea typeface="Gill Sans"/>
                <a:cs typeface="Gill Sans"/>
                <a:sym typeface="Gill Sans"/>
              </a:rPr>
              <a:t>What do you understand this sculpture to represent?</a:t>
            </a:r>
            <a:endParaRPr sz="2500">
              <a:solidFill>
                <a:schemeClr val="dk1"/>
              </a:solidFill>
              <a:latin typeface="Gill Sans"/>
              <a:ea typeface="Gill Sans"/>
              <a:cs typeface="Gill Sans"/>
              <a:sym typeface="Gill Sans"/>
            </a:endParaRPr>
          </a:p>
          <a:p>
            <a:pPr indent="-387350" lvl="0" marL="457200" marR="0" rtl="0" algn="l">
              <a:lnSpc>
                <a:spcPct val="100000"/>
              </a:lnSpc>
              <a:spcBef>
                <a:spcPts val="0"/>
              </a:spcBef>
              <a:spcAft>
                <a:spcPts val="0"/>
              </a:spcAft>
              <a:buClr>
                <a:schemeClr val="dk1"/>
              </a:buClr>
              <a:buSzPts val="2500"/>
              <a:buFont typeface="Gill Sans"/>
              <a:buChar char="●"/>
            </a:pPr>
            <a:r>
              <a:rPr lang="en-GB" sz="2500">
                <a:solidFill>
                  <a:schemeClr val="dk1"/>
                </a:solidFill>
                <a:latin typeface="Gill Sans"/>
                <a:ea typeface="Gill Sans"/>
                <a:cs typeface="Gill Sans"/>
                <a:sym typeface="Gill Sans"/>
              </a:rPr>
              <a:t>Do you think homelessness is an issue in your area?</a:t>
            </a:r>
            <a:endParaRPr sz="2500">
              <a:solidFill>
                <a:schemeClr val="dk1"/>
              </a:solidFill>
              <a:latin typeface="Gill Sans"/>
              <a:ea typeface="Gill Sans"/>
              <a:cs typeface="Gill Sans"/>
              <a:sym typeface="Gill Sans"/>
            </a:endParaRPr>
          </a:p>
          <a:p>
            <a:pPr indent="-387350" lvl="0" marL="457200" marR="0" rtl="0" algn="l">
              <a:lnSpc>
                <a:spcPct val="100000"/>
              </a:lnSpc>
              <a:spcBef>
                <a:spcPts val="0"/>
              </a:spcBef>
              <a:spcAft>
                <a:spcPts val="0"/>
              </a:spcAft>
              <a:buClr>
                <a:schemeClr val="dk1"/>
              </a:buClr>
              <a:buSzPts val="2500"/>
              <a:buFont typeface="Gill Sans"/>
              <a:buChar char="●"/>
            </a:pPr>
            <a:r>
              <a:rPr lang="en-GB" sz="2500">
                <a:solidFill>
                  <a:schemeClr val="dk1"/>
                </a:solidFill>
                <a:latin typeface="Gill Sans"/>
                <a:ea typeface="Gill Sans"/>
                <a:cs typeface="Gill Sans"/>
                <a:sym typeface="Gill Sans"/>
              </a:rPr>
              <a:t>How do you feel about the sculpture’s installation </a:t>
            </a:r>
            <a:r>
              <a:rPr lang="en-GB" sz="2500">
                <a:solidFill>
                  <a:schemeClr val="dk1"/>
                </a:solidFill>
                <a:latin typeface="Gill Sans"/>
                <a:ea typeface="Gill Sans"/>
                <a:cs typeface="Gill Sans"/>
                <a:sym typeface="Gill Sans"/>
              </a:rPr>
              <a:t>outside the House of Parliament? Why?</a:t>
            </a:r>
            <a:endParaRPr sz="2500">
              <a:solidFill>
                <a:schemeClr val="dk1"/>
              </a:solidFill>
              <a:latin typeface="Gill Sans"/>
              <a:ea typeface="Gill Sans"/>
              <a:cs typeface="Gill Sans"/>
              <a:sym typeface="Gill Sans"/>
            </a:endParaRPr>
          </a:p>
          <a:p>
            <a:pPr indent="-387350" lvl="0" marL="457200" marR="0" rtl="0" algn="l">
              <a:lnSpc>
                <a:spcPct val="100000"/>
              </a:lnSpc>
              <a:spcBef>
                <a:spcPts val="0"/>
              </a:spcBef>
              <a:spcAft>
                <a:spcPts val="0"/>
              </a:spcAft>
              <a:buClr>
                <a:schemeClr val="dk1"/>
              </a:buClr>
              <a:buSzPts val="2500"/>
              <a:buFont typeface="Gill Sans"/>
              <a:buChar char="●"/>
            </a:pPr>
            <a:r>
              <a:rPr lang="en-GB" sz="2500">
                <a:solidFill>
                  <a:schemeClr val="dk1"/>
                </a:solidFill>
                <a:latin typeface="Gill Sans"/>
                <a:ea typeface="Gill Sans"/>
                <a:cs typeface="Gill Sans"/>
                <a:sym typeface="Gill Sans"/>
              </a:rPr>
              <a:t>What are benefits of this sculpture’s installation?</a:t>
            </a:r>
            <a:endParaRPr sz="2500">
              <a:solidFill>
                <a:schemeClr val="dk1"/>
              </a:solidFill>
              <a:latin typeface="Gill Sans"/>
              <a:ea typeface="Gill Sans"/>
              <a:cs typeface="Gill Sans"/>
              <a:sym typeface="Gill Sans"/>
            </a:endParaRPr>
          </a:p>
          <a:p>
            <a:pPr indent="-387350" lvl="0" marL="457200" marR="0" rtl="0" algn="l">
              <a:lnSpc>
                <a:spcPct val="100000"/>
              </a:lnSpc>
              <a:spcBef>
                <a:spcPts val="0"/>
              </a:spcBef>
              <a:spcAft>
                <a:spcPts val="0"/>
              </a:spcAft>
              <a:buClr>
                <a:schemeClr val="dk1"/>
              </a:buClr>
              <a:buSzPts val="2500"/>
              <a:buFont typeface="Gill Sans"/>
              <a:buChar char="●"/>
            </a:pPr>
            <a:r>
              <a:rPr lang="en-GB" sz="2500">
                <a:solidFill>
                  <a:schemeClr val="dk1"/>
                </a:solidFill>
                <a:latin typeface="Gill Sans"/>
                <a:ea typeface="Gill Sans"/>
                <a:cs typeface="Gill Sans"/>
                <a:sym typeface="Gill Sans"/>
              </a:rPr>
              <a:t>What are the negatives?</a:t>
            </a:r>
            <a:endParaRPr sz="2500">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2e8d3822f8a_0_2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45" name="Google Shape;245;g2e8d3822f8a_0_2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46" name="Google Shape;246;g2e8d3822f8a_0_2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Hot Seating</a:t>
            </a:r>
            <a:endParaRPr b="0" i="0" sz="1400" u="none" cap="none" strike="noStrike">
              <a:solidFill>
                <a:srgbClr val="000000"/>
              </a:solidFill>
              <a:latin typeface="Arial"/>
              <a:ea typeface="Arial"/>
              <a:cs typeface="Arial"/>
              <a:sym typeface="Arial"/>
            </a:endParaRPr>
          </a:p>
        </p:txBody>
      </p:sp>
      <p:sp>
        <p:nvSpPr>
          <p:cNvPr id="247" name="Google Shape;247;g2e8d3822f8a_0_20"/>
          <p:cNvSpPr txBox="1"/>
          <p:nvPr/>
        </p:nvSpPr>
        <p:spPr>
          <a:xfrm>
            <a:off x="180025" y="1802675"/>
            <a:ext cx="11676600" cy="36942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rPr lang="en-GB" sz="2600" u="sng">
                <a:solidFill>
                  <a:schemeClr val="dk1"/>
                </a:solidFill>
                <a:latin typeface="Gill Sans"/>
                <a:ea typeface="Gill Sans"/>
                <a:cs typeface="Gill Sans"/>
                <a:sym typeface="Gill Sans"/>
              </a:rPr>
              <a:t>Include</a:t>
            </a:r>
            <a:endParaRPr sz="2600">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None/>
            </a:pPr>
            <a:r>
              <a:t/>
            </a:r>
            <a:endParaRPr sz="2600">
              <a:solidFill>
                <a:schemeClr val="dk1"/>
              </a:solidFill>
              <a:latin typeface="Gill Sans"/>
              <a:ea typeface="Gill Sans"/>
              <a:cs typeface="Gill Sans"/>
              <a:sym typeface="Gill Sans"/>
            </a:endParaRPr>
          </a:p>
          <a:p>
            <a:pPr indent="-393700" lvl="0" marL="457200" marR="0" rtl="0" algn="l">
              <a:lnSpc>
                <a:spcPct val="100000"/>
              </a:lnSpc>
              <a:spcBef>
                <a:spcPts val="0"/>
              </a:spcBef>
              <a:spcAft>
                <a:spcPts val="0"/>
              </a:spcAft>
              <a:buClr>
                <a:schemeClr val="dk1"/>
              </a:buClr>
              <a:buSzPts val="2600"/>
              <a:buFont typeface="Gill Sans"/>
              <a:buChar char="●"/>
            </a:pPr>
            <a:r>
              <a:rPr lang="en-GB" sz="2600">
                <a:solidFill>
                  <a:schemeClr val="dk1"/>
                </a:solidFill>
                <a:latin typeface="Gill Sans"/>
                <a:ea typeface="Gill Sans"/>
                <a:cs typeface="Gill Sans"/>
                <a:sym typeface="Gill Sans"/>
              </a:rPr>
              <a:t>Links between what Christians believe about caring for the poor and what Jesus tells us in Scripture</a:t>
            </a:r>
            <a:endParaRPr sz="2600">
              <a:solidFill>
                <a:schemeClr val="dk1"/>
              </a:solidFill>
              <a:latin typeface="Gill Sans"/>
              <a:ea typeface="Gill Sans"/>
              <a:cs typeface="Gill Sans"/>
              <a:sym typeface="Gill Sans"/>
            </a:endParaRPr>
          </a:p>
          <a:p>
            <a:pPr indent="-393700" lvl="0" marL="457200" marR="0" rtl="0" algn="l">
              <a:lnSpc>
                <a:spcPct val="100000"/>
              </a:lnSpc>
              <a:spcBef>
                <a:spcPts val="0"/>
              </a:spcBef>
              <a:spcAft>
                <a:spcPts val="0"/>
              </a:spcAft>
              <a:buClr>
                <a:schemeClr val="dk1"/>
              </a:buClr>
              <a:buSzPts val="2600"/>
              <a:buFont typeface="Gill Sans"/>
              <a:buChar char="●"/>
            </a:pPr>
            <a:r>
              <a:rPr lang="en-GB" sz="2600">
                <a:solidFill>
                  <a:schemeClr val="dk1"/>
                </a:solidFill>
                <a:latin typeface="Gill Sans"/>
                <a:ea typeface="Gill Sans"/>
                <a:cs typeface="Gill Sans"/>
                <a:sym typeface="Gill Sans"/>
              </a:rPr>
              <a:t>Compare and try to understand your answer and that of the opposition, with a focus on what Jesus tells us in Scripture</a:t>
            </a:r>
            <a:endParaRPr sz="2600">
              <a:solidFill>
                <a:schemeClr val="dk1"/>
              </a:solidFill>
              <a:latin typeface="Gill Sans"/>
              <a:ea typeface="Gill Sans"/>
              <a:cs typeface="Gill Sans"/>
              <a:sym typeface="Gill Sans"/>
            </a:endParaRPr>
          </a:p>
          <a:p>
            <a:pPr indent="-393700" lvl="0" marL="457200" marR="0" rtl="0" algn="l">
              <a:lnSpc>
                <a:spcPct val="100000"/>
              </a:lnSpc>
              <a:spcBef>
                <a:spcPts val="0"/>
              </a:spcBef>
              <a:spcAft>
                <a:spcPts val="0"/>
              </a:spcAft>
              <a:buClr>
                <a:schemeClr val="dk1"/>
              </a:buClr>
              <a:buSzPts val="2600"/>
              <a:buFont typeface="Gill Sans"/>
              <a:buChar char="●"/>
            </a:pPr>
            <a:r>
              <a:rPr lang="en-GB" sz="2600">
                <a:solidFill>
                  <a:schemeClr val="dk1"/>
                </a:solidFill>
                <a:latin typeface="Gill Sans"/>
                <a:ea typeface="Gill Sans"/>
                <a:cs typeface="Gill Sans"/>
                <a:sym typeface="Gill Sans"/>
              </a:rPr>
              <a:t>Evaluate your own points against others and arrive at your own opinion. Use what Jesus tells us in Scripture to support what you say; the work of different charities and what Pope Francis says on the issue</a:t>
            </a:r>
            <a:endParaRPr sz="2600">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54" name="Google Shape;254;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55" name="Google Shape;255;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Mission: What will you do?</a:t>
            </a:r>
            <a:endParaRPr b="0" i="0" sz="1400" u="none" cap="none" strike="noStrike">
              <a:solidFill>
                <a:srgbClr val="000000"/>
              </a:solidFill>
              <a:latin typeface="Arial"/>
              <a:ea typeface="Arial"/>
              <a:cs typeface="Arial"/>
              <a:sym typeface="Arial"/>
            </a:endParaRPr>
          </a:p>
        </p:txBody>
      </p:sp>
      <p:pic>
        <p:nvPicPr>
          <p:cNvPr id="256" name="Google Shape;256;p16"/>
          <p:cNvPicPr preferRelativeResize="0"/>
          <p:nvPr/>
        </p:nvPicPr>
        <p:blipFill rotWithShape="1">
          <a:blip r:embed="rId5">
            <a:alphaModFix/>
          </a:blip>
          <a:srcRect b="18181" l="6145" r="56616" t="11984"/>
          <a:stretch/>
        </p:blipFill>
        <p:spPr>
          <a:xfrm>
            <a:off x="4706891" y="2162436"/>
            <a:ext cx="2778211" cy="29306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eb5c8599eb_0_22"/>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sp>
        <p:nvSpPr>
          <p:cNvPr id="263" name="Google Shape;263;g2eb5c8599eb_0_22"/>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Prayer</a:t>
            </a:r>
            <a:endParaRPr b="0" i="0" sz="1400" u="none" cap="none" strike="noStrike">
              <a:solidFill>
                <a:srgbClr val="000000"/>
              </a:solidFill>
              <a:latin typeface="Arial"/>
              <a:ea typeface="Arial"/>
              <a:cs typeface="Arial"/>
              <a:sym typeface="Arial"/>
            </a:endParaRPr>
          </a:p>
        </p:txBody>
      </p:sp>
      <p:sp>
        <p:nvSpPr>
          <p:cNvPr id="264" name="Google Shape;264;g2eb5c8599eb_0_22"/>
          <p:cNvSpPr txBox="1"/>
          <p:nvPr/>
        </p:nvSpPr>
        <p:spPr>
          <a:xfrm>
            <a:off x="0" y="1972625"/>
            <a:ext cx="4238700" cy="24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Father in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the </a:t>
            </a:r>
            <a:r>
              <a:rPr b="1" i="1" lang="en-GB" sz="1300">
                <a:solidFill>
                  <a:schemeClr val="dk1"/>
                </a:solidFill>
                <a:highlight>
                  <a:srgbClr val="FFFFFF"/>
                </a:highlight>
              </a:rPr>
              <a:t>faith </a:t>
            </a:r>
            <a:r>
              <a:rPr b="1" lang="en-GB" sz="1300">
                <a:solidFill>
                  <a:schemeClr val="dk1"/>
                </a:solidFill>
                <a:highlight>
                  <a:srgbClr val="FFFFFF"/>
                </a:highlight>
              </a:rPr>
              <a:t>you have given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your son, Jesus Christ, our brother,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and the flame of </a:t>
            </a:r>
            <a:r>
              <a:rPr b="1" i="1" lang="en-GB" sz="1300">
                <a:solidFill>
                  <a:schemeClr val="dk1"/>
                </a:solidFill>
                <a:highlight>
                  <a:srgbClr val="FFFFFF"/>
                </a:highlight>
              </a:rPr>
              <a:t>charity </a:t>
            </a:r>
            <a:r>
              <a:rPr b="1" lang="en-GB" sz="1300">
                <a:solidFill>
                  <a:schemeClr val="dk1"/>
                </a:solidFill>
                <a:highlight>
                  <a:srgbClr val="FFFFFF"/>
                </a:highlight>
              </a:rPr>
              <a:t>enkindled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our hearts by the Holy Spirit,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 the blessed </a:t>
            </a:r>
            <a:r>
              <a:rPr b="1" i="1" lang="en-GB" sz="1300">
                <a:solidFill>
                  <a:schemeClr val="dk1"/>
                </a:solidFill>
                <a:highlight>
                  <a:srgbClr val="FFFFFF"/>
                </a:highlight>
              </a:rPr>
              <a:t>hope</a:t>
            </a:r>
            <a:endParaRPr b="1" i="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for the coming of your Kingdom.</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65" name="Google Shape;265;g2eb5c8599eb_0_22"/>
          <p:cNvSpPr txBox="1"/>
          <p:nvPr/>
        </p:nvSpPr>
        <p:spPr>
          <a:xfrm>
            <a:off x="3986550" y="1972625"/>
            <a:ext cx="4218900" cy="255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your grace transform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into tireless cultivators of the seeds of the Gospel.</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those seeds transform from within both humanity and the whole cosmos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the sure expectation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of a new heaven and a new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when, with the powers of Evil vanquished,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your glory will shine eternally.</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66" name="Google Shape;266;g2eb5c8599eb_0_22"/>
          <p:cNvSpPr txBox="1"/>
          <p:nvPr/>
        </p:nvSpPr>
        <p:spPr>
          <a:xfrm>
            <a:off x="8205450" y="1979400"/>
            <a:ext cx="3778800" cy="289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the grace of the Jubilee</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a:t>
            </a:r>
            <a:r>
              <a:rPr b="1" i="1" lang="en-GB" sz="1300">
                <a:solidFill>
                  <a:schemeClr val="dk1"/>
                </a:solidFill>
                <a:highlight>
                  <a:srgbClr val="FFFFFF"/>
                </a:highlight>
              </a:rPr>
              <a:t> Pilgrims of Hope</a:t>
            </a:r>
            <a:r>
              <a:rPr b="1" lang="en-GB" sz="1300">
                <a:solidFill>
                  <a:schemeClr val="dk1"/>
                </a:solidFill>
                <a:highlight>
                  <a:srgbClr val="FFFFFF"/>
                </a:highlight>
              </a:rPr>
              <a: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 yearning for the treasures of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that same grace spread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the joy and peace of our Redeemer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throughout the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To you our God, eternally blessed,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be glory and praise for ever.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Amen</a:t>
            </a:r>
            <a:endParaRPr b="1" sz="1300">
              <a:solidFill>
                <a:schemeClr val="dk1"/>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t/>
            </a:r>
            <a:endParaRPr b="1" sz="1300">
              <a:solidFill>
                <a:schemeClr val="dk1"/>
              </a:solidFill>
              <a:highlight>
                <a:srgbClr val="FFFFFF"/>
              </a:highlight>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67" name="Google Shape;267;g2eb5c8599eb_0_22"/>
          <p:cNvPicPr preferRelativeResize="0"/>
          <p:nvPr/>
        </p:nvPicPr>
        <p:blipFill>
          <a:blip r:embed="rId4">
            <a:alphaModFix/>
          </a:blip>
          <a:stretch>
            <a:fillRect/>
          </a:stretch>
        </p:blipFill>
        <p:spPr>
          <a:xfrm>
            <a:off x="4702610" y="4878600"/>
            <a:ext cx="2786674" cy="156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sp>
        <p:nvSpPr>
          <p:cNvPr id="100" name="Google Shape;100;p2"/>
          <p:cNvSpPr txBox="1"/>
          <p:nvPr/>
        </p:nvSpPr>
        <p:spPr>
          <a:xfrm>
            <a:off x="1158240" y="785381"/>
            <a:ext cx="9875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2">
            <a:hlinkClick r:id="rId4"/>
          </p:cNvPr>
          <p:cNvPicPr preferRelativeResize="0"/>
          <p:nvPr/>
        </p:nvPicPr>
        <p:blipFill>
          <a:blip r:embed="rId5">
            <a:alphaModFix/>
          </a:blip>
          <a:stretch>
            <a:fillRect/>
          </a:stretch>
        </p:blipFill>
        <p:spPr>
          <a:xfrm>
            <a:off x="4561226" y="245525"/>
            <a:ext cx="3069457" cy="545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9" name="Google Shape;109;p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What do people think?</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839825" y="1802675"/>
            <a:ext cx="4078800" cy="403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GB" sz="2800">
                <a:solidFill>
                  <a:schemeClr val="dk1"/>
                </a:solidFill>
                <a:latin typeface="Gill Sans"/>
                <a:ea typeface="Gill Sans"/>
                <a:cs typeface="Gill Sans"/>
                <a:sym typeface="Gill Sans"/>
              </a:rPr>
              <a:t>“I think a homeless person can feel disconnected to the ideas of Jesus that have been represented as ‘Mr Perfect’ and ‘everything’s fine’. And so I think this lets them in.”</a:t>
            </a:r>
            <a:br>
              <a:rPr i="1" lang="en-GB" sz="2800">
                <a:solidFill>
                  <a:schemeClr val="dk1"/>
                </a:solidFill>
                <a:latin typeface="Gill Sans"/>
                <a:ea typeface="Gill Sans"/>
                <a:cs typeface="Gill Sans"/>
                <a:sym typeface="Gill Sans"/>
              </a:rPr>
            </a:br>
            <a:r>
              <a:rPr i="1" lang="en-GB" sz="2800">
                <a:solidFill>
                  <a:schemeClr val="dk1"/>
                </a:solidFill>
                <a:latin typeface="Gill Sans"/>
                <a:ea typeface="Gill Sans"/>
                <a:cs typeface="Gill Sans"/>
                <a:sym typeface="Gill Sans"/>
              </a:rPr>
              <a:t>-</a:t>
            </a:r>
            <a:r>
              <a:rPr i="1" lang="en-GB" sz="2400">
                <a:solidFill>
                  <a:schemeClr val="dk1"/>
                </a:solidFill>
                <a:latin typeface="Gill Sans"/>
                <a:ea typeface="Gill Sans"/>
                <a:cs typeface="Gill Sans"/>
                <a:sym typeface="Gill Sans"/>
              </a:rPr>
              <a:t>Timothy Schmalz (creator)</a:t>
            </a:r>
            <a:endParaRPr i="1" sz="24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200"/>
              <a:buFont typeface="Arial"/>
              <a:buNone/>
            </a:pPr>
            <a:r>
              <a:t/>
            </a:r>
            <a:endParaRPr b="1" sz="3200">
              <a:solidFill>
                <a:srgbClr val="C00000"/>
              </a:solidFill>
              <a:latin typeface="Gill Sans"/>
              <a:ea typeface="Gill Sans"/>
              <a:cs typeface="Gill Sans"/>
              <a:sym typeface="Gill Sans"/>
            </a:endParaRPr>
          </a:p>
        </p:txBody>
      </p:sp>
      <p:sp>
        <p:nvSpPr>
          <p:cNvPr id="111" name="Google Shape;111;p3"/>
          <p:cNvSpPr txBox="1"/>
          <p:nvPr/>
        </p:nvSpPr>
        <p:spPr>
          <a:xfrm>
            <a:off x="6510600" y="1802675"/>
            <a:ext cx="4078800" cy="487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GB" sz="2800">
                <a:solidFill>
                  <a:srgbClr val="121212"/>
                </a:solidFill>
                <a:highlight>
                  <a:srgbClr val="FFFFFF"/>
                </a:highlight>
                <a:latin typeface="Gill Sans"/>
                <a:ea typeface="Gill Sans"/>
                <a:cs typeface="Gill Sans"/>
                <a:sym typeface="Gill Sans"/>
              </a:rPr>
              <a:t>“It depicts Jesus in a very human way. Some iconography is very grand and glorious. This is earthy and speaks of the fragility of the human condition.’</a:t>
            </a:r>
            <a:endParaRPr i="1" sz="2800">
              <a:solidFill>
                <a:srgbClr val="121212"/>
              </a:solidFill>
              <a:highlight>
                <a:srgbClr val="FFFFFF"/>
              </a:highlight>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en-GB" sz="2400">
                <a:solidFill>
                  <a:srgbClr val="121212"/>
                </a:solidFill>
                <a:highlight>
                  <a:srgbClr val="FFFFFF"/>
                </a:highlight>
                <a:latin typeface="Gill Sans"/>
                <a:ea typeface="Gill Sans"/>
                <a:cs typeface="Gill Sans"/>
                <a:sym typeface="Gill Sans"/>
              </a:rPr>
              <a:t>-Martyn Atkins (Methodist Central Hall)</a:t>
            </a:r>
            <a:endParaRPr i="1" sz="2400">
              <a:solidFill>
                <a:srgbClr val="121212"/>
              </a:solidFill>
              <a:highlight>
                <a:srgbClr val="FFFFFF"/>
              </a:highlight>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i="1" sz="3500">
              <a:solidFill>
                <a:srgbClr val="121212"/>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i="1" sz="28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200"/>
              <a:buFont typeface="Arial"/>
              <a:buNone/>
            </a:pPr>
            <a:r>
              <a:t/>
            </a:r>
            <a:endParaRPr b="1" sz="3200">
              <a:solidFill>
                <a:srgbClr val="C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19" name="Google Shape;119;p4"/>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20" name="Google Shape;120;p4"/>
          <p:cNvPicPr preferRelativeResize="0"/>
          <p:nvPr/>
        </p:nvPicPr>
        <p:blipFill rotWithShape="1">
          <a:blip r:embed="rId6">
            <a:alphaModFix/>
          </a:blip>
          <a:srcRect b="786" l="0" r="0" t="0"/>
          <a:stretch/>
        </p:blipFill>
        <p:spPr>
          <a:xfrm>
            <a:off x="8015344" y="-12200"/>
            <a:ext cx="2132554" cy="5891963"/>
          </a:xfrm>
          <a:prstGeom prst="rect">
            <a:avLst/>
          </a:prstGeom>
          <a:noFill/>
          <a:ln>
            <a:noFill/>
          </a:ln>
        </p:spPr>
      </p:pic>
      <p:pic>
        <p:nvPicPr>
          <p:cNvPr id="121" name="Google Shape;121;p4"/>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22" name="Google Shape;122;p4"/>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23" name="Google Shape;123;p4"/>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24" name="Google Shape;124;p4"/>
          <p:cNvPicPr preferRelativeResize="0"/>
          <p:nvPr/>
        </p:nvPicPr>
        <p:blipFill rotWithShape="1">
          <a:blip r:embed="rId10">
            <a:alphaModFix/>
          </a:blip>
          <a:srcRect b="0" l="0" r="0" t="1149"/>
          <a:stretch/>
        </p:blipFill>
        <p:spPr>
          <a:xfrm>
            <a:off x="5899748" y="0"/>
            <a:ext cx="2153617" cy="5873436"/>
          </a:xfrm>
          <a:prstGeom prst="rect">
            <a:avLst/>
          </a:prstGeom>
          <a:noFill/>
          <a:ln>
            <a:noFill/>
          </a:ln>
        </p:spPr>
      </p:pic>
      <p:pic>
        <p:nvPicPr>
          <p:cNvPr id="125" name="Google Shape;125;p4"/>
          <p:cNvPicPr preferRelativeResize="0"/>
          <p:nvPr/>
        </p:nvPicPr>
        <p:blipFill rotWithShape="1">
          <a:blip r:embed="rId11">
            <a:alphaModFix/>
          </a:blip>
          <a:srcRect b="0" l="0" r="0" t="0"/>
          <a:stretch/>
        </p:blipFill>
        <p:spPr>
          <a:xfrm>
            <a:off x="11851852" y="5321614"/>
            <a:ext cx="439569" cy="557721"/>
          </a:xfrm>
          <a:prstGeom prst="rect">
            <a:avLst/>
          </a:prstGeom>
          <a:noFill/>
          <a:ln>
            <a:noFill/>
          </a:ln>
        </p:spPr>
      </p:pic>
      <p:pic>
        <p:nvPicPr>
          <p:cNvPr id="126" name="Google Shape;126;p4"/>
          <p:cNvPicPr preferRelativeResize="0"/>
          <p:nvPr/>
        </p:nvPicPr>
        <p:blipFill rotWithShape="1">
          <a:blip r:embed="rId11">
            <a:alphaModFix/>
          </a:blip>
          <a:srcRect b="0" l="0" r="0" t="0"/>
          <a:stretch/>
        </p:blipFill>
        <p:spPr>
          <a:xfrm>
            <a:off x="11536715" y="5683014"/>
            <a:ext cx="681176" cy="196463"/>
          </a:xfrm>
          <a:prstGeom prst="rect">
            <a:avLst/>
          </a:prstGeom>
          <a:noFill/>
          <a:ln>
            <a:noFill/>
          </a:ln>
        </p:spPr>
      </p:pic>
      <p:sp>
        <p:nvSpPr>
          <p:cNvPr id="127" name="Google Shape;127;p4"/>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35" name="Google Shape;135;p5"/>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36" name="Google Shape;136;p5"/>
          <p:cNvPicPr preferRelativeResize="0"/>
          <p:nvPr/>
        </p:nvPicPr>
        <p:blipFill rotWithShape="1">
          <a:blip r:embed="rId6">
            <a:alphaModFix/>
          </a:blip>
          <a:srcRect b="786" l="0" r="0" t="0"/>
          <a:stretch/>
        </p:blipFill>
        <p:spPr>
          <a:xfrm>
            <a:off x="8015344" y="-9264"/>
            <a:ext cx="2132554" cy="5891963"/>
          </a:xfrm>
          <a:prstGeom prst="rect">
            <a:avLst/>
          </a:prstGeom>
          <a:noFill/>
          <a:ln>
            <a:noFill/>
          </a:ln>
        </p:spPr>
      </p:pic>
      <p:pic>
        <p:nvPicPr>
          <p:cNvPr id="137" name="Google Shape;137;p5"/>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38" name="Google Shape;138;p5"/>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39" name="Google Shape;139;p5"/>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40" name="Google Shape;140;p5"/>
          <p:cNvPicPr preferRelativeResize="0"/>
          <p:nvPr/>
        </p:nvPicPr>
        <p:blipFill rotWithShape="1">
          <a:blip r:embed="rId10">
            <a:alphaModFix/>
          </a:blip>
          <a:srcRect b="0" l="0" r="0" t="0"/>
          <a:stretch/>
        </p:blipFill>
        <p:spPr>
          <a:xfrm>
            <a:off x="11851852" y="5321614"/>
            <a:ext cx="439569" cy="557721"/>
          </a:xfrm>
          <a:prstGeom prst="rect">
            <a:avLst/>
          </a:prstGeom>
          <a:noFill/>
          <a:ln>
            <a:noFill/>
          </a:ln>
        </p:spPr>
      </p:pic>
      <p:pic>
        <p:nvPicPr>
          <p:cNvPr id="141" name="Google Shape;141;p5"/>
          <p:cNvPicPr preferRelativeResize="0"/>
          <p:nvPr/>
        </p:nvPicPr>
        <p:blipFill rotWithShape="1">
          <a:blip r:embed="rId10">
            <a:alphaModFix/>
          </a:blip>
          <a:srcRect b="0" l="0" r="0" t="0"/>
          <a:stretch/>
        </p:blipFill>
        <p:spPr>
          <a:xfrm>
            <a:off x="11536715" y="5683014"/>
            <a:ext cx="681176" cy="196463"/>
          </a:xfrm>
          <a:prstGeom prst="rect">
            <a:avLst/>
          </a:prstGeom>
          <a:noFill/>
          <a:ln>
            <a:noFill/>
          </a:ln>
        </p:spPr>
      </p:pic>
      <p:sp>
        <p:nvSpPr>
          <p:cNvPr id="142" name="Google Shape;142;p5"/>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pic>
        <p:nvPicPr>
          <p:cNvPr id="143" name="Google Shape;143;p5"/>
          <p:cNvPicPr preferRelativeResize="0"/>
          <p:nvPr/>
        </p:nvPicPr>
        <p:blipFill rotWithShape="1">
          <a:blip r:embed="rId11">
            <a:alphaModFix/>
          </a:blip>
          <a:srcRect b="0" l="0" r="0" t="1149"/>
          <a:stretch/>
        </p:blipFill>
        <p:spPr>
          <a:xfrm>
            <a:off x="5899748" y="0"/>
            <a:ext cx="2153617" cy="5873436"/>
          </a:xfrm>
          <a:prstGeom prst="rect">
            <a:avLst/>
          </a:prstGeom>
          <a:noFill/>
          <a:ln>
            <a:noFill/>
          </a:ln>
        </p:spPr>
      </p:pic>
      <p:pic>
        <p:nvPicPr>
          <p:cNvPr id="144" name="Google Shape;144;p5"/>
          <p:cNvPicPr preferRelativeResize="0"/>
          <p:nvPr/>
        </p:nvPicPr>
        <p:blipFill rotWithShape="1">
          <a:blip r:embed="rId12">
            <a:alphaModFix/>
          </a:blip>
          <a:srcRect b="786" l="0" r="0" t="0"/>
          <a:stretch/>
        </p:blipFill>
        <p:spPr>
          <a:xfrm>
            <a:off x="8015344" y="-12200"/>
            <a:ext cx="2132554" cy="5891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2" name="Google Shape;152;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4199675" y="1966250"/>
            <a:ext cx="7527600" cy="389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400" u="none" cap="none" strike="noStrike">
                <a:solidFill>
                  <a:srgbClr val="C00000"/>
                </a:solidFill>
                <a:latin typeface="Gill Sans"/>
                <a:ea typeface="Gill Sans"/>
                <a:cs typeface="Gill Sans"/>
                <a:sym typeface="Gill Sans"/>
              </a:rPr>
              <a:t>What </a:t>
            </a:r>
            <a:r>
              <a:rPr b="1" lang="en-GB" sz="3400">
                <a:solidFill>
                  <a:srgbClr val="C00000"/>
                </a:solidFill>
                <a:latin typeface="Gill Sans"/>
                <a:ea typeface="Gill Sans"/>
                <a:cs typeface="Gill Sans"/>
                <a:sym typeface="Gill Sans"/>
              </a:rPr>
              <a:t>does </a:t>
            </a:r>
            <a:r>
              <a:rPr b="1" i="0" lang="en-GB" sz="3400" u="none" cap="none" strike="noStrike">
                <a:solidFill>
                  <a:srgbClr val="C00000"/>
                </a:solidFill>
                <a:latin typeface="Gill Sans"/>
                <a:ea typeface="Gill Sans"/>
                <a:cs typeface="Gill Sans"/>
                <a:sym typeface="Gill Sans"/>
              </a:rPr>
              <a:t>‘preferential’ mean?</a:t>
            </a:r>
            <a:endParaRPr b="1" i="0" sz="3400" u="none" cap="none" strike="noStrike">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t/>
            </a:r>
            <a:endParaRPr b="1" sz="3400">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1" i="0" lang="en-GB" sz="3400" u="none" cap="none" strike="noStrike">
                <a:solidFill>
                  <a:srgbClr val="C00000"/>
                </a:solidFill>
                <a:latin typeface="Gill Sans"/>
                <a:ea typeface="Gill Sans"/>
                <a:cs typeface="Gill Sans"/>
                <a:sym typeface="Gill Sans"/>
              </a:rPr>
              <a:t>What might it mean to give someone the ‘preferential option’?</a:t>
            </a:r>
            <a:endParaRPr b="1" i="0" sz="3400" u="none" cap="none" strike="noStrike">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t/>
            </a:r>
            <a:endParaRPr b="1" sz="3400">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1" lang="en-GB" sz="3400">
                <a:solidFill>
                  <a:srgbClr val="C00000"/>
                </a:solidFill>
                <a:latin typeface="Gill Sans"/>
                <a:ea typeface="Gill Sans"/>
                <a:cs typeface="Gill Sans"/>
                <a:sym typeface="Gill Sans"/>
              </a:rPr>
              <a:t>Is it important to give those in need this option? Why?</a:t>
            </a:r>
            <a:endParaRPr b="1" sz="3400">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t/>
            </a:r>
            <a:endParaRPr b="1" sz="3400">
              <a:solidFill>
                <a:srgbClr val="C00000"/>
              </a:solidFill>
              <a:latin typeface="Gill Sans"/>
              <a:ea typeface="Gill Sans"/>
              <a:cs typeface="Gill Sans"/>
              <a:sym typeface="Gill Sans"/>
            </a:endParaRPr>
          </a:p>
        </p:txBody>
      </p:sp>
      <p:pic>
        <p:nvPicPr>
          <p:cNvPr id="154" name="Google Shape;154;p6"/>
          <p:cNvPicPr preferRelativeResize="0"/>
          <p:nvPr/>
        </p:nvPicPr>
        <p:blipFill rotWithShape="1">
          <a:blip r:embed="rId5">
            <a:alphaModFix/>
          </a:blip>
          <a:srcRect b="19205" l="6429" r="57232" t="11111"/>
          <a:stretch/>
        </p:blipFill>
        <p:spPr>
          <a:xfrm>
            <a:off x="866191" y="1966260"/>
            <a:ext cx="2712229" cy="2925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2eb5c8599eb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61" name="Google Shape;161;g2eb5c8599eb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62" name="Google Shape;162;g2eb5c8599eb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b="0" i="0" sz="1400" u="none" cap="none" strike="noStrike">
              <a:solidFill>
                <a:srgbClr val="000000"/>
              </a:solidFill>
              <a:latin typeface="Arial"/>
              <a:ea typeface="Arial"/>
              <a:cs typeface="Arial"/>
              <a:sym typeface="Arial"/>
            </a:endParaRPr>
          </a:p>
        </p:txBody>
      </p:sp>
      <p:sp>
        <p:nvSpPr>
          <p:cNvPr id="163" name="Google Shape;163;g2eb5c8599eb_0_0"/>
          <p:cNvSpPr/>
          <p:nvPr/>
        </p:nvSpPr>
        <p:spPr>
          <a:xfrm>
            <a:off x="4199675" y="1966250"/>
            <a:ext cx="7527600" cy="3897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Pope Francis has declared this year’s Jubilee theme to be: Pilgrims of Hope</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Why might Pope Francis think ‘hope’ is an important thing to focus on in 2025?</a:t>
            </a:r>
            <a:endParaRPr b="1" sz="3400">
              <a:solidFill>
                <a:srgbClr val="C00000"/>
              </a:solidFill>
              <a:latin typeface="Gill Sans"/>
              <a:ea typeface="Gill Sans"/>
              <a:cs typeface="Gill Sans"/>
              <a:sym typeface="Gill Sans"/>
            </a:endParaRPr>
          </a:p>
        </p:txBody>
      </p:sp>
      <p:pic>
        <p:nvPicPr>
          <p:cNvPr id="164" name="Google Shape;164;g2eb5c8599eb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0"/>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71" name="Google Shape;171;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2" name="Google Shape;172;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73" name="Google Shape;173;p10"/>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74" name="Google Shape;174;p10"/>
          <p:cNvSpPr/>
          <p:nvPr/>
        </p:nvSpPr>
        <p:spPr>
          <a:xfrm>
            <a:off x="815399" y="1905506"/>
            <a:ext cx="794097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"If anyone is well off in worldly possessions and sees their sister or brother in need but closes their heart to them, how can the love of God be remaining in them?”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i="0" lang="en-GB" sz="2400" u="none" cap="none" strike="noStrike">
                <a:solidFill>
                  <a:srgbClr val="C00000"/>
                </a:solidFill>
                <a:latin typeface="Gill Sans"/>
                <a:ea typeface="Gill Sans"/>
                <a:cs typeface="Gill Sans"/>
                <a:sym typeface="Gill Sans"/>
              </a:rPr>
              <a:t>1 John 3.17-18</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2e8d3822f8a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81" name="Google Shape;181;g2e8d3822f8a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82" name="Google Shape;182;g2e8d3822f8a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Alex Stephany: Beam</a:t>
            </a:r>
            <a:endParaRPr b="0" i="0" sz="1400" u="none" cap="none" strike="noStrike">
              <a:solidFill>
                <a:srgbClr val="000000"/>
              </a:solidFill>
              <a:latin typeface="Arial"/>
              <a:ea typeface="Arial"/>
              <a:cs typeface="Arial"/>
              <a:sym typeface="Arial"/>
            </a:endParaRPr>
          </a:p>
        </p:txBody>
      </p:sp>
      <p:pic>
        <p:nvPicPr>
          <p:cNvPr id="183" name="Google Shape;183;g2e8d3822f8a_0_0"/>
          <p:cNvPicPr preferRelativeResize="0"/>
          <p:nvPr/>
        </p:nvPicPr>
        <p:blipFill rotWithShape="1">
          <a:blip r:embed="rId5">
            <a:alphaModFix/>
          </a:blip>
          <a:srcRect b="17081" l="9728" r="53124" t="7702"/>
          <a:stretch/>
        </p:blipFill>
        <p:spPr>
          <a:xfrm>
            <a:off x="8970275" y="1850110"/>
            <a:ext cx="2863526" cy="3261411"/>
          </a:xfrm>
          <a:prstGeom prst="rect">
            <a:avLst/>
          </a:prstGeom>
          <a:noFill/>
          <a:ln>
            <a:noFill/>
          </a:ln>
        </p:spPr>
      </p:pic>
      <p:pic>
        <p:nvPicPr>
          <p:cNvPr id="184" name="Google Shape;184;g2e8d3822f8a_0_0">
            <a:hlinkClick r:id="rId6"/>
          </p:cNvPr>
          <p:cNvPicPr preferRelativeResize="0"/>
          <p:nvPr/>
        </p:nvPicPr>
        <p:blipFill>
          <a:blip r:embed="rId7">
            <a:alphaModFix/>
          </a:blip>
          <a:stretch>
            <a:fillRect/>
          </a:stretch>
        </p:blipFill>
        <p:spPr>
          <a:xfrm>
            <a:off x="3391450" y="2048575"/>
            <a:ext cx="4738852" cy="315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