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ooper Black" panose="0208090404030B020404" pitchFamily="18" charset="0"/>
      <p:regular r:id="rId25"/>
    </p:embeddedFont>
    <p:embeddedFont>
      <p:font typeface="Gill Sans" panose="020B0604020202020204" charset="0"/>
      <p:regular r:id="rId26"/>
      <p:bold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8" roundtripDataSignature="AMtx7mibPALD/t8OM8yuSpyUCQrvhgsS6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226" y="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llum Mitchell" userId="a937cf30-cf8c-44de-9560-3c5218c9e925" providerId="ADAL" clId="{CBA36297-AD4C-4751-82C3-2049E87D05F7}"/>
    <pc:docChg chg="custSel addSld delSld modSld">
      <pc:chgData name="Callum Mitchell" userId="a937cf30-cf8c-44de-9560-3c5218c9e925" providerId="ADAL" clId="{CBA36297-AD4C-4751-82C3-2049E87D05F7}" dt="2024-09-09T09:53:13.657" v="11"/>
      <pc:docMkLst>
        <pc:docMk/>
      </pc:docMkLst>
      <pc:sldChg chg="del">
        <pc:chgData name="Callum Mitchell" userId="a937cf30-cf8c-44de-9560-3c5218c9e925" providerId="ADAL" clId="{CBA36297-AD4C-4751-82C3-2049E87D05F7}" dt="2024-09-09T09:49:46.285" v="8" actId="2696"/>
        <pc:sldMkLst>
          <pc:docMk/>
          <pc:sldMk cId="0" sldId="257"/>
        </pc:sldMkLst>
      </pc:sldChg>
      <pc:sldChg chg="modSp add">
        <pc:chgData name="Callum Mitchell" userId="a937cf30-cf8c-44de-9560-3c5218c9e925" providerId="ADAL" clId="{CBA36297-AD4C-4751-82C3-2049E87D05F7}" dt="2024-09-09T09:53:13.657" v="11"/>
        <pc:sldMkLst>
          <pc:docMk/>
          <pc:sldMk cId="96572491" sldId="257"/>
        </pc:sldMkLst>
        <pc:picChg chg="mod">
          <ac:chgData name="Callum Mitchell" userId="a937cf30-cf8c-44de-9560-3c5218c9e925" providerId="ADAL" clId="{CBA36297-AD4C-4751-82C3-2049E87D05F7}" dt="2024-09-09T09:53:13.657" v="11"/>
          <ac:picMkLst>
            <pc:docMk/>
            <pc:sldMk cId="96572491" sldId="257"/>
            <ac:picMk id="105" creationId="{00000000-0000-0000-0000-000000000000}"/>
          </ac:picMkLst>
        </pc:picChg>
      </pc:sldChg>
      <pc:sldChg chg="addSp delSp modSp">
        <pc:chgData name="Callum Mitchell" userId="a937cf30-cf8c-44de-9560-3c5218c9e925" providerId="ADAL" clId="{CBA36297-AD4C-4751-82C3-2049E87D05F7}" dt="2024-09-09T09:48:57.614" v="5"/>
        <pc:sldMkLst>
          <pc:docMk/>
          <pc:sldMk cId="0" sldId="266"/>
        </pc:sldMkLst>
        <pc:picChg chg="add">
          <ac:chgData name="Callum Mitchell" userId="a937cf30-cf8c-44de-9560-3c5218c9e925" providerId="ADAL" clId="{CBA36297-AD4C-4751-82C3-2049E87D05F7}" dt="2024-09-09T09:48:57.614" v="5"/>
          <ac:picMkLst>
            <pc:docMk/>
            <pc:sldMk cId="0" sldId="266"/>
            <ac:picMk id="7" creationId="{E565C3A5-C37A-4531-BCE8-F10797351FE5}"/>
          </ac:picMkLst>
        </pc:picChg>
        <pc:picChg chg="del mod">
          <ac:chgData name="Callum Mitchell" userId="a937cf30-cf8c-44de-9560-3c5218c9e925" providerId="ADAL" clId="{CBA36297-AD4C-4751-82C3-2049E87D05F7}" dt="2024-09-09T09:48:35.585" v="4"/>
          <ac:picMkLst>
            <pc:docMk/>
            <pc:sldMk cId="0" sldId="266"/>
            <ac:picMk id="208" creationId="{00000000-0000-0000-0000-000000000000}"/>
          </ac:picMkLst>
        </pc:picChg>
      </pc:sldChg>
      <pc:sldChg chg="del">
        <pc:chgData name="Callum Mitchell" userId="a937cf30-cf8c-44de-9560-3c5218c9e925" providerId="ADAL" clId="{CBA36297-AD4C-4751-82C3-2049E87D05F7}" dt="2024-09-09T09:49:13.205" v="6" actId="2696"/>
        <pc:sldMkLst>
          <pc:docMk/>
          <pc:sldMk cId="0" sldId="272"/>
        </pc:sldMkLst>
      </pc:sldChg>
      <pc:sldChg chg="add">
        <pc:chgData name="Callum Mitchell" userId="a937cf30-cf8c-44de-9560-3c5218c9e925" providerId="ADAL" clId="{CBA36297-AD4C-4751-82C3-2049E87D05F7}" dt="2024-09-09T09:49:40.034" v="7"/>
        <pc:sldMkLst>
          <pc:docMk/>
          <pc:sldMk cId="67525789" sldId="27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2e70cd90a8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g2e70cd90a80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95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GB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Image on left by </a:t>
            </a:r>
            <a:r>
              <a:rPr lang="en-GB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Clker</a:t>
            </a:r>
            <a:r>
              <a:rPr lang="en-GB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-Free-Vector-Images from </a:t>
            </a:r>
            <a:r>
              <a:rPr lang="en-GB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Pixabay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g2e70cd90a80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2e70cd90a80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1" name="Google Shape;201;g2e70cd90a80_0_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95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GB" dirty="0"/>
              <a:t>The Big Debate, resources created by WWF 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g2e70cd90a80_0_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2e70cd90a80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1" name="Google Shape;211;g2e70cd90a80_0_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95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g2e70cd90a80_0_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2e70cd90a80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1" name="Google Shape;221;g2e70cd90a80_0_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95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g2e70cd90a80_0_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2e70cd90a80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1" name="Google Shape;231;g2e70cd90a80_0_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95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g2e70cd90a80_0_3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2e70cd90a80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1" name="Google Shape;241;g2e70cd90a80_0_4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95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g2e70cd90a80_0_4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2e70cd90a80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1" name="Google Shape;251;g2e70cd90a80_0_5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95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g2e70cd90a80_0_5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2e70cd90a80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1" name="Google Shape;261;g2e70cd90a80_0_6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95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GB"/>
              <a:t>The Big Debate, resources created by WWF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g2e70cd90a80_0_6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807846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2e0b5f2ff1e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1" name="Google Shape;271;g2e0b5f2ff1e_0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95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g2e0b5f2ff1e_0_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18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GB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Talk partners for 3 minutes</a:t>
            </a:r>
            <a:endParaRPr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GB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Gather responses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endParaRPr lang="en-GB" sz="1200" dirty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GB" sz="12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Top right image: </a:t>
            </a:r>
            <a:r>
              <a:rPr lang="en-GB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credit: The Ocean Agency / XL Catlin Seaview Survey / Richard </a:t>
            </a:r>
            <a:r>
              <a:rPr lang="en-GB" sz="1200" b="0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Vevers</a:t>
            </a:r>
            <a:endParaRPr dirty="0"/>
          </a:p>
        </p:txBody>
      </p:sp>
      <p:sp>
        <p:nvSpPr>
          <p:cNvPr id="97" name="Google Shape;97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907092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" name="Google Shape;10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95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110" name="Google Shape;110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5" name="Google Shape;12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95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126" name="Google Shape;126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1" name="Google Shape;141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95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e06d24367d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1" name="Google Shape;151;g2e06d24367d_0_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95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g2e06d24367d_0_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1" name="Google Shape;16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95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95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1" name="Google Shape;181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95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" name="Google Shape;2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2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watch?v=teu7BCZTgDs" TargetMode="External"/><Relationship Id="rId5" Type="http://schemas.openxmlformats.org/officeDocument/2006/relationships/image" Target="../media/image29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29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29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29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5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1.png"/><Relationship Id="rId9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g"/><Relationship Id="rId5" Type="http://schemas.openxmlformats.org/officeDocument/2006/relationships/image" Target="../media/image27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"/>
          <p:cNvPicPr preferRelativeResize="0"/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6166" y="4968986"/>
            <a:ext cx="3739487" cy="132874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"/>
          <p:cNvSpPr txBox="1"/>
          <p:nvPr/>
        </p:nvSpPr>
        <p:spPr>
          <a:xfrm>
            <a:off x="1469409" y="955342"/>
            <a:ext cx="9471600" cy="18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6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Care of Creation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Year 6</a:t>
            </a:r>
            <a:endParaRPr sz="80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92" name="Google Shape;92;p1"/>
          <p:cNvPicPr preferRelativeResize="0"/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86800" y="3705331"/>
            <a:ext cx="2328400" cy="2527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"/>
          <p:cNvPicPr preferRelativeResize="0"/>
          <p:nvPr/>
        </p:nvPicPr>
        <p:blipFill rotWithShape="1">
          <a:blip r:embed="rId6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2012"/>
            <a:ext cx="2164084" cy="21610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g2e70cd90a80_0_0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338"/>
            <a:ext cx="12192000" cy="18050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g2e70cd90a80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0022" y="5700713"/>
            <a:ext cx="11547260" cy="1128576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g2e70cd90a80_0_0"/>
          <p:cNvSpPr txBox="1"/>
          <p:nvPr/>
        </p:nvSpPr>
        <p:spPr>
          <a:xfrm>
            <a:off x="1158240" y="785381"/>
            <a:ext cx="98754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b="0" i="0" u="none" strike="noStrike" cap="none" dirty="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Care of Creation</a:t>
            </a:r>
            <a:endParaRPr dirty="0"/>
          </a:p>
        </p:txBody>
      </p:sp>
      <p:pic>
        <p:nvPicPr>
          <p:cNvPr id="197" name="Google Shape;197;g2e70cd90a80_0_0"/>
          <p:cNvPicPr preferRelativeResize="0"/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11" t="11450" r="57608" b="6231"/>
          <a:stretch/>
        </p:blipFill>
        <p:spPr>
          <a:xfrm>
            <a:off x="7453482" y="2050469"/>
            <a:ext cx="2678266" cy="321442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D7897653-1B51-49FB-A93D-D2C900053165}"/>
              </a:ext>
            </a:extLst>
          </p:cNvPr>
          <p:cNvGrpSpPr/>
          <p:nvPr/>
        </p:nvGrpSpPr>
        <p:grpSpPr>
          <a:xfrm>
            <a:off x="1649962" y="1927838"/>
            <a:ext cx="3554963" cy="3554963"/>
            <a:chOff x="1668624" y="1897956"/>
            <a:chExt cx="3554963" cy="3554963"/>
          </a:xfrm>
        </p:grpSpPr>
        <p:pic>
          <p:nvPicPr>
            <p:cNvPr id="3" name="Picture 2">
              <a:hlinkClick r:id="rId6"/>
              <a:extLst>
                <a:ext uri="{FF2B5EF4-FFF2-40B4-BE49-F238E27FC236}">
                  <a16:creationId xmlns:a16="http://schemas.microsoft.com/office/drawing/2014/main" id="{02925264-F34C-4CC4-A423-DA9DF024320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68624" y="1897956"/>
              <a:ext cx="3554963" cy="3554963"/>
            </a:xfrm>
            <a:prstGeom prst="rect">
              <a:avLst/>
            </a:prstGeom>
          </p:spPr>
        </p:pic>
        <p:sp>
          <p:nvSpPr>
            <p:cNvPr id="4" name="TextBox 3">
              <a:hlinkClick r:id="rId6"/>
              <a:extLst>
                <a:ext uri="{FF2B5EF4-FFF2-40B4-BE49-F238E27FC236}">
                  <a16:creationId xmlns:a16="http://schemas.microsoft.com/office/drawing/2014/main" id="{ACA22224-3F15-4B58-9512-1FFB5F7A7FAC}"/>
                </a:ext>
              </a:extLst>
            </p:cNvPr>
            <p:cNvSpPr txBox="1"/>
            <p:nvPr/>
          </p:nvSpPr>
          <p:spPr>
            <a:xfrm>
              <a:off x="2662334" y="3167605"/>
              <a:ext cx="156754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>
                  <a:solidFill>
                    <a:srgbClr val="92D050"/>
                  </a:solidFill>
                  <a:latin typeface="Cooper Black" panose="0208090404030B020404" pitchFamily="18" charset="0"/>
                </a:rPr>
                <a:t>Be part of this movement</a:t>
              </a:r>
            </a:p>
          </p:txBody>
        </p:sp>
      </p:grpSp>
      <p:sp>
        <p:nvSpPr>
          <p:cNvPr id="6" name="Arrow: Down 5">
            <a:extLst>
              <a:ext uri="{FF2B5EF4-FFF2-40B4-BE49-F238E27FC236}">
                <a16:creationId xmlns:a16="http://schemas.microsoft.com/office/drawing/2014/main" id="{432CD945-C6A6-4547-A5AB-BF620D6F6904}"/>
              </a:ext>
            </a:extLst>
          </p:cNvPr>
          <p:cNvSpPr/>
          <p:nvPr/>
        </p:nvSpPr>
        <p:spPr>
          <a:xfrm rot="3637406">
            <a:off x="5322181" y="2267794"/>
            <a:ext cx="111967" cy="4851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CBCD49-4F17-472B-AB94-F5532E8F9B96}"/>
              </a:ext>
            </a:extLst>
          </p:cNvPr>
          <p:cNvSpPr txBox="1"/>
          <p:nvPr/>
        </p:nvSpPr>
        <p:spPr>
          <a:xfrm>
            <a:off x="5617029" y="2107421"/>
            <a:ext cx="1091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latin typeface="Gill Sans" panose="020B0604020202020204" charset="0"/>
              </a:rPr>
              <a:t>Click me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g2e70cd90a80_0_10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338"/>
            <a:ext cx="12192000" cy="18050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g2e70cd90a80_0_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0022" y="5700713"/>
            <a:ext cx="11547260" cy="1128576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g2e70cd90a80_0_10"/>
          <p:cNvSpPr txBox="1"/>
          <p:nvPr/>
        </p:nvSpPr>
        <p:spPr>
          <a:xfrm>
            <a:off x="1158240" y="785381"/>
            <a:ext cx="98754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The Big Debate</a:t>
            </a:r>
            <a:endParaRPr/>
          </a:p>
        </p:txBody>
      </p:sp>
      <p:pic>
        <p:nvPicPr>
          <p:cNvPr id="207" name="Google Shape;207;g2e70cd90a80_0_10"/>
          <p:cNvPicPr preferRelativeResize="0"/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11" t="11450" r="57608" b="6231"/>
          <a:stretch/>
        </p:blipFill>
        <p:spPr>
          <a:xfrm>
            <a:off x="9049017" y="1840906"/>
            <a:ext cx="2678266" cy="3214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208;g2e70cd90a80_0_10">
            <a:extLst>
              <a:ext uri="{FF2B5EF4-FFF2-40B4-BE49-F238E27FC236}">
                <a16:creationId xmlns:a16="http://schemas.microsoft.com/office/drawing/2014/main" id="{E565C3A5-C37A-4531-BCE8-F10797351FE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8250" y="1955075"/>
            <a:ext cx="7151522" cy="35932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g2e70cd90a80_0_20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338"/>
            <a:ext cx="12192000" cy="18050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g2e70cd90a80_0_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0022" y="5700713"/>
            <a:ext cx="11547260" cy="1128576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g2e70cd90a80_0_20"/>
          <p:cNvSpPr txBox="1"/>
          <p:nvPr/>
        </p:nvSpPr>
        <p:spPr>
          <a:xfrm>
            <a:off x="1158240" y="785381"/>
            <a:ext cx="98754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The Big Debate: Questions</a:t>
            </a:r>
            <a:endParaRPr/>
          </a:p>
        </p:txBody>
      </p:sp>
      <p:pic>
        <p:nvPicPr>
          <p:cNvPr id="217" name="Google Shape;217;g2e70cd90a80_0_20"/>
          <p:cNvPicPr preferRelativeResize="0"/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11" t="11450" r="57608" b="6231"/>
          <a:stretch/>
        </p:blipFill>
        <p:spPr>
          <a:xfrm>
            <a:off x="9049017" y="1840906"/>
            <a:ext cx="2678266" cy="3214420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g2e70cd90a80_0_20"/>
          <p:cNvSpPr/>
          <p:nvPr/>
        </p:nvSpPr>
        <p:spPr>
          <a:xfrm>
            <a:off x="570992" y="1801559"/>
            <a:ext cx="7757100" cy="32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GB" sz="32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Should we spend money on new technologies to replace fossil fuels with renewable energy sources?</a:t>
            </a:r>
            <a:endParaRPr sz="24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oogle Shape;224;g2e70cd90a80_0_30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338"/>
            <a:ext cx="12192000" cy="18050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g2e70cd90a80_0_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0022" y="5700713"/>
            <a:ext cx="11547260" cy="1128576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g2e70cd90a80_0_30"/>
          <p:cNvSpPr txBox="1"/>
          <p:nvPr/>
        </p:nvSpPr>
        <p:spPr>
          <a:xfrm>
            <a:off x="1158240" y="785381"/>
            <a:ext cx="98754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The Big Debate: Questions</a:t>
            </a:r>
            <a:endParaRPr/>
          </a:p>
        </p:txBody>
      </p:sp>
      <p:pic>
        <p:nvPicPr>
          <p:cNvPr id="227" name="Google Shape;227;g2e70cd90a80_0_30"/>
          <p:cNvPicPr preferRelativeResize="0"/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11" t="11450" r="57608" b="6231"/>
          <a:stretch/>
        </p:blipFill>
        <p:spPr>
          <a:xfrm>
            <a:off x="9049017" y="1840906"/>
            <a:ext cx="2678266" cy="3214420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g2e70cd90a80_0_30"/>
          <p:cNvSpPr/>
          <p:nvPr/>
        </p:nvSpPr>
        <p:spPr>
          <a:xfrm>
            <a:off x="570992" y="1801559"/>
            <a:ext cx="7757100" cy="32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2. How can we transport people locally and globally in an environmentally friendly way?</a:t>
            </a:r>
            <a:endParaRPr sz="24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Google Shape;234;g2e70cd90a80_0_39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338"/>
            <a:ext cx="12192000" cy="18050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g2e70cd90a80_0_3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0022" y="5700713"/>
            <a:ext cx="11547260" cy="1128576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g2e70cd90a80_0_39"/>
          <p:cNvSpPr txBox="1"/>
          <p:nvPr/>
        </p:nvSpPr>
        <p:spPr>
          <a:xfrm>
            <a:off x="1158240" y="785381"/>
            <a:ext cx="98754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The Big Debate: Questions</a:t>
            </a:r>
            <a:endParaRPr/>
          </a:p>
        </p:txBody>
      </p:sp>
      <p:pic>
        <p:nvPicPr>
          <p:cNvPr id="237" name="Google Shape;237;g2e70cd90a80_0_39"/>
          <p:cNvPicPr preferRelativeResize="0"/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11" t="11450" r="57608" b="6231"/>
          <a:stretch/>
        </p:blipFill>
        <p:spPr>
          <a:xfrm>
            <a:off x="9049017" y="1840906"/>
            <a:ext cx="2678266" cy="3214420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g2e70cd90a80_0_39"/>
          <p:cNvSpPr/>
          <p:nvPr/>
        </p:nvSpPr>
        <p:spPr>
          <a:xfrm>
            <a:off x="570992" y="1801559"/>
            <a:ext cx="7757100" cy="32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3. What will climate change do to our food supplies? How will we deal with this?</a:t>
            </a:r>
            <a:endParaRPr sz="24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g2e70cd90a80_0_48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338"/>
            <a:ext cx="12192000" cy="18050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g2e70cd90a80_0_4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0022" y="5700713"/>
            <a:ext cx="11547260" cy="1128576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g2e70cd90a80_0_48"/>
          <p:cNvSpPr txBox="1"/>
          <p:nvPr/>
        </p:nvSpPr>
        <p:spPr>
          <a:xfrm>
            <a:off x="1158240" y="785381"/>
            <a:ext cx="98754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The Big Debate: Questions</a:t>
            </a:r>
            <a:endParaRPr/>
          </a:p>
        </p:txBody>
      </p:sp>
      <p:pic>
        <p:nvPicPr>
          <p:cNvPr id="247" name="Google Shape;247;g2e70cd90a80_0_48"/>
          <p:cNvPicPr preferRelativeResize="0"/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11" t="11450" r="57608" b="6231"/>
          <a:stretch/>
        </p:blipFill>
        <p:spPr>
          <a:xfrm>
            <a:off x="9049017" y="1840906"/>
            <a:ext cx="2678266" cy="3214420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g2e70cd90a80_0_48"/>
          <p:cNvSpPr/>
          <p:nvPr/>
        </p:nvSpPr>
        <p:spPr>
          <a:xfrm>
            <a:off x="570992" y="1801559"/>
            <a:ext cx="7757100" cy="32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4. How will tackling climate change affect jobs, how much money we have and how we live?</a:t>
            </a:r>
            <a:endParaRPr sz="24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Google Shape;254;g2e70cd90a80_0_57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338"/>
            <a:ext cx="12192000" cy="18050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g2e70cd90a80_0_5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0022" y="5700713"/>
            <a:ext cx="11547260" cy="1128576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g2e70cd90a80_0_57"/>
          <p:cNvSpPr txBox="1"/>
          <p:nvPr/>
        </p:nvSpPr>
        <p:spPr>
          <a:xfrm>
            <a:off x="1158240" y="785381"/>
            <a:ext cx="98754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The Big Debate: Questions</a:t>
            </a:r>
            <a:endParaRPr/>
          </a:p>
        </p:txBody>
      </p:sp>
      <p:pic>
        <p:nvPicPr>
          <p:cNvPr id="257" name="Google Shape;257;g2e70cd90a80_0_57"/>
          <p:cNvPicPr preferRelativeResize="0"/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11" t="11450" r="57608" b="6231"/>
          <a:stretch/>
        </p:blipFill>
        <p:spPr>
          <a:xfrm>
            <a:off x="9049017" y="1840906"/>
            <a:ext cx="2678266" cy="3214420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g2e70cd90a80_0_57"/>
          <p:cNvSpPr/>
          <p:nvPr/>
        </p:nvSpPr>
        <p:spPr>
          <a:xfrm>
            <a:off x="570992" y="1801559"/>
            <a:ext cx="7757100" cy="32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5. How can we support people, animals and nature that are affected by climate change?</a:t>
            </a:r>
            <a:endParaRPr sz="24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Google Shape;264;g2e70cd90a80_0_66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338"/>
            <a:ext cx="12192000" cy="18050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g2e70cd90a80_0_6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0022" y="5700713"/>
            <a:ext cx="11547260" cy="1128576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g2e70cd90a80_0_66"/>
          <p:cNvSpPr txBox="1"/>
          <p:nvPr/>
        </p:nvSpPr>
        <p:spPr>
          <a:xfrm>
            <a:off x="1158240" y="785381"/>
            <a:ext cx="98754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What will you choose?</a:t>
            </a:r>
            <a:endParaRPr/>
          </a:p>
        </p:txBody>
      </p:sp>
      <p:pic>
        <p:nvPicPr>
          <p:cNvPr id="267" name="Google Shape;267;g2e70cd90a80_0_66"/>
          <p:cNvPicPr preferRelativeResize="0"/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11" t="11450" r="57608" b="6231"/>
          <a:stretch/>
        </p:blipFill>
        <p:spPr>
          <a:xfrm>
            <a:off x="9049017" y="1840906"/>
            <a:ext cx="2678266" cy="3214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g2e70cd90a80_0_6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4800" y="2197363"/>
            <a:ext cx="8744219" cy="31086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5257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Google Shape;274;g2e0b5f2ff1e_0_7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338"/>
            <a:ext cx="12192000" cy="18050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g2e0b5f2ff1e_0_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0022" y="5700713"/>
            <a:ext cx="11547260" cy="1128576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g2e0b5f2ff1e_0_7"/>
          <p:cNvSpPr txBox="1"/>
          <p:nvPr/>
        </p:nvSpPr>
        <p:spPr>
          <a:xfrm>
            <a:off x="1158240" y="785381"/>
            <a:ext cx="98754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Stewardship is everyone’s responsibility</a:t>
            </a:r>
            <a:endParaRPr/>
          </a:p>
        </p:txBody>
      </p:sp>
      <p:sp>
        <p:nvSpPr>
          <p:cNvPr id="277" name="Google Shape;277;g2e0b5f2ff1e_0_7"/>
          <p:cNvSpPr/>
          <p:nvPr/>
        </p:nvSpPr>
        <p:spPr>
          <a:xfrm>
            <a:off x="805076" y="1957300"/>
            <a:ext cx="8432100" cy="32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278" name="Google Shape;278;g2e0b5f2ff1e_0_7"/>
          <p:cNvPicPr preferRelativeResize="0"/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11" t="11450" r="57608" b="6231"/>
          <a:stretch/>
        </p:blipFill>
        <p:spPr>
          <a:xfrm>
            <a:off x="9049017" y="1840906"/>
            <a:ext cx="2678266" cy="3214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g2e0b5f2ff1e_0_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086325" y="1940338"/>
            <a:ext cx="6467363" cy="3622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2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338"/>
            <a:ext cx="12192000" cy="1805013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2"/>
          <p:cNvSpPr txBox="1"/>
          <p:nvPr/>
        </p:nvSpPr>
        <p:spPr>
          <a:xfrm>
            <a:off x="1158240" y="785381"/>
            <a:ext cx="9875520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Starter: What </a:t>
            </a:r>
            <a:r>
              <a:rPr lang="en-GB" sz="44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are these pictures saying?</a:t>
            </a:r>
            <a:endParaRPr/>
          </a:p>
        </p:txBody>
      </p:sp>
      <p:pic>
        <p:nvPicPr>
          <p:cNvPr id="101" name="Google Shape;101;p2"/>
          <p:cNvPicPr preferRelativeResize="0"/>
          <p:nvPr/>
        </p:nvPicPr>
        <p:blipFill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1458" y="1945830"/>
            <a:ext cx="3209151" cy="1684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"/>
          <p:cNvPicPr preferRelativeResize="0"/>
          <p:nvPr/>
        </p:nvPicPr>
        <p:blipFill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7685" y="4052975"/>
            <a:ext cx="3209150" cy="2406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"/>
          <p:cNvPicPr preferRelativeResize="0"/>
          <p:nvPr/>
        </p:nvPicPr>
        <p:blipFill>
          <a:blip r:embed="rId6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6978" y="4169061"/>
            <a:ext cx="3209149" cy="2406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"/>
          <p:cNvPicPr preferRelativeResize="0"/>
          <p:nvPr/>
        </p:nvPicPr>
        <p:blipFill>
          <a:blip r:embed="rId7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356" y="1737361"/>
            <a:ext cx="3162679" cy="2101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00E854F-221F-4F0B-AF5F-F893CC0C8BB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3391" y="1674261"/>
            <a:ext cx="3294263" cy="219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72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4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76206" cy="180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5350" y="5723649"/>
            <a:ext cx="11547259" cy="1128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4"/>
          <p:cNvPicPr preferRelativeResize="0"/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671" r="4772"/>
          <a:stretch/>
        </p:blipFill>
        <p:spPr>
          <a:xfrm>
            <a:off x="-71883" y="0"/>
            <a:ext cx="1978926" cy="5873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4"/>
          <p:cNvPicPr preferRelativeResize="0"/>
          <p:nvPr/>
        </p:nvPicPr>
        <p:blipFill rotWithShape="1">
          <a:blip r:embed="rId6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86"/>
          <a:stretch/>
        </p:blipFill>
        <p:spPr>
          <a:xfrm>
            <a:off x="8015344" y="-12200"/>
            <a:ext cx="2132554" cy="5891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4"/>
          <p:cNvPicPr preferRelativeResize="0"/>
          <p:nvPr/>
        </p:nvPicPr>
        <p:blipFill rotWithShape="1">
          <a:blip r:embed="rId7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40" t="929" r="4169" b="264"/>
          <a:stretch/>
        </p:blipFill>
        <p:spPr>
          <a:xfrm>
            <a:off x="3824518" y="0"/>
            <a:ext cx="2115403" cy="5873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4"/>
          <p:cNvPicPr preferRelativeResize="0"/>
          <p:nvPr/>
        </p:nvPicPr>
        <p:blipFill rotWithShape="1">
          <a:blip r:embed="rId8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12" t="861" r="3347"/>
          <a:stretch/>
        </p:blipFill>
        <p:spPr>
          <a:xfrm>
            <a:off x="1869115" y="0"/>
            <a:ext cx="2006221" cy="5873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4"/>
          <p:cNvPicPr preferRelativeResize="0"/>
          <p:nvPr/>
        </p:nvPicPr>
        <p:blipFill rotWithShape="1">
          <a:blip r:embed="rId9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494" r="6758"/>
          <a:stretch/>
        </p:blipFill>
        <p:spPr>
          <a:xfrm>
            <a:off x="10128788" y="0"/>
            <a:ext cx="2162633" cy="5884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4"/>
          <p:cNvPicPr preferRelativeResize="0"/>
          <p:nvPr/>
        </p:nvPicPr>
        <p:blipFill rotWithShape="1">
          <a:blip r:embed="rId10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99748" y="0"/>
            <a:ext cx="2153617" cy="5873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4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1851852" y="5321614"/>
            <a:ext cx="439569" cy="557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4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1536715" y="5683014"/>
            <a:ext cx="681176" cy="196463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4"/>
          <p:cNvSpPr txBox="1"/>
          <p:nvPr/>
        </p:nvSpPr>
        <p:spPr>
          <a:xfrm>
            <a:off x="2955841" y="5997419"/>
            <a:ext cx="8021863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en-GB"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Catholic</a:t>
            </a:r>
            <a:r>
              <a:rPr lang="en-GB" sz="4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Social</a:t>
            </a:r>
            <a:r>
              <a:rPr lang="en-GB" sz="4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Teaching</a:t>
            </a:r>
            <a:endParaRPr sz="4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5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76206" cy="180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5350" y="5723649"/>
            <a:ext cx="11547259" cy="1128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5"/>
          <p:cNvPicPr preferRelativeResize="0"/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671" r="4772"/>
          <a:stretch/>
        </p:blipFill>
        <p:spPr>
          <a:xfrm>
            <a:off x="-71883" y="0"/>
            <a:ext cx="1978926" cy="5873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5"/>
          <p:cNvPicPr preferRelativeResize="0"/>
          <p:nvPr/>
        </p:nvPicPr>
        <p:blipFill rotWithShape="1">
          <a:blip r:embed="rId6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86"/>
          <a:stretch/>
        </p:blipFill>
        <p:spPr>
          <a:xfrm>
            <a:off x="8015344" y="-9264"/>
            <a:ext cx="2132554" cy="5891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5"/>
          <p:cNvPicPr preferRelativeResize="0"/>
          <p:nvPr/>
        </p:nvPicPr>
        <p:blipFill rotWithShape="1">
          <a:blip r:embed="rId7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12" t="861" r="3347"/>
          <a:stretch/>
        </p:blipFill>
        <p:spPr>
          <a:xfrm>
            <a:off x="1869115" y="0"/>
            <a:ext cx="2006221" cy="5873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5"/>
          <p:cNvPicPr preferRelativeResize="0"/>
          <p:nvPr/>
        </p:nvPicPr>
        <p:blipFill rotWithShape="1">
          <a:blip r:embed="rId8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494" r="6758"/>
          <a:stretch/>
        </p:blipFill>
        <p:spPr>
          <a:xfrm>
            <a:off x="10128788" y="0"/>
            <a:ext cx="2162633" cy="5884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5"/>
          <p:cNvPicPr preferRelativeResize="0"/>
          <p:nvPr/>
        </p:nvPicPr>
        <p:blipFill rotWithShape="1">
          <a:blip r:embed="rId9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49"/>
          <a:stretch/>
        </p:blipFill>
        <p:spPr>
          <a:xfrm>
            <a:off x="5899748" y="0"/>
            <a:ext cx="2153617" cy="5873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5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1851852" y="5321614"/>
            <a:ext cx="439569" cy="557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5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1536715" y="5683014"/>
            <a:ext cx="681176" cy="196463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5"/>
          <p:cNvSpPr txBox="1"/>
          <p:nvPr/>
        </p:nvSpPr>
        <p:spPr>
          <a:xfrm>
            <a:off x="2955841" y="5997419"/>
            <a:ext cx="8021863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en-GB"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Catholic</a:t>
            </a:r>
            <a:r>
              <a:rPr lang="en-GB" sz="4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Social</a:t>
            </a:r>
            <a:r>
              <a:rPr lang="en-GB" sz="4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Teaching</a:t>
            </a:r>
            <a:endParaRPr sz="4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8" name="Google Shape;138;p5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3824325" y="-10423"/>
            <a:ext cx="2115495" cy="58709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8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338"/>
            <a:ext cx="12192000" cy="18050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0022" y="5700713"/>
            <a:ext cx="11547259" cy="1128576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8"/>
          <p:cNvSpPr txBox="1"/>
          <p:nvPr/>
        </p:nvSpPr>
        <p:spPr>
          <a:xfrm>
            <a:off x="1158240" y="785381"/>
            <a:ext cx="9875520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What Does Scripture Say?</a:t>
            </a:r>
            <a:endParaRPr/>
          </a:p>
        </p:txBody>
      </p:sp>
      <p:sp>
        <p:nvSpPr>
          <p:cNvPr id="147" name="Google Shape;147;p8"/>
          <p:cNvSpPr/>
          <p:nvPr/>
        </p:nvSpPr>
        <p:spPr>
          <a:xfrm>
            <a:off x="571750" y="1784525"/>
            <a:ext cx="8291100" cy="20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‘The Lord God put humans in the Garden of Eden to work it and take care of it.’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i="0" u="none" strike="noStrike" cap="none">
                <a:solidFill>
                  <a:srgbClr val="C00000"/>
                </a:solidFill>
                <a:latin typeface="Gill Sans"/>
                <a:ea typeface="Gill Sans"/>
                <a:cs typeface="Gill Sans"/>
                <a:sym typeface="Gill Sans"/>
              </a:rPr>
              <a:t>Genesis 2:15</a:t>
            </a:r>
            <a:endParaRPr/>
          </a:p>
        </p:txBody>
      </p:sp>
      <p:pic>
        <p:nvPicPr>
          <p:cNvPr id="148" name="Google Shape;148;p8"/>
          <p:cNvPicPr preferRelativeResize="0"/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62862" y="1838709"/>
            <a:ext cx="2863526" cy="32614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g2e06d24367d_0_12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338"/>
            <a:ext cx="12192000" cy="18050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g2e06d24367d_0_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0022" y="5700713"/>
            <a:ext cx="11547260" cy="1128576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g2e06d24367d_0_12"/>
          <p:cNvSpPr txBox="1"/>
          <p:nvPr/>
        </p:nvSpPr>
        <p:spPr>
          <a:xfrm>
            <a:off x="1158240" y="785381"/>
            <a:ext cx="98754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What Does Scripture Say?</a:t>
            </a:r>
            <a:endParaRPr/>
          </a:p>
        </p:txBody>
      </p:sp>
      <p:sp>
        <p:nvSpPr>
          <p:cNvPr id="157" name="Google Shape;157;g2e06d24367d_0_12"/>
          <p:cNvSpPr/>
          <p:nvPr/>
        </p:nvSpPr>
        <p:spPr>
          <a:xfrm>
            <a:off x="571750" y="1444625"/>
            <a:ext cx="8291100" cy="20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sz="3200">
                <a:solidFill>
                  <a:srgbClr val="3D3935"/>
                </a:solidFill>
                <a:highlight>
                  <a:srgbClr val="FFFFFF"/>
                </a:highlight>
                <a:latin typeface="Gill Sans"/>
                <a:ea typeface="Gill Sans"/>
                <a:cs typeface="Gill Sans"/>
                <a:sym typeface="Gill Sans"/>
              </a:rPr>
              <a:t>You made him ruler over the works of your hands; you put everything under his feet:</a:t>
            </a:r>
            <a:endParaRPr sz="3200">
              <a:solidFill>
                <a:srgbClr val="3D3935"/>
              </a:solidFill>
              <a:highlight>
                <a:srgbClr val="FFFFFF"/>
              </a:highlight>
              <a:latin typeface="Gill Sans"/>
              <a:ea typeface="Gill Sans"/>
              <a:cs typeface="Gill Sans"/>
              <a:sym typeface="Gill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sz="3200">
                <a:solidFill>
                  <a:srgbClr val="3D3935"/>
                </a:solidFill>
                <a:highlight>
                  <a:srgbClr val="FFFFFF"/>
                </a:highlight>
                <a:latin typeface="Gill Sans"/>
                <a:ea typeface="Gill Sans"/>
                <a:cs typeface="Gill Sans"/>
                <a:sym typeface="Gill Sans"/>
              </a:rPr>
              <a:t>all flocks and herds, and the beasts of the field,</a:t>
            </a:r>
            <a:endParaRPr sz="3200">
              <a:solidFill>
                <a:srgbClr val="3D3935"/>
              </a:solidFill>
              <a:highlight>
                <a:srgbClr val="FFFFFF"/>
              </a:highlight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rgbClr val="3D3935"/>
                </a:solidFill>
                <a:highlight>
                  <a:srgbClr val="FFFFFF"/>
                </a:highlight>
                <a:latin typeface="Gill Sans"/>
                <a:ea typeface="Gill Sans"/>
                <a:cs typeface="Gill Sans"/>
                <a:sym typeface="Gill Sans"/>
              </a:rPr>
              <a:t>the birds of the air, and the fish if the sea, all that swim in the paths of the seas.”</a:t>
            </a:r>
            <a:endParaRPr sz="32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rgbClr val="C00000"/>
                </a:solidFill>
                <a:latin typeface="Gill Sans"/>
                <a:ea typeface="Gill Sans"/>
                <a:cs typeface="Gill Sans"/>
                <a:sym typeface="Gill Sans"/>
              </a:rPr>
              <a:t>Psalm 8: 3-8</a:t>
            </a:r>
            <a:endParaRPr/>
          </a:p>
        </p:txBody>
      </p:sp>
      <p:pic>
        <p:nvPicPr>
          <p:cNvPr id="158" name="Google Shape;158;g2e06d24367d_0_12"/>
          <p:cNvPicPr preferRelativeResize="0"/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62862" y="1838709"/>
            <a:ext cx="2863526" cy="32614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6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338"/>
            <a:ext cx="12192000" cy="18050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0022" y="5700713"/>
            <a:ext cx="11547259" cy="1128576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6"/>
          <p:cNvSpPr txBox="1"/>
          <p:nvPr/>
        </p:nvSpPr>
        <p:spPr>
          <a:xfrm>
            <a:off x="1158240" y="785381"/>
            <a:ext cx="9875520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In the News…</a:t>
            </a:r>
            <a:endParaRPr/>
          </a:p>
        </p:txBody>
      </p:sp>
      <p:pic>
        <p:nvPicPr>
          <p:cNvPr id="167" name="Google Shape;167;p6"/>
          <p:cNvPicPr preferRelativeResize="0"/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87668" y="2129849"/>
            <a:ext cx="2712229" cy="29254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471725" y="1831150"/>
            <a:ext cx="4959134" cy="35932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9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338"/>
            <a:ext cx="12192000" cy="18050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0022" y="5700713"/>
            <a:ext cx="11547259" cy="1128576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9"/>
          <p:cNvSpPr txBox="1"/>
          <p:nvPr/>
        </p:nvSpPr>
        <p:spPr>
          <a:xfrm>
            <a:off x="1158240" y="785381"/>
            <a:ext cx="9875520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Laudato Si</a:t>
            </a:r>
            <a:endParaRPr/>
          </a:p>
        </p:txBody>
      </p:sp>
      <p:sp>
        <p:nvSpPr>
          <p:cNvPr id="177" name="Google Shape;177;p9"/>
          <p:cNvSpPr/>
          <p:nvPr/>
        </p:nvSpPr>
        <p:spPr>
          <a:xfrm>
            <a:off x="4104859" y="2515081"/>
            <a:ext cx="7757051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‘Creation is a gift, it is a wonderful gift that God has given us, so that we care for it and we use it for the benefit of all.’</a:t>
            </a:r>
            <a:endParaRPr sz="3200" b="0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i="0" u="none" strike="noStrike" cap="none">
                <a:solidFill>
                  <a:srgbClr val="C00000"/>
                </a:solidFill>
                <a:latin typeface="Gill Sans"/>
                <a:ea typeface="Gill Sans"/>
                <a:cs typeface="Gill Sans"/>
                <a:sym typeface="Gill Sans"/>
              </a:rPr>
              <a:t>Pope Francis, </a:t>
            </a:r>
            <a:r>
              <a:rPr lang="en-GB" sz="2400" b="1" i="1" u="none" strike="noStrike" cap="none">
                <a:solidFill>
                  <a:srgbClr val="C00000"/>
                </a:solidFill>
                <a:latin typeface="Gill Sans"/>
                <a:ea typeface="Gill Sans"/>
                <a:cs typeface="Gill Sans"/>
                <a:sym typeface="Gill Sans"/>
              </a:rPr>
              <a:t>Laudato Si’</a:t>
            </a:r>
            <a:endParaRPr/>
          </a:p>
        </p:txBody>
      </p:sp>
      <p:pic>
        <p:nvPicPr>
          <p:cNvPr id="178" name="Google Shape;178;p9"/>
          <p:cNvPicPr preferRelativeResize="0"/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11" t="11452" r="57609" b="6232"/>
          <a:stretch/>
        </p:blipFill>
        <p:spPr>
          <a:xfrm>
            <a:off x="889884" y="2065584"/>
            <a:ext cx="2678264" cy="32144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10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338"/>
            <a:ext cx="12192000" cy="18050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0022" y="5700713"/>
            <a:ext cx="11547259" cy="1128576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10"/>
          <p:cNvSpPr txBox="1"/>
          <p:nvPr/>
        </p:nvSpPr>
        <p:spPr>
          <a:xfrm>
            <a:off x="1158240" y="785381"/>
            <a:ext cx="9875520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Care of Creation</a:t>
            </a:r>
            <a:endParaRPr/>
          </a:p>
        </p:txBody>
      </p:sp>
      <p:sp>
        <p:nvSpPr>
          <p:cNvPr id="187" name="Google Shape;187;p10"/>
          <p:cNvSpPr/>
          <p:nvPr/>
        </p:nvSpPr>
        <p:spPr>
          <a:xfrm>
            <a:off x="805067" y="1957296"/>
            <a:ext cx="7757051" cy="3293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‘All is not lost. Human beings… are also capable of rising above themselves, choosing again what is good, and making a new start.’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i="0" u="none" strike="noStrike" cap="none">
                <a:solidFill>
                  <a:srgbClr val="C00000"/>
                </a:solidFill>
                <a:latin typeface="Gill Sans"/>
                <a:ea typeface="Gill Sans"/>
                <a:cs typeface="Gill Sans"/>
                <a:sym typeface="Gill Sans"/>
              </a:rPr>
              <a:t>Pope Francis, </a:t>
            </a:r>
            <a:r>
              <a:rPr lang="en-GB" sz="2400" b="1" i="1" u="none" strike="noStrike" cap="none">
                <a:solidFill>
                  <a:srgbClr val="C00000"/>
                </a:solidFill>
                <a:latin typeface="Gill Sans"/>
                <a:ea typeface="Gill Sans"/>
                <a:cs typeface="Gill Sans"/>
                <a:sym typeface="Gill Sans"/>
              </a:rPr>
              <a:t>Laudato Si’</a:t>
            </a:r>
            <a:endParaRPr sz="2400" b="1" i="1" u="none" strike="noStrike" cap="none">
              <a:solidFill>
                <a:srgbClr val="C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i="1">
              <a:solidFill>
                <a:srgbClr val="C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i="1" u="none" strike="noStrike" cap="none">
              <a:solidFill>
                <a:srgbClr val="C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i="0" u="none" strike="noStrike" cap="none">
                <a:solidFill>
                  <a:srgbClr val="C00000"/>
                </a:solidFill>
                <a:latin typeface="Gill Sans"/>
                <a:ea typeface="Gill Sans"/>
                <a:cs typeface="Gill Sans"/>
                <a:sym typeface="Gill Sans"/>
              </a:rPr>
              <a:t>What do you think Pope Francis means by humans ‘rising above themselves’?</a:t>
            </a:r>
            <a:endParaRPr sz="2400"/>
          </a:p>
        </p:txBody>
      </p:sp>
      <p:pic>
        <p:nvPicPr>
          <p:cNvPr id="188" name="Google Shape;188;p10"/>
          <p:cNvPicPr preferRelativeResize="0"/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11" t="11452" r="57609" b="6232"/>
          <a:stretch/>
        </p:blipFill>
        <p:spPr>
          <a:xfrm>
            <a:off x="9049017" y="1840906"/>
            <a:ext cx="2678264" cy="32144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1617</TotalTime>
  <Words>407</Words>
  <Application>Microsoft Office PowerPoint</Application>
  <PresentationFormat>Widescreen</PresentationFormat>
  <Paragraphs>69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Gill Sans</vt:lpstr>
      <vt:lpstr>Cooper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Verity Sykes</dc:creator>
  <cp:lastModifiedBy>Callum Mitchell</cp:lastModifiedBy>
  <cp:revision>4</cp:revision>
  <dcterms:created xsi:type="dcterms:W3CDTF">2018-05-21T15:55:21Z</dcterms:created>
  <dcterms:modified xsi:type="dcterms:W3CDTF">2024-09-09T09:55:59Z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0x0101004C925567B298CE42B4AEE50097DA31FC</vt:lpwstr>
  </property>
</Properties>
</file>