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Century Gothic" panose="020B0502020202020204" pitchFamily="34" charset="0"/>
      <p:regular r:id="rId27"/>
      <p:bold r:id="rId28"/>
      <p:italic r:id="rId29"/>
      <p:boldItalic r:id="rId30"/>
    </p:embeddedFont>
    <p:embeddedFont>
      <p:font typeface="Gill Sans" panose="020B0604020202020204" charset="0"/>
      <p:regular r:id="rId31"/>
      <p:bold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jiSTc/a1X5wf0Aw276A4CO3+kWK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p:txBody>
      </p:sp>
      <p:sp>
        <p:nvSpPr>
          <p:cNvPr id="180" name="Google Shape;18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p:txBody>
      </p:sp>
      <p:sp>
        <p:nvSpPr>
          <p:cNvPr id="190" name="Google Shape;19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p:txBody>
      </p:sp>
      <p:sp>
        <p:nvSpPr>
          <p:cNvPr id="200" name="Google Shape;20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p:txBody>
      </p:sp>
      <p:sp>
        <p:nvSpPr>
          <p:cNvPr id="210" name="Google Shape;21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p:txBody>
      </p:sp>
      <p:sp>
        <p:nvSpPr>
          <p:cNvPr id="220" name="Google Shape;22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p:txBody>
      </p:sp>
      <p:sp>
        <p:nvSpPr>
          <p:cNvPr id="230" name="Google Shape;23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p:txBody>
      </p:sp>
      <p:sp>
        <p:nvSpPr>
          <p:cNvPr id="240" name="Google Shape;240;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p:txBody>
      </p:sp>
      <p:sp>
        <p:nvSpPr>
          <p:cNvPr id="250" name="Google Shape;25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p:txBody>
      </p:sp>
      <p:sp>
        <p:nvSpPr>
          <p:cNvPr id="260" name="Google Shape;260;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p:txBody>
      </p:sp>
      <p:sp>
        <p:nvSpPr>
          <p:cNvPr id="270" name="Google Shape;270;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0b699b17a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g30b699b17a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r>
              <a:rPr lang="en-GB"/>
              <a:t>Read the story of The Enormous Turnip to demonstrate the fact that the challenge the character faced was overcome when more and more people came to help. Then they could all enjoy. Explain that this is an example of living in community; doing things together for the benefit of everyone. </a:t>
            </a:r>
            <a:endParaRPr sz="1200">
              <a:solidFill>
                <a:schemeClr val="dk1"/>
              </a:solidFill>
              <a:latin typeface="Calibri"/>
              <a:ea typeface="Calibri"/>
              <a:cs typeface="Calibri"/>
              <a:sym typeface="Calibri"/>
            </a:endParaRPr>
          </a:p>
        </p:txBody>
      </p:sp>
      <p:sp>
        <p:nvSpPr>
          <p:cNvPr id="97" name="Google Shape;97;g30b699b17a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r>
              <a:rPr lang="en-GB"/>
              <a:t>Option to sing a fun Catholic pop song about The Greatest Commandment (linked to image)</a:t>
            </a:r>
            <a:endParaRPr sz="1200">
              <a:solidFill>
                <a:schemeClr val="dk1"/>
              </a:solidFill>
              <a:latin typeface="Calibri"/>
              <a:ea typeface="Calibri"/>
              <a:cs typeface="Calibri"/>
              <a:sym typeface="Calibri"/>
            </a:endParaRPr>
          </a:p>
        </p:txBody>
      </p:sp>
      <p:sp>
        <p:nvSpPr>
          <p:cNvPr id="283" name="Google Shape;283;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r>
              <a:rPr lang="en-GB"/>
              <a:t>Children to share their experiences. Remind the children that if so, they are doing exactly what God calls us to do.</a:t>
            </a:r>
            <a:endParaRPr sz="1200">
              <a:solidFill>
                <a:schemeClr val="dk1"/>
              </a:solidFill>
              <a:latin typeface="Calibri"/>
              <a:ea typeface="Calibri"/>
              <a:cs typeface="Calibri"/>
              <a:sym typeface="Calibri"/>
            </a:endParaRPr>
          </a:p>
        </p:txBody>
      </p:sp>
      <p:sp>
        <p:nvSpPr>
          <p:cNvPr id="120" name="Google Shape;12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0b699b17ae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g30b699b17ae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p:txBody>
      </p:sp>
      <p:sp>
        <p:nvSpPr>
          <p:cNvPr id="130" name="Google Shape;130;g30b699b17ae_0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0b699b17ae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g30b699b17ae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p:txBody>
      </p:sp>
      <p:sp>
        <p:nvSpPr>
          <p:cNvPr id="140" name="Google Shape;140;g30b699b17ae_0_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0b699b17ae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g30b699b17ae_0_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p:txBody>
      </p:sp>
      <p:sp>
        <p:nvSpPr>
          <p:cNvPr id="150" name="Google Shape;150;g30b699b17ae_0_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0b699b17ae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g30b699b17ae_0_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p:txBody>
      </p:sp>
      <p:sp>
        <p:nvSpPr>
          <p:cNvPr id="160" name="Google Shape;160;g30b699b17ae_0_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r>
              <a:rPr lang="en-GB"/>
              <a:t>Explain that we know what God wants from us through the bible/the Word of God.</a:t>
            </a:r>
            <a:endParaRPr sz="1200">
              <a:solidFill>
                <a:schemeClr val="dk1"/>
              </a:solidFill>
              <a:latin typeface="Calibri"/>
              <a:ea typeface="Calibri"/>
              <a:cs typeface="Calibri"/>
              <a:sym typeface="Calibri"/>
            </a:endParaRPr>
          </a:p>
        </p:txBody>
      </p:sp>
      <p:sp>
        <p:nvSpPr>
          <p:cNvPr id="170" name="Google Shape;17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2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4"/>
          <p:cNvSpPr>
            <a:spLocks noGrp="1"/>
          </p:cNvSpPr>
          <p:nvPr>
            <p:ph type="pic" idx="2"/>
          </p:nvPr>
        </p:nvSpPr>
        <p:spPr>
          <a:xfrm>
            <a:off x="5183188" y="987425"/>
            <a:ext cx="6172200" cy="4873625"/>
          </a:xfrm>
          <a:prstGeom prst="rect">
            <a:avLst/>
          </a:prstGeom>
          <a:noFill/>
          <a:ln>
            <a:noFill/>
          </a:ln>
        </p:spPr>
      </p:sp>
      <p:sp>
        <p:nvSpPr>
          <p:cNvPr id="68" name="Google Shape;68;p3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5.png"/><Relationship Id="rId7"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hyperlink" Target="https://youtu.be/mGw5yTOPTSQ?si=Ae3PSBlqKoKE19Bf" TargetMode="Externa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hyperlink" Target="https://youtu.be/iLQnUVZ4Ecc?si=ctNimeLxgQ-wVi84" TargetMode="Externa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jp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l="23788" r="33782"/>
          <a:stretch/>
        </p:blipFill>
        <p:spPr>
          <a:xfrm>
            <a:off x="0" y="0"/>
            <a:ext cx="12192000" cy="6858000"/>
          </a:xfrm>
          <a:prstGeom prst="rect">
            <a:avLst/>
          </a:prstGeom>
          <a:noFill/>
          <a:ln>
            <a:noFill/>
          </a:ln>
        </p:spPr>
      </p:pic>
      <p:pic>
        <p:nvPicPr>
          <p:cNvPr id="90" name="Google Shape;90;p1"/>
          <p:cNvPicPr preferRelativeResize="0"/>
          <p:nvPr/>
        </p:nvPicPr>
        <p:blipFill rotWithShape="1">
          <a:blip r:embed="rId4">
            <a:alphaModFix/>
          </a:blip>
          <a:srcRect l="17588" t="61504" r="21023"/>
          <a:stretch/>
        </p:blipFill>
        <p:spPr>
          <a:xfrm>
            <a:off x="736166" y="4968986"/>
            <a:ext cx="3739487" cy="1328740"/>
          </a:xfrm>
          <a:prstGeom prst="rect">
            <a:avLst/>
          </a:prstGeom>
          <a:noFill/>
          <a:ln>
            <a:noFill/>
          </a:ln>
        </p:spPr>
      </p:pic>
      <p:sp>
        <p:nvSpPr>
          <p:cNvPr id="91" name="Google Shape;91;p1"/>
          <p:cNvSpPr txBox="1"/>
          <p:nvPr/>
        </p:nvSpPr>
        <p:spPr>
          <a:xfrm>
            <a:off x="1469409" y="955342"/>
            <a:ext cx="9471600" cy="2862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6600" b="0" i="0" u="none" strike="noStrike" cap="none">
                <a:solidFill>
                  <a:schemeClr val="lt1"/>
                </a:solidFill>
                <a:latin typeface="Gill Sans"/>
                <a:ea typeface="Gill Sans"/>
                <a:cs typeface="Gill Sans"/>
                <a:sym typeface="Gill Sans"/>
              </a:rPr>
              <a:t>Community and Participation</a:t>
            </a:r>
            <a:endParaRPr/>
          </a:p>
          <a:p>
            <a:pPr marL="0" marR="0" lvl="0" indent="0" algn="ctr" rtl="0">
              <a:spcBef>
                <a:spcPts val="0"/>
              </a:spcBef>
              <a:spcAft>
                <a:spcPts val="0"/>
              </a:spcAft>
              <a:buNone/>
            </a:pPr>
            <a:r>
              <a:rPr lang="en-GB" sz="4800">
                <a:solidFill>
                  <a:schemeClr val="lt1"/>
                </a:solidFill>
                <a:latin typeface="Gill Sans"/>
                <a:ea typeface="Gill Sans"/>
                <a:cs typeface="Gill Sans"/>
                <a:sym typeface="Gill Sans"/>
              </a:rPr>
              <a:t>EYFS Assembly</a:t>
            </a:r>
            <a:endParaRPr sz="8000" b="0" i="0" u="none" strike="noStrike" cap="none">
              <a:solidFill>
                <a:schemeClr val="lt1"/>
              </a:solidFill>
              <a:latin typeface="Gill Sans"/>
              <a:ea typeface="Gill Sans"/>
              <a:cs typeface="Gill Sans"/>
              <a:sym typeface="Gill Sans"/>
            </a:endParaRPr>
          </a:p>
        </p:txBody>
      </p:sp>
      <p:pic>
        <p:nvPicPr>
          <p:cNvPr id="92" name="Google Shape;92;p1"/>
          <p:cNvPicPr preferRelativeResize="0"/>
          <p:nvPr/>
        </p:nvPicPr>
        <p:blipFill rotWithShape="1">
          <a:blip r:embed="rId5">
            <a:alphaModFix/>
          </a:blip>
          <a:srcRect l="54104" t="11588" r="10359" b="19840"/>
          <a:stretch/>
        </p:blipFill>
        <p:spPr>
          <a:xfrm>
            <a:off x="8686800" y="3705331"/>
            <a:ext cx="2328400" cy="2527310"/>
          </a:xfrm>
          <a:prstGeom prst="rect">
            <a:avLst/>
          </a:prstGeom>
          <a:noFill/>
          <a:ln>
            <a:noFill/>
          </a:ln>
        </p:spPr>
      </p:pic>
      <p:pic>
        <p:nvPicPr>
          <p:cNvPr id="93" name="Google Shape;93;p1"/>
          <p:cNvPicPr preferRelativeResize="0"/>
          <p:nvPr/>
        </p:nvPicPr>
        <p:blipFill rotWithShape="1">
          <a:blip r:embed="rId6">
            <a:alphaModFix/>
          </a:blip>
          <a:srcRect/>
          <a:stretch/>
        </p:blipFill>
        <p:spPr>
          <a:xfrm>
            <a:off x="-13342" y="0"/>
            <a:ext cx="2164084" cy="216103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10"/>
          <p:cNvPicPr preferRelativeResize="0"/>
          <p:nvPr/>
        </p:nvPicPr>
        <p:blipFill rotWithShape="1">
          <a:blip r:embed="rId3">
            <a:alphaModFix/>
          </a:blip>
          <a:srcRect l="108" t="12102" r="355"/>
          <a:stretch/>
        </p:blipFill>
        <p:spPr>
          <a:xfrm>
            <a:off x="0" y="-2338"/>
            <a:ext cx="12192000" cy="1805013"/>
          </a:xfrm>
          <a:prstGeom prst="rect">
            <a:avLst/>
          </a:prstGeom>
          <a:noFill/>
          <a:ln>
            <a:noFill/>
          </a:ln>
        </p:spPr>
      </p:pic>
      <p:pic>
        <p:nvPicPr>
          <p:cNvPr id="183" name="Google Shape;183;p10"/>
          <p:cNvPicPr preferRelativeResize="0"/>
          <p:nvPr/>
        </p:nvPicPr>
        <p:blipFill rotWithShape="1">
          <a:blip r:embed="rId4">
            <a:alphaModFix/>
          </a:blip>
          <a:srcRect/>
          <a:stretch/>
        </p:blipFill>
        <p:spPr>
          <a:xfrm>
            <a:off x="180022" y="5700713"/>
            <a:ext cx="11547259" cy="1128576"/>
          </a:xfrm>
          <a:prstGeom prst="rect">
            <a:avLst/>
          </a:prstGeom>
          <a:noFill/>
          <a:ln>
            <a:noFill/>
          </a:ln>
        </p:spPr>
      </p:pic>
      <p:sp>
        <p:nvSpPr>
          <p:cNvPr id="184" name="Google Shape;184;p10"/>
          <p:cNvSpPr txBox="1"/>
          <p:nvPr/>
        </p:nvSpPr>
        <p:spPr>
          <a:xfrm>
            <a:off x="1158240" y="785381"/>
            <a:ext cx="987552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b="0" i="0" u="none" strike="noStrike" cap="none">
                <a:solidFill>
                  <a:schemeClr val="lt1"/>
                </a:solidFill>
                <a:latin typeface="Gill Sans"/>
                <a:ea typeface="Gill Sans"/>
                <a:cs typeface="Gill Sans"/>
                <a:sym typeface="Gill Sans"/>
              </a:rPr>
              <a:t>Community and Participation</a:t>
            </a:r>
            <a:endParaRPr/>
          </a:p>
        </p:txBody>
      </p:sp>
      <p:pic>
        <p:nvPicPr>
          <p:cNvPr id="185" name="Google Shape;185;p10" descr="Book, Education, School, Literature, Knowledge, Reading"/>
          <p:cNvPicPr preferRelativeResize="0"/>
          <p:nvPr/>
        </p:nvPicPr>
        <p:blipFill rotWithShape="1">
          <a:blip r:embed="rId5">
            <a:alphaModFix/>
          </a:blip>
          <a:srcRect l="18586" t="6517" r="17210" b="7051"/>
          <a:stretch/>
        </p:blipFill>
        <p:spPr>
          <a:xfrm>
            <a:off x="7176052" y="1619751"/>
            <a:ext cx="4750905" cy="4263887"/>
          </a:xfrm>
          <a:prstGeom prst="rect">
            <a:avLst/>
          </a:prstGeom>
          <a:noFill/>
          <a:ln>
            <a:noFill/>
          </a:ln>
        </p:spPr>
      </p:pic>
      <p:sp>
        <p:nvSpPr>
          <p:cNvPr id="186" name="Google Shape;186;p10"/>
          <p:cNvSpPr/>
          <p:nvPr/>
        </p:nvSpPr>
        <p:spPr>
          <a:xfrm>
            <a:off x="372089" y="2008338"/>
            <a:ext cx="6431875" cy="30469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0" i="0" u="none" strike="noStrike" cap="none">
                <a:solidFill>
                  <a:schemeClr val="dk1"/>
                </a:solidFill>
                <a:latin typeface="Gill Sans"/>
                <a:ea typeface="Gill Sans"/>
                <a:cs typeface="Gill Sans"/>
                <a:sym typeface="Gill Sans"/>
              </a:rPr>
              <a:t>‘Love one another: just as I have loved you ... By this all people will know that you are my disciples.’</a:t>
            </a:r>
            <a:endParaRPr sz="3200" b="0" i="0" u="none" strike="noStrike" cap="none">
              <a:solidFill>
                <a:srgbClr val="000000"/>
              </a:solidFill>
              <a:latin typeface="Gill Sans"/>
              <a:ea typeface="Gill Sans"/>
              <a:cs typeface="Gill Sans"/>
              <a:sym typeface="Gill Sans"/>
            </a:endParaRPr>
          </a:p>
          <a:p>
            <a:pPr marL="0" marR="0" lvl="0" indent="0" algn="ctr" rtl="0">
              <a:spcBef>
                <a:spcPts val="0"/>
              </a:spcBef>
              <a:spcAft>
                <a:spcPts val="0"/>
              </a:spcAft>
              <a:buNone/>
            </a:pPr>
            <a:r>
              <a:rPr lang="en-GB" sz="3200" b="1" i="0" u="none" strike="noStrike" cap="none">
                <a:solidFill>
                  <a:srgbClr val="C00000"/>
                </a:solidFill>
                <a:latin typeface="Gill Sans"/>
                <a:ea typeface="Gill Sans"/>
                <a:cs typeface="Gill Sans"/>
                <a:sym typeface="Gill Sans"/>
              </a:rPr>
              <a:t>John 13:34-35</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anim calcmode="lin" valueType="num">
                                      <p:cBhvr additive="base">
                                        <p:cTn id="7" dur="2000"/>
                                        <p:tgtEl>
                                          <p:spTgt spid="186"/>
                                        </p:tgtEl>
                                        <p:attrNameLst>
                                          <p:attrName>ppt_w</p:attrName>
                                        </p:attrNameLst>
                                      </p:cBhvr>
                                      <p:tavLst>
                                        <p:tav tm="0">
                                          <p:val>
                                            <p:strVal val="0"/>
                                          </p:val>
                                        </p:tav>
                                        <p:tav tm="100000">
                                          <p:val>
                                            <p:strVal val="#ppt_w"/>
                                          </p:val>
                                        </p:tav>
                                      </p:tavLst>
                                    </p:anim>
                                    <p:anim calcmode="lin" valueType="num">
                                      <p:cBhvr additive="base">
                                        <p:cTn id="8" dur="2000"/>
                                        <p:tgtEl>
                                          <p:spTgt spid="18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13"/>
          <p:cNvPicPr preferRelativeResize="0"/>
          <p:nvPr/>
        </p:nvPicPr>
        <p:blipFill rotWithShape="1">
          <a:blip r:embed="rId3">
            <a:alphaModFix/>
          </a:blip>
          <a:srcRect l="108" t="12102" r="355"/>
          <a:stretch/>
        </p:blipFill>
        <p:spPr>
          <a:xfrm>
            <a:off x="0" y="-2338"/>
            <a:ext cx="12192000" cy="1805013"/>
          </a:xfrm>
          <a:prstGeom prst="rect">
            <a:avLst/>
          </a:prstGeom>
          <a:noFill/>
          <a:ln>
            <a:noFill/>
          </a:ln>
        </p:spPr>
      </p:pic>
      <p:pic>
        <p:nvPicPr>
          <p:cNvPr id="193" name="Google Shape;193;p13"/>
          <p:cNvPicPr preferRelativeResize="0"/>
          <p:nvPr/>
        </p:nvPicPr>
        <p:blipFill rotWithShape="1">
          <a:blip r:embed="rId4">
            <a:alphaModFix/>
          </a:blip>
          <a:srcRect/>
          <a:stretch/>
        </p:blipFill>
        <p:spPr>
          <a:xfrm>
            <a:off x="180022" y="5700713"/>
            <a:ext cx="11547259" cy="1128576"/>
          </a:xfrm>
          <a:prstGeom prst="rect">
            <a:avLst/>
          </a:prstGeom>
          <a:noFill/>
          <a:ln>
            <a:noFill/>
          </a:ln>
        </p:spPr>
      </p:pic>
      <p:sp>
        <p:nvSpPr>
          <p:cNvPr id="194" name="Google Shape;194;p13"/>
          <p:cNvSpPr txBox="1"/>
          <p:nvPr/>
        </p:nvSpPr>
        <p:spPr>
          <a:xfrm>
            <a:off x="1158240" y="785381"/>
            <a:ext cx="987552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b="0" i="0" u="none" strike="noStrike" cap="none">
                <a:solidFill>
                  <a:schemeClr val="lt1"/>
                </a:solidFill>
                <a:latin typeface="Gill Sans"/>
                <a:ea typeface="Gill Sans"/>
                <a:cs typeface="Gill Sans"/>
                <a:sym typeface="Gill Sans"/>
              </a:rPr>
              <a:t>Community and Participation</a:t>
            </a:r>
            <a:endParaRPr/>
          </a:p>
        </p:txBody>
      </p:sp>
      <p:pic>
        <p:nvPicPr>
          <p:cNvPr id="195" name="Google Shape;195;p13" descr="Book, Education, School, Literature, Knowledge, Reading"/>
          <p:cNvPicPr preferRelativeResize="0"/>
          <p:nvPr/>
        </p:nvPicPr>
        <p:blipFill rotWithShape="1">
          <a:blip r:embed="rId5">
            <a:alphaModFix/>
          </a:blip>
          <a:srcRect l="18586" t="6517" r="17210" b="7051"/>
          <a:stretch/>
        </p:blipFill>
        <p:spPr>
          <a:xfrm>
            <a:off x="7176052" y="1619751"/>
            <a:ext cx="4750905" cy="4263887"/>
          </a:xfrm>
          <a:prstGeom prst="rect">
            <a:avLst/>
          </a:prstGeom>
          <a:noFill/>
          <a:ln>
            <a:noFill/>
          </a:ln>
        </p:spPr>
      </p:pic>
      <p:sp>
        <p:nvSpPr>
          <p:cNvPr id="196" name="Google Shape;196;p13"/>
          <p:cNvSpPr/>
          <p:nvPr/>
        </p:nvSpPr>
        <p:spPr>
          <a:xfrm>
            <a:off x="456428" y="1673604"/>
            <a:ext cx="6719624" cy="37856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a:solidFill>
                  <a:schemeClr val="dk1"/>
                </a:solidFill>
                <a:latin typeface="Gill Sans"/>
                <a:ea typeface="Gill Sans"/>
                <a:cs typeface="Gill Sans"/>
                <a:sym typeface="Gill Sans"/>
              </a:rPr>
              <a:t>When you helped someone else at school or at home, you were doing exactly what God wants! </a:t>
            </a:r>
            <a:endParaRPr sz="4000">
              <a:solidFill>
                <a:schemeClr val="dk1"/>
              </a:solidFill>
              <a:latin typeface="Gill Sans"/>
              <a:ea typeface="Gill Sans"/>
              <a:cs typeface="Gill Sans"/>
              <a:sym typeface="Gill Sans"/>
            </a:endParaRPr>
          </a:p>
          <a:p>
            <a:pPr marL="0" marR="0" lvl="0" indent="0" algn="ctr" rtl="0">
              <a:spcBef>
                <a:spcPts val="0"/>
              </a:spcBef>
              <a:spcAft>
                <a:spcPts val="0"/>
              </a:spcAft>
              <a:buNone/>
            </a:pPr>
            <a:r>
              <a:rPr lang="en-GB" sz="4000">
                <a:solidFill>
                  <a:schemeClr val="dk1"/>
                </a:solidFill>
                <a:latin typeface="Gill Sans"/>
                <a:ea typeface="Gill Sans"/>
                <a:cs typeface="Gill Sans"/>
                <a:sym typeface="Gill Sans"/>
              </a:rPr>
              <a:t>You showed love to others.</a:t>
            </a:r>
            <a:endParaRPr sz="4000">
              <a:solidFill>
                <a:schemeClr val="dk1"/>
              </a:solidFill>
              <a:latin typeface="Gill Sans"/>
              <a:ea typeface="Gill Sans"/>
              <a:cs typeface="Gill Sans"/>
              <a:sym typeface="Gill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anim calcmode="lin" valueType="num">
                                      <p:cBhvr additive="base">
                                        <p:cTn id="7" dur="2000"/>
                                        <p:tgtEl>
                                          <p:spTgt spid="196"/>
                                        </p:tgtEl>
                                        <p:attrNameLst>
                                          <p:attrName>ppt_w</p:attrName>
                                        </p:attrNameLst>
                                      </p:cBhvr>
                                      <p:tavLst>
                                        <p:tav tm="0">
                                          <p:val>
                                            <p:strVal val="0"/>
                                          </p:val>
                                        </p:tav>
                                        <p:tav tm="100000">
                                          <p:val>
                                            <p:strVal val="#ppt_w"/>
                                          </p:val>
                                        </p:tav>
                                      </p:tavLst>
                                    </p:anim>
                                    <p:anim calcmode="lin" valueType="num">
                                      <p:cBhvr additive="base">
                                        <p:cTn id="8" dur="2000"/>
                                        <p:tgtEl>
                                          <p:spTgt spid="19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15"/>
          <p:cNvPicPr preferRelativeResize="0"/>
          <p:nvPr/>
        </p:nvPicPr>
        <p:blipFill rotWithShape="1">
          <a:blip r:embed="rId3">
            <a:alphaModFix/>
          </a:blip>
          <a:srcRect l="108" t="12102" r="355"/>
          <a:stretch/>
        </p:blipFill>
        <p:spPr>
          <a:xfrm>
            <a:off x="0" y="-2338"/>
            <a:ext cx="12192000" cy="1805013"/>
          </a:xfrm>
          <a:prstGeom prst="rect">
            <a:avLst/>
          </a:prstGeom>
          <a:noFill/>
          <a:ln>
            <a:noFill/>
          </a:ln>
        </p:spPr>
      </p:pic>
      <p:pic>
        <p:nvPicPr>
          <p:cNvPr id="203" name="Google Shape;203;p15"/>
          <p:cNvPicPr preferRelativeResize="0"/>
          <p:nvPr/>
        </p:nvPicPr>
        <p:blipFill rotWithShape="1">
          <a:blip r:embed="rId4">
            <a:alphaModFix/>
          </a:blip>
          <a:srcRect/>
          <a:stretch/>
        </p:blipFill>
        <p:spPr>
          <a:xfrm>
            <a:off x="180022" y="5700713"/>
            <a:ext cx="11547259" cy="1128576"/>
          </a:xfrm>
          <a:prstGeom prst="rect">
            <a:avLst/>
          </a:prstGeom>
          <a:noFill/>
          <a:ln>
            <a:noFill/>
          </a:ln>
        </p:spPr>
      </p:pic>
      <p:sp>
        <p:nvSpPr>
          <p:cNvPr id="204" name="Google Shape;204;p15"/>
          <p:cNvSpPr txBox="1"/>
          <p:nvPr/>
        </p:nvSpPr>
        <p:spPr>
          <a:xfrm>
            <a:off x="1158240" y="785381"/>
            <a:ext cx="987552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b="0" i="0" u="none" strike="noStrike" cap="none">
                <a:solidFill>
                  <a:schemeClr val="lt1"/>
                </a:solidFill>
                <a:latin typeface="Gill Sans"/>
                <a:ea typeface="Gill Sans"/>
                <a:cs typeface="Gill Sans"/>
                <a:sym typeface="Gill Sans"/>
              </a:rPr>
              <a:t>Community and Participation</a:t>
            </a:r>
            <a:endParaRPr/>
          </a:p>
        </p:txBody>
      </p:sp>
      <p:pic>
        <p:nvPicPr>
          <p:cNvPr id="205" name="Google Shape;205;p15"/>
          <p:cNvPicPr preferRelativeResize="0"/>
          <p:nvPr/>
        </p:nvPicPr>
        <p:blipFill rotWithShape="1">
          <a:blip r:embed="rId5">
            <a:alphaModFix/>
          </a:blip>
          <a:srcRect l="15163" t="19275" r="28912"/>
          <a:stretch/>
        </p:blipFill>
        <p:spPr>
          <a:xfrm>
            <a:off x="6690569" y="1554822"/>
            <a:ext cx="5295041" cy="4299326"/>
          </a:xfrm>
          <a:prstGeom prst="rect">
            <a:avLst/>
          </a:prstGeom>
          <a:noFill/>
          <a:ln>
            <a:noFill/>
          </a:ln>
        </p:spPr>
      </p:pic>
      <p:sp>
        <p:nvSpPr>
          <p:cNvPr id="206" name="Google Shape;206;p15"/>
          <p:cNvSpPr txBox="1"/>
          <p:nvPr/>
        </p:nvSpPr>
        <p:spPr>
          <a:xfrm>
            <a:off x="180022" y="2921168"/>
            <a:ext cx="6205592"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C40F0F"/>
              </a:buClr>
              <a:buSzPts val="6000"/>
              <a:buFont typeface="Gill Sans"/>
              <a:buNone/>
            </a:pPr>
            <a:r>
              <a:rPr lang="en-GB" sz="6000" b="0" i="0" u="none" strike="noStrike" cap="none">
                <a:solidFill>
                  <a:srgbClr val="C40F0F"/>
                </a:solidFill>
                <a:latin typeface="Gill Sans"/>
                <a:ea typeface="Gill Sans"/>
                <a:cs typeface="Gill Sans"/>
                <a:sym typeface="Gill Sans"/>
              </a:rPr>
              <a:t>Let Us Pray…</a:t>
            </a:r>
            <a:endParaRPr sz="5400" b="0" i="0" u="none" strike="noStrike" cap="none">
              <a:solidFill>
                <a:srgbClr val="C40F0F"/>
              </a:solidFill>
              <a:latin typeface="Gill Sans"/>
              <a:ea typeface="Gill Sans"/>
              <a:cs typeface="Gill Sans"/>
              <a:sym typeface="Gill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
                                        </p:tgtEl>
                                        <p:attrNameLst>
                                          <p:attrName>style.visibility</p:attrName>
                                        </p:attrNameLst>
                                      </p:cBhvr>
                                      <p:to>
                                        <p:strVal val="visible"/>
                                      </p:to>
                                    </p:set>
                                    <p:animEffect transition="in" filter="fade">
                                      <p:cBhvr>
                                        <p:cTn id="7" dur="5000"/>
                                        <p:tgtEl>
                                          <p:spTgt spid="205"/>
                                        </p:tgtEl>
                                      </p:cBhvr>
                                    </p:animEffect>
                                  </p:childTnLst>
                                </p:cTn>
                              </p:par>
                              <p:par>
                                <p:cTn id="8" presetID="23" presetClass="entr" presetSubtype="16" fill="hold" nodeType="withEffect">
                                  <p:stCondLst>
                                    <p:cond delay="0"/>
                                  </p:stCondLst>
                                  <p:childTnLst>
                                    <p:set>
                                      <p:cBhvr>
                                        <p:cTn id="9" dur="1" fill="hold">
                                          <p:stCondLst>
                                            <p:cond delay="0"/>
                                          </p:stCondLst>
                                        </p:cTn>
                                        <p:tgtEl>
                                          <p:spTgt spid="206"/>
                                        </p:tgtEl>
                                        <p:attrNameLst>
                                          <p:attrName>style.visibility</p:attrName>
                                        </p:attrNameLst>
                                      </p:cBhvr>
                                      <p:to>
                                        <p:strVal val="visible"/>
                                      </p:to>
                                    </p:set>
                                    <p:anim calcmode="lin" valueType="num">
                                      <p:cBhvr additive="base">
                                        <p:cTn id="10" dur="5000"/>
                                        <p:tgtEl>
                                          <p:spTgt spid="206"/>
                                        </p:tgtEl>
                                        <p:attrNameLst>
                                          <p:attrName>ppt_w</p:attrName>
                                        </p:attrNameLst>
                                      </p:cBhvr>
                                      <p:tavLst>
                                        <p:tav tm="0">
                                          <p:val>
                                            <p:strVal val="0"/>
                                          </p:val>
                                        </p:tav>
                                        <p:tav tm="100000">
                                          <p:val>
                                            <p:strVal val="#ppt_w"/>
                                          </p:val>
                                        </p:tav>
                                      </p:tavLst>
                                    </p:anim>
                                    <p:anim calcmode="lin" valueType="num">
                                      <p:cBhvr additive="base">
                                        <p:cTn id="11" dur="5000"/>
                                        <p:tgtEl>
                                          <p:spTgt spid="20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16"/>
          <p:cNvPicPr preferRelativeResize="0"/>
          <p:nvPr/>
        </p:nvPicPr>
        <p:blipFill rotWithShape="1">
          <a:blip r:embed="rId3">
            <a:alphaModFix/>
          </a:blip>
          <a:srcRect l="108" t="12102" r="355"/>
          <a:stretch/>
        </p:blipFill>
        <p:spPr>
          <a:xfrm>
            <a:off x="0" y="-2338"/>
            <a:ext cx="12192000" cy="1805013"/>
          </a:xfrm>
          <a:prstGeom prst="rect">
            <a:avLst/>
          </a:prstGeom>
          <a:noFill/>
          <a:ln>
            <a:noFill/>
          </a:ln>
        </p:spPr>
      </p:pic>
      <p:pic>
        <p:nvPicPr>
          <p:cNvPr id="213" name="Google Shape;213;p16"/>
          <p:cNvPicPr preferRelativeResize="0"/>
          <p:nvPr/>
        </p:nvPicPr>
        <p:blipFill rotWithShape="1">
          <a:blip r:embed="rId4">
            <a:alphaModFix/>
          </a:blip>
          <a:srcRect/>
          <a:stretch/>
        </p:blipFill>
        <p:spPr>
          <a:xfrm>
            <a:off x="180022" y="5700713"/>
            <a:ext cx="11547259" cy="1128576"/>
          </a:xfrm>
          <a:prstGeom prst="rect">
            <a:avLst/>
          </a:prstGeom>
          <a:noFill/>
          <a:ln>
            <a:noFill/>
          </a:ln>
        </p:spPr>
      </p:pic>
      <p:sp>
        <p:nvSpPr>
          <p:cNvPr id="214" name="Google Shape;214;p16"/>
          <p:cNvSpPr txBox="1"/>
          <p:nvPr/>
        </p:nvSpPr>
        <p:spPr>
          <a:xfrm>
            <a:off x="1158240" y="785381"/>
            <a:ext cx="987552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b="0" i="0" u="none" strike="noStrike" cap="none">
                <a:solidFill>
                  <a:schemeClr val="lt1"/>
                </a:solidFill>
                <a:latin typeface="Gill Sans"/>
                <a:ea typeface="Gill Sans"/>
                <a:cs typeface="Gill Sans"/>
                <a:sym typeface="Gill Sans"/>
              </a:rPr>
              <a:t>Community and Participation</a:t>
            </a:r>
            <a:endParaRPr/>
          </a:p>
        </p:txBody>
      </p:sp>
      <p:sp>
        <p:nvSpPr>
          <p:cNvPr id="215" name="Google Shape;215;p16"/>
          <p:cNvSpPr/>
          <p:nvPr/>
        </p:nvSpPr>
        <p:spPr>
          <a:xfrm>
            <a:off x="180022" y="1802675"/>
            <a:ext cx="8174376" cy="35394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b="0" i="0" u="none" strike="noStrike" cap="none">
                <a:solidFill>
                  <a:schemeClr val="dk1"/>
                </a:solidFill>
                <a:latin typeface="Gill Sans"/>
                <a:ea typeface="Gill Sans"/>
                <a:cs typeface="Gill Sans"/>
                <a:sym typeface="Gill Sans"/>
              </a:rPr>
              <a:t>Loving God,</a:t>
            </a:r>
            <a:endParaRPr/>
          </a:p>
          <a:p>
            <a:pPr marL="0" marR="0" lvl="0" indent="0" algn="ctr" rtl="0">
              <a:spcBef>
                <a:spcPts val="0"/>
              </a:spcBef>
              <a:spcAft>
                <a:spcPts val="0"/>
              </a:spcAft>
              <a:buNone/>
            </a:pPr>
            <a:r>
              <a:rPr lang="en-GB" sz="3200">
                <a:solidFill>
                  <a:schemeClr val="dk1"/>
                </a:solidFill>
                <a:latin typeface="Gill Sans"/>
                <a:ea typeface="Gill Sans"/>
                <a:cs typeface="Gill Sans"/>
                <a:sym typeface="Gill Sans"/>
              </a:rPr>
              <a:t>T</a:t>
            </a:r>
            <a:r>
              <a:rPr lang="en-GB" sz="3200" b="0" i="0" u="none" strike="noStrike" cap="none">
                <a:solidFill>
                  <a:schemeClr val="dk1"/>
                </a:solidFill>
                <a:latin typeface="Gill Sans"/>
                <a:ea typeface="Gill Sans"/>
                <a:cs typeface="Gill Sans"/>
                <a:sym typeface="Gill Sans"/>
              </a:rPr>
              <a:t>hank you for our communities.</a:t>
            </a:r>
            <a:r>
              <a:rPr lang="en-GB" sz="3200">
                <a:solidFill>
                  <a:schemeClr val="dk1"/>
                </a:solidFill>
                <a:latin typeface="Gill Sans"/>
                <a:ea typeface="Gill Sans"/>
                <a:cs typeface="Gill Sans"/>
                <a:sym typeface="Gill Sans"/>
              </a:rPr>
              <a:t> </a:t>
            </a:r>
            <a:r>
              <a:rPr lang="en-GB" sz="3200" b="0" i="0" u="none" strike="noStrike" cap="none">
                <a:solidFill>
                  <a:schemeClr val="dk1"/>
                </a:solidFill>
                <a:latin typeface="Gill Sans"/>
                <a:ea typeface="Gill Sans"/>
                <a:cs typeface="Gill Sans"/>
                <a:sym typeface="Gill Sans"/>
              </a:rPr>
              <a:t>You created us to live with each other and show Your love to those in need. </a:t>
            </a:r>
            <a:endParaRPr/>
          </a:p>
          <a:p>
            <a:pPr marL="0" marR="0" lvl="0" indent="0" algn="ctr" rtl="0">
              <a:spcBef>
                <a:spcPts val="0"/>
              </a:spcBef>
              <a:spcAft>
                <a:spcPts val="0"/>
              </a:spcAft>
              <a:buNone/>
            </a:pPr>
            <a:r>
              <a:rPr lang="en-GB" sz="3200">
                <a:solidFill>
                  <a:schemeClr val="dk1"/>
                </a:solidFill>
                <a:latin typeface="Gill Sans"/>
                <a:ea typeface="Gill Sans"/>
                <a:cs typeface="Gill Sans"/>
                <a:sym typeface="Gill Sans"/>
              </a:rPr>
              <a:t>We thank you for the</a:t>
            </a:r>
            <a:r>
              <a:rPr lang="en-GB" sz="3200" b="0" i="0" u="none" strike="noStrike" cap="none">
                <a:solidFill>
                  <a:schemeClr val="dk1"/>
                </a:solidFill>
                <a:latin typeface="Gill Sans"/>
                <a:ea typeface="Gill Sans"/>
                <a:cs typeface="Gill Sans"/>
                <a:sym typeface="Gill Sans"/>
              </a:rPr>
              <a:t> joy that our communities bring us</a:t>
            </a:r>
            <a:r>
              <a:rPr lang="en-GB" sz="3200">
                <a:solidFill>
                  <a:schemeClr val="dk1"/>
                </a:solidFill>
                <a:latin typeface="Gill Sans"/>
                <a:ea typeface="Gill Sans"/>
                <a:cs typeface="Gill Sans"/>
                <a:sym typeface="Gill Sans"/>
              </a:rPr>
              <a:t>. We </a:t>
            </a:r>
            <a:r>
              <a:rPr lang="en-GB" sz="3200" b="0" i="0" u="none" strike="noStrike" cap="none">
                <a:solidFill>
                  <a:schemeClr val="dk1"/>
                </a:solidFill>
                <a:latin typeface="Gill Sans"/>
                <a:ea typeface="Gill Sans"/>
                <a:cs typeface="Gill Sans"/>
                <a:sym typeface="Gill Sans"/>
              </a:rPr>
              <a:t>ask You to help us make our communities better.</a:t>
            </a:r>
            <a:endParaRPr sz="3200" b="0" i="0" u="none" strike="noStrike" cap="none">
              <a:solidFill>
                <a:schemeClr val="dk1"/>
              </a:solidFill>
              <a:latin typeface="Gill Sans"/>
              <a:ea typeface="Gill Sans"/>
              <a:cs typeface="Gill Sans"/>
              <a:sym typeface="Gill Sans"/>
            </a:endParaRPr>
          </a:p>
        </p:txBody>
      </p:sp>
      <p:pic>
        <p:nvPicPr>
          <p:cNvPr id="216" name="Google Shape;216;p16" descr="St. George's Catholic Primary School - Love in Action Project"/>
          <p:cNvPicPr preferRelativeResize="0"/>
          <p:nvPr/>
        </p:nvPicPr>
        <p:blipFill rotWithShape="1">
          <a:blip r:embed="rId5">
            <a:alphaModFix/>
          </a:blip>
          <a:srcRect/>
          <a:stretch/>
        </p:blipFill>
        <p:spPr>
          <a:xfrm>
            <a:off x="8394956" y="1554822"/>
            <a:ext cx="3797044" cy="530317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17"/>
          <p:cNvPicPr preferRelativeResize="0"/>
          <p:nvPr/>
        </p:nvPicPr>
        <p:blipFill rotWithShape="1">
          <a:blip r:embed="rId3">
            <a:alphaModFix/>
          </a:blip>
          <a:srcRect l="108" t="12102" r="355"/>
          <a:stretch/>
        </p:blipFill>
        <p:spPr>
          <a:xfrm>
            <a:off x="0" y="-2338"/>
            <a:ext cx="12192000" cy="1805013"/>
          </a:xfrm>
          <a:prstGeom prst="rect">
            <a:avLst/>
          </a:prstGeom>
          <a:noFill/>
          <a:ln>
            <a:noFill/>
          </a:ln>
        </p:spPr>
      </p:pic>
      <p:pic>
        <p:nvPicPr>
          <p:cNvPr id="223" name="Google Shape;223;p17"/>
          <p:cNvPicPr preferRelativeResize="0"/>
          <p:nvPr/>
        </p:nvPicPr>
        <p:blipFill rotWithShape="1">
          <a:blip r:embed="rId4">
            <a:alphaModFix/>
          </a:blip>
          <a:srcRect/>
          <a:stretch/>
        </p:blipFill>
        <p:spPr>
          <a:xfrm>
            <a:off x="180022" y="5700713"/>
            <a:ext cx="11547259" cy="1128576"/>
          </a:xfrm>
          <a:prstGeom prst="rect">
            <a:avLst/>
          </a:prstGeom>
          <a:noFill/>
          <a:ln>
            <a:noFill/>
          </a:ln>
        </p:spPr>
      </p:pic>
      <p:sp>
        <p:nvSpPr>
          <p:cNvPr id="224" name="Google Shape;224;p17"/>
          <p:cNvSpPr txBox="1"/>
          <p:nvPr/>
        </p:nvSpPr>
        <p:spPr>
          <a:xfrm>
            <a:off x="1158240" y="785381"/>
            <a:ext cx="987552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b="0" i="0" u="none" strike="noStrike" cap="none">
                <a:solidFill>
                  <a:schemeClr val="lt1"/>
                </a:solidFill>
                <a:latin typeface="Gill Sans"/>
                <a:ea typeface="Gill Sans"/>
                <a:cs typeface="Gill Sans"/>
                <a:sym typeface="Gill Sans"/>
              </a:rPr>
              <a:t>Community and Participation</a:t>
            </a:r>
            <a:endParaRPr/>
          </a:p>
        </p:txBody>
      </p:sp>
      <p:sp>
        <p:nvSpPr>
          <p:cNvPr id="225" name="Google Shape;225;p17"/>
          <p:cNvSpPr/>
          <p:nvPr/>
        </p:nvSpPr>
        <p:spPr>
          <a:xfrm>
            <a:off x="4528336" y="2446927"/>
            <a:ext cx="7483642" cy="28623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600" b="0" i="0" u="none" strike="noStrike" cap="none">
                <a:solidFill>
                  <a:schemeClr val="dk1"/>
                </a:solidFill>
                <a:latin typeface="Gill Sans"/>
                <a:ea typeface="Gill Sans"/>
                <a:cs typeface="Gill Sans"/>
                <a:sym typeface="Gill Sans"/>
              </a:rPr>
              <a:t>We pray for those who do not feel a part of their communities.</a:t>
            </a:r>
            <a:endParaRPr/>
          </a:p>
          <a:p>
            <a:pPr marL="0" marR="0" lvl="0" indent="0" algn="ctr" rtl="0">
              <a:spcBef>
                <a:spcPts val="0"/>
              </a:spcBef>
              <a:spcAft>
                <a:spcPts val="0"/>
              </a:spcAft>
              <a:buNone/>
            </a:pPr>
            <a:endParaRPr sz="3600" b="0" i="0" u="none" strike="noStrike" cap="none">
              <a:solidFill>
                <a:schemeClr val="dk1"/>
              </a:solidFill>
              <a:latin typeface="Gill Sans"/>
              <a:ea typeface="Gill Sans"/>
              <a:cs typeface="Gill Sans"/>
              <a:sym typeface="Gill Sans"/>
            </a:endParaRPr>
          </a:p>
          <a:p>
            <a:pPr marL="0" marR="0" lvl="0" indent="0" algn="ctr" rtl="0">
              <a:spcBef>
                <a:spcPts val="0"/>
              </a:spcBef>
              <a:spcAft>
                <a:spcPts val="0"/>
              </a:spcAft>
              <a:buNone/>
            </a:pPr>
            <a:r>
              <a:rPr lang="en-GB" sz="3600" b="0" i="0" u="none" strike="noStrike" cap="none">
                <a:solidFill>
                  <a:srgbClr val="C00000"/>
                </a:solidFill>
                <a:latin typeface="Gill Sans"/>
                <a:ea typeface="Gill Sans"/>
                <a:cs typeface="Gill Sans"/>
                <a:sym typeface="Gill Sans"/>
              </a:rPr>
              <a:t>O God, help us to show love to those who feel unloved.</a:t>
            </a:r>
            <a:endParaRPr sz="3600" b="0" i="0" u="none" strike="noStrike" cap="none">
              <a:solidFill>
                <a:srgbClr val="C00000"/>
              </a:solidFill>
              <a:latin typeface="Gill Sans"/>
              <a:ea typeface="Gill Sans"/>
              <a:cs typeface="Gill Sans"/>
              <a:sym typeface="Gill Sans"/>
            </a:endParaRPr>
          </a:p>
        </p:txBody>
      </p:sp>
      <p:pic>
        <p:nvPicPr>
          <p:cNvPr id="226" name="Google Shape;226;p17" descr="St. George's Catholic Primary School - Love in Action Project"/>
          <p:cNvPicPr preferRelativeResize="0"/>
          <p:nvPr/>
        </p:nvPicPr>
        <p:blipFill rotWithShape="1">
          <a:blip r:embed="rId5">
            <a:alphaModFix/>
          </a:blip>
          <a:srcRect/>
          <a:stretch/>
        </p:blipFill>
        <p:spPr>
          <a:xfrm>
            <a:off x="40558" y="1570235"/>
            <a:ext cx="3786008" cy="528776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18"/>
          <p:cNvPicPr preferRelativeResize="0"/>
          <p:nvPr/>
        </p:nvPicPr>
        <p:blipFill rotWithShape="1">
          <a:blip r:embed="rId3">
            <a:alphaModFix/>
          </a:blip>
          <a:srcRect l="108" t="12102" r="355"/>
          <a:stretch/>
        </p:blipFill>
        <p:spPr>
          <a:xfrm>
            <a:off x="0" y="-2338"/>
            <a:ext cx="12192000" cy="1805013"/>
          </a:xfrm>
          <a:prstGeom prst="rect">
            <a:avLst/>
          </a:prstGeom>
          <a:noFill/>
          <a:ln>
            <a:noFill/>
          </a:ln>
        </p:spPr>
      </p:pic>
      <p:pic>
        <p:nvPicPr>
          <p:cNvPr id="233" name="Google Shape;233;p18"/>
          <p:cNvPicPr preferRelativeResize="0"/>
          <p:nvPr/>
        </p:nvPicPr>
        <p:blipFill rotWithShape="1">
          <a:blip r:embed="rId4">
            <a:alphaModFix/>
          </a:blip>
          <a:srcRect/>
          <a:stretch/>
        </p:blipFill>
        <p:spPr>
          <a:xfrm>
            <a:off x="180022" y="5700713"/>
            <a:ext cx="11547259" cy="1128576"/>
          </a:xfrm>
          <a:prstGeom prst="rect">
            <a:avLst/>
          </a:prstGeom>
          <a:noFill/>
          <a:ln>
            <a:noFill/>
          </a:ln>
        </p:spPr>
      </p:pic>
      <p:sp>
        <p:nvSpPr>
          <p:cNvPr id="234" name="Google Shape;234;p18"/>
          <p:cNvSpPr txBox="1"/>
          <p:nvPr/>
        </p:nvSpPr>
        <p:spPr>
          <a:xfrm>
            <a:off x="1158240" y="785381"/>
            <a:ext cx="987552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b="0" i="0" u="none" strike="noStrike" cap="none">
                <a:solidFill>
                  <a:schemeClr val="lt1"/>
                </a:solidFill>
                <a:latin typeface="Gill Sans"/>
                <a:ea typeface="Gill Sans"/>
                <a:cs typeface="Gill Sans"/>
                <a:sym typeface="Gill Sans"/>
              </a:rPr>
              <a:t>Community and Participation</a:t>
            </a:r>
            <a:endParaRPr/>
          </a:p>
        </p:txBody>
      </p:sp>
      <p:sp>
        <p:nvSpPr>
          <p:cNvPr id="235" name="Google Shape;235;p18"/>
          <p:cNvSpPr/>
          <p:nvPr/>
        </p:nvSpPr>
        <p:spPr>
          <a:xfrm>
            <a:off x="318550" y="2450359"/>
            <a:ext cx="7483642" cy="28623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600" b="0" i="0" u="none" strike="noStrike" cap="none">
                <a:solidFill>
                  <a:schemeClr val="dk1"/>
                </a:solidFill>
                <a:latin typeface="Gill Sans"/>
                <a:ea typeface="Gill Sans"/>
                <a:cs typeface="Gill Sans"/>
                <a:sym typeface="Gill Sans"/>
              </a:rPr>
              <a:t>We pray for those who do not know how to ask for help.</a:t>
            </a:r>
            <a:endParaRPr/>
          </a:p>
          <a:p>
            <a:pPr marL="0" marR="0" lvl="0" indent="0" algn="ctr" rtl="0">
              <a:spcBef>
                <a:spcPts val="0"/>
              </a:spcBef>
              <a:spcAft>
                <a:spcPts val="0"/>
              </a:spcAft>
              <a:buNone/>
            </a:pPr>
            <a:endParaRPr sz="3600" b="0" i="0" u="none" strike="noStrike" cap="none">
              <a:solidFill>
                <a:schemeClr val="dk1"/>
              </a:solidFill>
              <a:latin typeface="Gill Sans"/>
              <a:ea typeface="Gill Sans"/>
              <a:cs typeface="Gill Sans"/>
              <a:sym typeface="Gill Sans"/>
            </a:endParaRPr>
          </a:p>
          <a:p>
            <a:pPr marL="0" marR="0" lvl="0" indent="0" algn="ctr" rtl="0">
              <a:spcBef>
                <a:spcPts val="0"/>
              </a:spcBef>
              <a:spcAft>
                <a:spcPts val="0"/>
              </a:spcAft>
              <a:buNone/>
            </a:pPr>
            <a:r>
              <a:rPr lang="en-GB" sz="3600" b="0" i="0" u="none" strike="noStrike" cap="none">
                <a:solidFill>
                  <a:srgbClr val="C00000"/>
                </a:solidFill>
                <a:latin typeface="Gill Sans"/>
                <a:ea typeface="Gill Sans"/>
                <a:cs typeface="Gill Sans"/>
                <a:sym typeface="Gill Sans"/>
              </a:rPr>
              <a:t>O God, help us to reach out our hands to those in need.</a:t>
            </a:r>
            <a:endParaRPr sz="3600" b="0" i="0" u="none" strike="noStrike" cap="none">
              <a:solidFill>
                <a:srgbClr val="C00000"/>
              </a:solidFill>
              <a:latin typeface="Gill Sans"/>
              <a:ea typeface="Gill Sans"/>
              <a:cs typeface="Gill Sans"/>
              <a:sym typeface="Gill Sans"/>
            </a:endParaRPr>
          </a:p>
        </p:txBody>
      </p:sp>
      <p:pic>
        <p:nvPicPr>
          <p:cNvPr id="236" name="Google Shape;236;p18" descr="St. George's Catholic Primary School - Love in Action Project"/>
          <p:cNvPicPr preferRelativeResize="0"/>
          <p:nvPr/>
        </p:nvPicPr>
        <p:blipFill rotWithShape="1">
          <a:blip r:embed="rId5">
            <a:alphaModFix/>
          </a:blip>
          <a:srcRect/>
          <a:stretch/>
        </p:blipFill>
        <p:spPr>
          <a:xfrm>
            <a:off x="8394956" y="1554822"/>
            <a:ext cx="3797044" cy="530317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19"/>
          <p:cNvPicPr preferRelativeResize="0"/>
          <p:nvPr/>
        </p:nvPicPr>
        <p:blipFill rotWithShape="1">
          <a:blip r:embed="rId3">
            <a:alphaModFix/>
          </a:blip>
          <a:srcRect l="108" t="12102" r="355"/>
          <a:stretch/>
        </p:blipFill>
        <p:spPr>
          <a:xfrm>
            <a:off x="0" y="-2338"/>
            <a:ext cx="12192000" cy="1805013"/>
          </a:xfrm>
          <a:prstGeom prst="rect">
            <a:avLst/>
          </a:prstGeom>
          <a:noFill/>
          <a:ln>
            <a:noFill/>
          </a:ln>
        </p:spPr>
      </p:pic>
      <p:pic>
        <p:nvPicPr>
          <p:cNvPr id="243" name="Google Shape;243;p19"/>
          <p:cNvPicPr preferRelativeResize="0"/>
          <p:nvPr/>
        </p:nvPicPr>
        <p:blipFill rotWithShape="1">
          <a:blip r:embed="rId4">
            <a:alphaModFix/>
          </a:blip>
          <a:srcRect/>
          <a:stretch/>
        </p:blipFill>
        <p:spPr>
          <a:xfrm>
            <a:off x="180022" y="5700713"/>
            <a:ext cx="11547259" cy="1128576"/>
          </a:xfrm>
          <a:prstGeom prst="rect">
            <a:avLst/>
          </a:prstGeom>
          <a:noFill/>
          <a:ln>
            <a:noFill/>
          </a:ln>
        </p:spPr>
      </p:pic>
      <p:sp>
        <p:nvSpPr>
          <p:cNvPr id="244" name="Google Shape;244;p19"/>
          <p:cNvSpPr txBox="1"/>
          <p:nvPr/>
        </p:nvSpPr>
        <p:spPr>
          <a:xfrm>
            <a:off x="1158240" y="785381"/>
            <a:ext cx="987552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b="0" i="0" u="none" strike="noStrike" cap="none">
                <a:solidFill>
                  <a:schemeClr val="lt1"/>
                </a:solidFill>
                <a:latin typeface="Gill Sans"/>
                <a:ea typeface="Gill Sans"/>
                <a:cs typeface="Gill Sans"/>
                <a:sym typeface="Gill Sans"/>
              </a:rPr>
              <a:t>Community and Participation</a:t>
            </a:r>
            <a:endParaRPr/>
          </a:p>
        </p:txBody>
      </p:sp>
      <p:sp>
        <p:nvSpPr>
          <p:cNvPr id="245" name="Google Shape;245;p19"/>
          <p:cNvSpPr/>
          <p:nvPr/>
        </p:nvSpPr>
        <p:spPr>
          <a:xfrm>
            <a:off x="4487779" y="2166494"/>
            <a:ext cx="7704221" cy="28623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600" b="0" i="0" u="none" strike="noStrike" cap="none">
                <a:solidFill>
                  <a:schemeClr val="dk1"/>
                </a:solidFill>
                <a:latin typeface="Gill Sans"/>
                <a:ea typeface="Gill Sans"/>
                <a:cs typeface="Gill Sans"/>
                <a:sym typeface="Gill Sans"/>
              </a:rPr>
              <a:t>We pray that everyone feels comfortable, supported and loved in our communities.</a:t>
            </a:r>
            <a:endParaRPr/>
          </a:p>
          <a:p>
            <a:pPr marL="0" marR="0" lvl="0" indent="0" algn="ctr" rtl="0">
              <a:spcBef>
                <a:spcPts val="0"/>
              </a:spcBef>
              <a:spcAft>
                <a:spcPts val="0"/>
              </a:spcAft>
              <a:buNone/>
            </a:pPr>
            <a:endParaRPr sz="3600" b="0" i="0" u="none" strike="noStrike" cap="none">
              <a:solidFill>
                <a:schemeClr val="dk1"/>
              </a:solidFill>
              <a:latin typeface="Gill Sans"/>
              <a:ea typeface="Gill Sans"/>
              <a:cs typeface="Gill Sans"/>
              <a:sym typeface="Gill Sans"/>
            </a:endParaRPr>
          </a:p>
          <a:p>
            <a:pPr marL="0" marR="0" lvl="0" indent="0" algn="ctr" rtl="0">
              <a:spcBef>
                <a:spcPts val="0"/>
              </a:spcBef>
              <a:spcAft>
                <a:spcPts val="0"/>
              </a:spcAft>
              <a:buNone/>
            </a:pPr>
            <a:r>
              <a:rPr lang="en-GB" sz="3600" b="0" i="0" u="none" strike="noStrike" cap="none">
                <a:solidFill>
                  <a:srgbClr val="C00000"/>
                </a:solidFill>
                <a:latin typeface="Gill Sans"/>
                <a:ea typeface="Gill Sans"/>
                <a:cs typeface="Gill Sans"/>
                <a:sym typeface="Gill Sans"/>
              </a:rPr>
              <a:t>O God, help us to spread Your love.</a:t>
            </a:r>
            <a:endParaRPr/>
          </a:p>
        </p:txBody>
      </p:sp>
      <p:pic>
        <p:nvPicPr>
          <p:cNvPr id="246" name="Google Shape;246;p19" descr="St. George's Catholic Primary School - Love in Action Project"/>
          <p:cNvPicPr preferRelativeResize="0"/>
          <p:nvPr/>
        </p:nvPicPr>
        <p:blipFill rotWithShape="1">
          <a:blip r:embed="rId5">
            <a:alphaModFix/>
          </a:blip>
          <a:srcRect/>
          <a:stretch/>
        </p:blipFill>
        <p:spPr>
          <a:xfrm>
            <a:off x="1" y="1554822"/>
            <a:ext cx="3797044" cy="530317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Google Shape;252;p20"/>
          <p:cNvPicPr preferRelativeResize="0"/>
          <p:nvPr/>
        </p:nvPicPr>
        <p:blipFill rotWithShape="1">
          <a:blip r:embed="rId3">
            <a:alphaModFix/>
          </a:blip>
          <a:srcRect l="108" t="12102" r="355"/>
          <a:stretch/>
        </p:blipFill>
        <p:spPr>
          <a:xfrm>
            <a:off x="0" y="-2338"/>
            <a:ext cx="12192000" cy="1805013"/>
          </a:xfrm>
          <a:prstGeom prst="rect">
            <a:avLst/>
          </a:prstGeom>
          <a:noFill/>
          <a:ln>
            <a:noFill/>
          </a:ln>
        </p:spPr>
      </p:pic>
      <p:pic>
        <p:nvPicPr>
          <p:cNvPr id="253" name="Google Shape;253;p20"/>
          <p:cNvPicPr preferRelativeResize="0"/>
          <p:nvPr/>
        </p:nvPicPr>
        <p:blipFill rotWithShape="1">
          <a:blip r:embed="rId4">
            <a:alphaModFix/>
          </a:blip>
          <a:srcRect/>
          <a:stretch/>
        </p:blipFill>
        <p:spPr>
          <a:xfrm>
            <a:off x="180022" y="5700713"/>
            <a:ext cx="11547259" cy="1128576"/>
          </a:xfrm>
          <a:prstGeom prst="rect">
            <a:avLst/>
          </a:prstGeom>
          <a:noFill/>
          <a:ln>
            <a:noFill/>
          </a:ln>
        </p:spPr>
      </p:pic>
      <p:sp>
        <p:nvSpPr>
          <p:cNvPr id="254" name="Google Shape;254;p20"/>
          <p:cNvSpPr txBox="1"/>
          <p:nvPr/>
        </p:nvSpPr>
        <p:spPr>
          <a:xfrm>
            <a:off x="1158240" y="785381"/>
            <a:ext cx="987552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b="0" i="0" u="none" strike="noStrike" cap="none">
                <a:solidFill>
                  <a:schemeClr val="lt1"/>
                </a:solidFill>
                <a:latin typeface="Gill Sans"/>
                <a:ea typeface="Gill Sans"/>
                <a:cs typeface="Gill Sans"/>
                <a:sym typeface="Gill Sans"/>
              </a:rPr>
              <a:t>Community and Participation</a:t>
            </a:r>
            <a:endParaRPr/>
          </a:p>
        </p:txBody>
      </p:sp>
      <p:sp>
        <p:nvSpPr>
          <p:cNvPr id="255" name="Google Shape;255;p20"/>
          <p:cNvSpPr/>
          <p:nvPr/>
        </p:nvSpPr>
        <p:spPr>
          <a:xfrm>
            <a:off x="318550" y="2043534"/>
            <a:ext cx="7483642" cy="34163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600" b="0" i="0" u="none" strike="noStrike" cap="none">
                <a:solidFill>
                  <a:schemeClr val="dk1"/>
                </a:solidFill>
                <a:latin typeface="Gill Sans"/>
                <a:ea typeface="Gill Sans"/>
                <a:cs typeface="Gill Sans"/>
                <a:sym typeface="Gill Sans"/>
              </a:rPr>
              <a:t>We pray that we may be able to make our communities better places for all who live in them.</a:t>
            </a:r>
            <a:endParaRPr/>
          </a:p>
          <a:p>
            <a:pPr marL="0" marR="0" lvl="0" indent="0" algn="ctr" rtl="0">
              <a:spcBef>
                <a:spcPts val="0"/>
              </a:spcBef>
              <a:spcAft>
                <a:spcPts val="0"/>
              </a:spcAft>
              <a:buNone/>
            </a:pPr>
            <a:endParaRPr sz="3600" b="0" i="0" u="none" strike="noStrike" cap="none">
              <a:solidFill>
                <a:schemeClr val="dk1"/>
              </a:solidFill>
              <a:latin typeface="Gill Sans"/>
              <a:ea typeface="Gill Sans"/>
              <a:cs typeface="Gill Sans"/>
              <a:sym typeface="Gill Sans"/>
            </a:endParaRPr>
          </a:p>
          <a:p>
            <a:pPr marL="0" marR="0" lvl="0" indent="0" algn="ctr" rtl="0">
              <a:spcBef>
                <a:spcPts val="0"/>
              </a:spcBef>
              <a:spcAft>
                <a:spcPts val="0"/>
              </a:spcAft>
              <a:buNone/>
            </a:pPr>
            <a:r>
              <a:rPr lang="en-GB" sz="3600" b="0" i="0" u="none" strike="noStrike" cap="none">
                <a:solidFill>
                  <a:srgbClr val="C00000"/>
                </a:solidFill>
                <a:latin typeface="Gill Sans"/>
                <a:ea typeface="Gill Sans"/>
                <a:cs typeface="Gill Sans"/>
                <a:sym typeface="Gill Sans"/>
              </a:rPr>
              <a:t>O God, help us to use the gifts You gave us for the benefit of others.</a:t>
            </a:r>
            <a:endParaRPr/>
          </a:p>
        </p:txBody>
      </p:sp>
      <p:pic>
        <p:nvPicPr>
          <p:cNvPr id="256" name="Google Shape;256;p20" descr="St. George's Catholic Primary School - Love in Action Project"/>
          <p:cNvPicPr preferRelativeResize="0"/>
          <p:nvPr/>
        </p:nvPicPr>
        <p:blipFill rotWithShape="1">
          <a:blip r:embed="rId5">
            <a:alphaModFix/>
          </a:blip>
          <a:srcRect/>
          <a:stretch/>
        </p:blipFill>
        <p:spPr>
          <a:xfrm>
            <a:off x="8394956" y="1554822"/>
            <a:ext cx="3797044" cy="530317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p21"/>
          <p:cNvPicPr preferRelativeResize="0"/>
          <p:nvPr/>
        </p:nvPicPr>
        <p:blipFill rotWithShape="1">
          <a:blip r:embed="rId3">
            <a:alphaModFix/>
          </a:blip>
          <a:srcRect l="108" t="12102" r="355"/>
          <a:stretch/>
        </p:blipFill>
        <p:spPr>
          <a:xfrm>
            <a:off x="0" y="-2338"/>
            <a:ext cx="12192000" cy="1805013"/>
          </a:xfrm>
          <a:prstGeom prst="rect">
            <a:avLst/>
          </a:prstGeom>
          <a:noFill/>
          <a:ln>
            <a:noFill/>
          </a:ln>
        </p:spPr>
      </p:pic>
      <p:pic>
        <p:nvPicPr>
          <p:cNvPr id="263" name="Google Shape;263;p21"/>
          <p:cNvPicPr preferRelativeResize="0"/>
          <p:nvPr/>
        </p:nvPicPr>
        <p:blipFill rotWithShape="1">
          <a:blip r:embed="rId4">
            <a:alphaModFix/>
          </a:blip>
          <a:srcRect/>
          <a:stretch/>
        </p:blipFill>
        <p:spPr>
          <a:xfrm>
            <a:off x="180022" y="5700713"/>
            <a:ext cx="11547259" cy="1128576"/>
          </a:xfrm>
          <a:prstGeom prst="rect">
            <a:avLst/>
          </a:prstGeom>
          <a:noFill/>
          <a:ln>
            <a:noFill/>
          </a:ln>
        </p:spPr>
      </p:pic>
      <p:sp>
        <p:nvSpPr>
          <p:cNvPr id="264" name="Google Shape;264;p21"/>
          <p:cNvSpPr txBox="1"/>
          <p:nvPr/>
        </p:nvSpPr>
        <p:spPr>
          <a:xfrm>
            <a:off x="1158240" y="785381"/>
            <a:ext cx="987552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b="0" i="0" u="none" strike="noStrike" cap="none">
                <a:solidFill>
                  <a:schemeClr val="lt1"/>
                </a:solidFill>
                <a:latin typeface="Gill Sans"/>
                <a:ea typeface="Gill Sans"/>
                <a:cs typeface="Gill Sans"/>
                <a:sym typeface="Gill Sans"/>
              </a:rPr>
              <a:t>Community and Participation</a:t>
            </a:r>
            <a:endParaRPr/>
          </a:p>
        </p:txBody>
      </p:sp>
      <p:pic>
        <p:nvPicPr>
          <p:cNvPr id="265" name="Google Shape;265;p21"/>
          <p:cNvPicPr preferRelativeResize="0"/>
          <p:nvPr/>
        </p:nvPicPr>
        <p:blipFill rotWithShape="1">
          <a:blip r:embed="rId5">
            <a:alphaModFix/>
          </a:blip>
          <a:srcRect l="15163" t="19275" r="28912"/>
          <a:stretch/>
        </p:blipFill>
        <p:spPr>
          <a:xfrm>
            <a:off x="6690569" y="1554822"/>
            <a:ext cx="5295041" cy="4299326"/>
          </a:xfrm>
          <a:prstGeom prst="rect">
            <a:avLst/>
          </a:prstGeom>
          <a:noFill/>
          <a:ln>
            <a:noFill/>
          </a:ln>
        </p:spPr>
      </p:pic>
      <p:sp>
        <p:nvSpPr>
          <p:cNvPr id="266" name="Google Shape;266;p21"/>
          <p:cNvSpPr txBox="1"/>
          <p:nvPr/>
        </p:nvSpPr>
        <p:spPr>
          <a:xfrm>
            <a:off x="180022" y="2921168"/>
            <a:ext cx="6205592"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C40F0F"/>
              </a:buClr>
              <a:buSzPts val="6000"/>
              <a:buFont typeface="Gill Sans"/>
              <a:buNone/>
            </a:pPr>
            <a:r>
              <a:rPr lang="en-GB" sz="6000" b="0" i="0" u="none" strike="noStrike" cap="none">
                <a:solidFill>
                  <a:srgbClr val="C40F0F"/>
                </a:solidFill>
                <a:latin typeface="Gill Sans"/>
                <a:ea typeface="Gill Sans"/>
                <a:cs typeface="Gill Sans"/>
                <a:sym typeface="Gill Sans"/>
              </a:rPr>
              <a:t>Amen</a:t>
            </a:r>
            <a:endParaRPr sz="5400" b="0" i="0" u="none" strike="noStrike" cap="none">
              <a:solidFill>
                <a:srgbClr val="C40F0F"/>
              </a:solidFill>
              <a:latin typeface="Gill Sans"/>
              <a:ea typeface="Gill Sans"/>
              <a:cs typeface="Gill Sans"/>
              <a:sym typeface="Gill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fade">
                                      <p:cBhvr>
                                        <p:cTn id="7" dur="5000"/>
                                        <p:tgtEl>
                                          <p:spTgt spid="265"/>
                                        </p:tgtEl>
                                      </p:cBhvr>
                                    </p:animEffect>
                                  </p:childTnLst>
                                </p:cTn>
                              </p:par>
                              <p:par>
                                <p:cTn id="8" presetID="23" presetClass="entr" presetSubtype="16" fill="hold" nodeType="withEffect">
                                  <p:stCondLst>
                                    <p:cond delay="0"/>
                                  </p:stCondLst>
                                  <p:childTnLst>
                                    <p:set>
                                      <p:cBhvr>
                                        <p:cTn id="9" dur="1" fill="hold">
                                          <p:stCondLst>
                                            <p:cond delay="0"/>
                                          </p:stCondLst>
                                        </p:cTn>
                                        <p:tgtEl>
                                          <p:spTgt spid="266"/>
                                        </p:tgtEl>
                                        <p:attrNameLst>
                                          <p:attrName>style.visibility</p:attrName>
                                        </p:attrNameLst>
                                      </p:cBhvr>
                                      <p:to>
                                        <p:strVal val="visible"/>
                                      </p:to>
                                    </p:set>
                                    <p:anim calcmode="lin" valueType="num">
                                      <p:cBhvr additive="base">
                                        <p:cTn id="10" dur="5000"/>
                                        <p:tgtEl>
                                          <p:spTgt spid="266"/>
                                        </p:tgtEl>
                                        <p:attrNameLst>
                                          <p:attrName>ppt_w</p:attrName>
                                        </p:attrNameLst>
                                      </p:cBhvr>
                                      <p:tavLst>
                                        <p:tav tm="0">
                                          <p:val>
                                            <p:strVal val="0"/>
                                          </p:val>
                                        </p:tav>
                                        <p:tav tm="100000">
                                          <p:val>
                                            <p:strVal val="#ppt_w"/>
                                          </p:val>
                                        </p:tav>
                                      </p:tavLst>
                                    </p:anim>
                                    <p:anim calcmode="lin" valueType="num">
                                      <p:cBhvr additive="base">
                                        <p:cTn id="11" dur="5000"/>
                                        <p:tgtEl>
                                          <p:spTgt spid="26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p22"/>
          <p:cNvPicPr preferRelativeResize="0"/>
          <p:nvPr/>
        </p:nvPicPr>
        <p:blipFill rotWithShape="1">
          <a:blip r:embed="rId3">
            <a:alphaModFix/>
          </a:blip>
          <a:srcRect l="108" t="12102" r="355"/>
          <a:stretch/>
        </p:blipFill>
        <p:spPr>
          <a:xfrm>
            <a:off x="0" y="-2338"/>
            <a:ext cx="12192000" cy="1805013"/>
          </a:xfrm>
          <a:prstGeom prst="rect">
            <a:avLst/>
          </a:prstGeom>
          <a:noFill/>
          <a:ln>
            <a:noFill/>
          </a:ln>
        </p:spPr>
      </p:pic>
      <p:pic>
        <p:nvPicPr>
          <p:cNvPr id="273" name="Google Shape;273;p22"/>
          <p:cNvPicPr preferRelativeResize="0"/>
          <p:nvPr/>
        </p:nvPicPr>
        <p:blipFill rotWithShape="1">
          <a:blip r:embed="rId4">
            <a:alphaModFix/>
          </a:blip>
          <a:srcRect/>
          <a:stretch/>
        </p:blipFill>
        <p:spPr>
          <a:xfrm>
            <a:off x="180022" y="5700713"/>
            <a:ext cx="11547259" cy="1128576"/>
          </a:xfrm>
          <a:prstGeom prst="rect">
            <a:avLst/>
          </a:prstGeom>
          <a:noFill/>
          <a:ln>
            <a:noFill/>
          </a:ln>
        </p:spPr>
      </p:pic>
      <p:sp>
        <p:nvSpPr>
          <p:cNvPr id="274" name="Google Shape;274;p22"/>
          <p:cNvSpPr txBox="1"/>
          <p:nvPr/>
        </p:nvSpPr>
        <p:spPr>
          <a:xfrm>
            <a:off x="1158240" y="785381"/>
            <a:ext cx="98754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a:solidFill>
                  <a:schemeClr val="lt1"/>
                </a:solidFill>
                <a:latin typeface="Gill Sans"/>
                <a:ea typeface="Gill Sans"/>
                <a:cs typeface="Gill Sans"/>
                <a:sym typeface="Gill Sans"/>
              </a:rPr>
              <a:t>Your ‘</a:t>
            </a:r>
            <a:r>
              <a:rPr lang="en-GB" sz="4000" b="0" i="0" u="none" strike="noStrike" cap="none">
                <a:solidFill>
                  <a:schemeClr val="lt1"/>
                </a:solidFill>
                <a:latin typeface="Gill Sans"/>
                <a:ea typeface="Gill Sans"/>
                <a:cs typeface="Gill Sans"/>
                <a:sym typeface="Gill Sans"/>
              </a:rPr>
              <a:t>Community and Participation</a:t>
            </a:r>
            <a:r>
              <a:rPr lang="en-GB" sz="4000">
                <a:solidFill>
                  <a:schemeClr val="lt1"/>
                </a:solidFill>
                <a:latin typeface="Gill Sans"/>
                <a:ea typeface="Gill Sans"/>
                <a:cs typeface="Gill Sans"/>
                <a:sym typeface="Gill Sans"/>
              </a:rPr>
              <a:t>’ Mission</a:t>
            </a:r>
            <a:endParaRPr sz="4000"/>
          </a:p>
        </p:txBody>
      </p:sp>
      <p:sp>
        <p:nvSpPr>
          <p:cNvPr id="275" name="Google Shape;275;p22"/>
          <p:cNvSpPr txBox="1"/>
          <p:nvPr/>
        </p:nvSpPr>
        <p:spPr>
          <a:xfrm>
            <a:off x="299925" y="1622725"/>
            <a:ext cx="11716500" cy="5202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6000"/>
              <a:buFont typeface="Gill Sans"/>
              <a:buNone/>
            </a:pPr>
            <a:r>
              <a:rPr lang="en-GB" sz="3600">
                <a:solidFill>
                  <a:schemeClr val="dk1"/>
                </a:solidFill>
                <a:latin typeface="Gill Sans"/>
                <a:ea typeface="Gill Sans"/>
                <a:cs typeface="Gill Sans"/>
                <a:sym typeface="Gill Sans"/>
              </a:rPr>
              <a:t>Become a helper in your home community:</a:t>
            </a:r>
            <a:endParaRPr sz="3600">
              <a:solidFill>
                <a:schemeClr val="dk1"/>
              </a:solidFill>
              <a:latin typeface="Gill Sans"/>
              <a:ea typeface="Gill Sans"/>
              <a:cs typeface="Gill Sans"/>
              <a:sym typeface="Gill Sans"/>
            </a:endParaRPr>
          </a:p>
          <a:p>
            <a:pPr marL="457200" marR="0" lvl="0" indent="-457200" algn="ctr" rtl="0">
              <a:lnSpc>
                <a:spcPct val="100000"/>
              </a:lnSpc>
              <a:spcBef>
                <a:spcPts val="0"/>
              </a:spcBef>
              <a:spcAft>
                <a:spcPts val="0"/>
              </a:spcAft>
              <a:buClr>
                <a:schemeClr val="dk1"/>
              </a:buClr>
              <a:buSzPts val="3600"/>
              <a:buFont typeface="Gill Sans"/>
              <a:buChar char="●"/>
            </a:pPr>
            <a:r>
              <a:rPr lang="en-GB" sz="3600">
                <a:solidFill>
                  <a:schemeClr val="dk1"/>
                </a:solidFill>
                <a:latin typeface="Gill Sans"/>
                <a:ea typeface="Gill Sans"/>
                <a:cs typeface="Gill Sans"/>
                <a:sym typeface="Gill Sans"/>
              </a:rPr>
              <a:t>Tidy up your toys</a:t>
            </a:r>
            <a:endParaRPr sz="3600">
              <a:solidFill>
                <a:schemeClr val="dk1"/>
              </a:solidFill>
              <a:latin typeface="Gill Sans"/>
              <a:ea typeface="Gill Sans"/>
              <a:cs typeface="Gill Sans"/>
              <a:sym typeface="Gill Sans"/>
            </a:endParaRPr>
          </a:p>
          <a:p>
            <a:pPr marL="457200" marR="0" lvl="0" indent="-457200" algn="ctr" rtl="0">
              <a:lnSpc>
                <a:spcPct val="100000"/>
              </a:lnSpc>
              <a:spcBef>
                <a:spcPts val="0"/>
              </a:spcBef>
              <a:spcAft>
                <a:spcPts val="0"/>
              </a:spcAft>
              <a:buClr>
                <a:schemeClr val="dk1"/>
              </a:buClr>
              <a:buSzPts val="3600"/>
              <a:buFont typeface="Gill Sans"/>
              <a:buChar char="●"/>
            </a:pPr>
            <a:r>
              <a:rPr lang="en-GB" sz="3600">
                <a:solidFill>
                  <a:schemeClr val="dk1"/>
                </a:solidFill>
                <a:latin typeface="Gill Sans"/>
                <a:ea typeface="Gill Sans"/>
                <a:cs typeface="Gill Sans"/>
                <a:sym typeface="Gill Sans"/>
              </a:rPr>
              <a:t>Help set the table</a:t>
            </a:r>
            <a:endParaRPr sz="3600">
              <a:solidFill>
                <a:schemeClr val="dk1"/>
              </a:solidFill>
              <a:latin typeface="Gill Sans"/>
              <a:ea typeface="Gill Sans"/>
              <a:cs typeface="Gill Sans"/>
              <a:sym typeface="Gill Sans"/>
            </a:endParaRPr>
          </a:p>
          <a:p>
            <a:pPr marL="457200" marR="0" lvl="0" indent="-457200" algn="ctr" rtl="0">
              <a:lnSpc>
                <a:spcPct val="100000"/>
              </a:lnSpc>
              <a:spcBef>
                <a:spcPts val="0"/>
              </a:spcBef>
              <a:spcAft>
                <a:spcPts val="0"/>
              </a:spcAft>
              <a:buClr>
                <a:schemeClr val="dk1"/>
              </a:buClr>
              <a:buSzPts val="3600"/>
              <a:buFont typeface="Gill Sans"/>
              <a:buChar char="●"/>
            </a:pPr>
            <a:r>
              <a:rPr lang="en-GB" sz="3600">
                <a:solidFill>
                  <a:schemeClr val="dk1"/>
                </a:solidFill>
                <a:latin typeface="Gill Sans"/>
                <a:ea typeface="Gill Sans"/>
                <a:cs typeface="Gill Sans"/>
                <a:sym typeface="Gill Sans"/>
              </a:rPr>
              <a:t>Water plants</a:t>
            </a:r>
            <a:endParaRPr sz="3600">
              <a:solidFill>
                <a:schemeClr val="dk1"/>
              </a:solidFill>
              <a:latin typeface="Gill Sans"/>
              <a:ea typeface="Gill Sans"/>
              <a:cs typeface="Gill Sans"/>
              <a:sym typeface="Gill Sans"/>
            </a:endParaRPr>
          </a:p>
          <a:p>
            <a:pPr marL="457200" marR="0" lvl="0" indent="-457200" algn="ctr" rtl="0">
              <a:lnSpc>
                <a:spcPct val="100000"/>
              </a:lnSpc>
              <a:spcBef>
                <a:spcPts val="0"/>
              </a:spcBef>
              <a:spcAft>
                <a:spcPts val="0"/>
              </a:spcAft>
              <a:buClr>
                <a:schemeClr val="dk1"/>
              </a:buClr>
              <a:buSzPts val="3600"/>
              <a:buFont typeface="Gill Sans"/>
              <a:buChar char="●"/>
            </a:pPr>
            <a:r>
              <a:rPr lang="en-GB" sz="3600">
                <a:solidFill>
                  <a:schemeClr val="dk1"/>
                </a:solidFill>
                <a:latin typeface="Gill Sans"/>
                <a:ea typeface="Gill Sans"/>
                <a:cs typeface="Gill Sans"/>
                <a:sym typeface="Gill Sans"/>
              </a:rPr>
              <a:t>Put away shoes/coats</a:t>
            </a:r>
            <a:endParaRPr sz="3600">
              <a:solidFill>
                <a:schemeClr val="dk1"/>
              </a:solidFill>
              <a:latin typeface="Gill Sans"/>
              <a:ea typeface="Gill Sans"/>
              <a:cs typeface="Gill Sans"/>
              <a:sym typeface="Gill Sans"/>
            </a:endParaRPr>
          </a:p>
          <a:p>
            <a:pPr marL="457200" marR="0" lvl="0" indent="-457200" algn="ctr" rtl="0">
              <a:lnSpc>
                <a:spcPct val="100000"/>
              </a:lnSpc>
              <a:spcBef>
                <a:spcPts val="0"/>
              </a:spcBef>
              <a:spcAft>
                <a:spcPts val="0"/>
              </a:spcAft>
              <a:buClr>
                <a:schemeClr val="dk1"/>
              </a:buClr>
              <a:buSzPts val="3600"/>
              <a:buFont typeface="Gill Sans"/>
              <a:buChar char="●"/>
            </a:pPr>
            <a:r>
              <a:rPr lang="en-GB" sz="3600">
                <a:solidFill>
                  <a:schemeClr val="dk1"/>
                </a:solidFill>
                <a:latin typeface="Gill Sans"/>
                <a:ea typeface="Gill Sans"/>
                <a:cs typeface="Gill Sans"/>
                <a:sym typeface="Gill Sans"/>
              </a:rPr>
              <a:t>Help a friend/sibling with something</a:t>
            </a:r>
            <a:endParaRPr sz="3600">
              <a:solidFill>
                <a:schemeClr val="dk1"/>
              </a:solidFill>
              <a:latin typeface="Gill Sans"/>
              <a:ea typeface="Gill Sans"/>
              <a:cs typeface="Gill Sans"/>
              <a:sym typeface="Gill Sans"/>
            </a:endParaRPr>
          </a:p>
          <a:p>
            <a:pPr marL="457200" marR="0" lvl="0" indent="0" algn="ctr" rtl="0">
              <a:lnSpc>
                <a:spcPct val="100000"/>
              </a:lnSpc>
              <a:spcBef>
                <a:spcPts val="0"/>
              </a:spcBef>
              <a:spcAft>
                <a:spcPts val="0"/>
              </a:spcAft>
              <a:buNone/>
            </a:pPr>
            <a:r>
              <a:rPr lang="en-GB" sz="3600" b="1">
                <a:solidFill>
                  <a:srgbClr val="C00000"/>
                </a:solidFill>
                <a:latin typeface="Gill Sans"/>
                <a:ea typeface="Gill Sans"/>
                <a:cs typeface="Gill Sans"/>
                <a:sym typeface="Gill Sans"/>
              </a:rPr>
              <a:t>What will you do?</a:t>
            </a:r>
            <a:endParaRPr sz="3600" b="1">
              <a:solidFill>
                <a:srgbClr val="C00000"/>
              </a:solidFill>
              <a:latin typeface="Gill Sans"/>
              <a:ea typeface="Gill Sans"/>
              <a:cs typeface="Gill Sans"/>
              <a:sym typeface="Gill Sans"/>
            </a:endParaRPr>
          </a:p>
          <a:p>
            <a:pPr marL="457200" marR="0" lvl="0" indent="0" algn="ctr" rtl="0">
              <a:lnSpc>
                <a:spcPct val="100000"/>
              </a:lnSpc>
              <a:spcBef>
                <a:spcPts val="0"/>
              </a:spcBef>
              <a:spcAft>
                <a:spcPts val="0"/>
              </a:spcAft>
              <a:buNone/>
            </a:pPr>
            <a:endParaRPr sz="4000">
              <a:solidFill>
                <a:schemeClr val="dk1"/>
              </a:solidFill>
              <a:latin typeface="Gill Sans"/>
              <a:ea typeface="Gill Sans"/>
              <a:cs typeface="Gill Sans"/>
              <a:sym typeface="Gill Sans"/>
            </a:endParaRPr>
          </a:p>
          <a:p>
            <a:pPr marL="0" marR="0" lvl="0" indent="0" algn="ctr" rtl="0">
              <a:lnSpc>
                <a:spcPct val="100000"/>
              </a:lnSpc>
              <a:spcBef>
                <a:spcPts val="0"/>
              </a:spcBef>
              <a:spcAft>
                <a:spcPts val="0"/>
              </a:spcAft>
              <a:buClr>
                <a:schemeClr val="dk1"/>
              </a:buClr>
              <a:buSzPts val="6000"/>
              <a:buFont typeface="Gill Sans"/>
              <a:buNone/>
            </a:pPr>
            <a:endParaRPr sz="4000">
              <a:solidFill>
                <a:schemeClr val="dk1"/>
              </a:solidFill>
              <a:latin typeface="Gill Sans"/>
              <a:ea typeface="Gill Sans"/>
              <a:cs typeface="Gill Sans"/>
              <a:sym typeface="Gill Sans"/>
            </a:endParaRPr>
          </a:p>
        </p:txBody>
      </p:sp>
      <p:pic>
        <p:nvPicPr>
          <p:cNvPr id="276" name="Google Shape;276;p22"/>
          <p:cNvPicPr preferRelativeResize="0"/>
          <p:nvPr/>
        </p:nvPicPr>
        <p:blipFill>
          <a:blip r:embed="rId5">
            <a:alphaModFix/>
          </a:blip>
          <a:stretch>
            <a:fillRect/>
          </a:stretch>
        </p:blipFill>
        <p:spPr>
          <a:xfrm>
            <a:off x="8100825" y="2135750"/>
            <a:ext cx="708000" cy="708000"/>
          </a:xfrm>
          <a:prstGeom prst="rect">
            <a:avLst/>
          </a:prstGeom>
          <a:noFill/>
          <a:ln>
            <a:noFill/>
          </a:ln>
        </p:spPr>
      </p:pic>
      <p:pic>
        <p:nvPicPr>
          <p:cNvPr id="277" name="Google Shape;277;p22"/>
          <p:cNvPicPr preferRelativeResize="0"/>
          <p:nvPr/>
        </p:nvPicPr>
        <p:blipFill>
          <a:blip r:embed="rId6">
            <a:alphaModFix/>
          </a:blip>
          <a:stretch>
            <a:fillRect/>
          </a:stretch>
        </p:blipFill>
        <p:spPr>
          <a:xfrm>
            <a:off x="8945200" y="2639250"/>
            <a:ext cx="832200" cy="832200"/>
          </a:xfrm>
          <a:prstGeom prst="rect">
            <a:avLst/>
          </a:prstGeom>
          <a:noFill/>
          <a:ln>
            <a:noFill/>
          </a:ln>
        </p:spPr>
      </p:pic>
      <p:pic>
        <p:nvPicPr>
          <p:cNvPr id="278" name="Google Shape;278;p22"/>
          <p:cNvPicPr preferRelativeResize="0"/>
          <p:nvPr/>
        </p:nvPicPr>
        <p:blipFill>
          <a:blip r:embed="rId7">
            <a:alphaModFix/>
          </a:blip>
          <a:stretch>
            <a:fillRect/>
          </a:stretch>
        </p:blipFill>
        <p:spPr>
          <a:xfrm>
            <a:off x="7670425" y="3259400"/>
            <a:ext cx="708000" cy="708000"/>
          </a:xfrm>
          <a:prstGeom prst="rect">
            <a:avLst/>
          </a:prstGeom>
          <a:noFill/>
          <a:ln>
            <a:noFill/>
          </a:ln>
        </p:spPr>
      </p:pic>
      <p:pic>
        <p:nvPicPr>
          <p:cNvPr id="279" name="Google Shape;279;p22"/>
          <p:cNvPicPr preferRelativeResize="0"/>
          <p:nvPr/>
        </p:nvPicPr>
        <p:blipFill>
          <a:blip r:embed="rId8">
            <a:alphaModFix/>
          </a:blip>
          <a:stretch>
            <a:fillRect/>
          </a:stretch>
        </p:blipFill>
        <p:spPr>
          <a:xfrm>
            <a:off x="8478400" y="3703825"/>
            <a:ext cx="832200" cy="832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75"/>
                                        </p:tgtEl>
                                        <p:attrNameLst>
                                          <p:attrName>style.visibility</p:attrName>
                                        </p:attrNameLst>
                                      </p:cBhvr>
                                      <p:to>
                                        <p:strVal val="visible"/>
                                      </p:to>
                                    </p:set>
                                    <p:anim calcmode="lin" valueType="num">
                                      <p:cBhvr additive="base">
                                        <p:cTn id="7" dur="5000"/>
                                        <p:tgtEl>
                                          <p:spTgt spid="275"/>
                                        </p:tgtEl>
                                        <p:attrNameLst>
                                          <p:attrName>ppt_w</p:attrName>
                                        </p:attrNameLst>
                                      </p:cBhvr>
                                      <p:tavLst>
                                        <p:tav tm="0">
                                          <p:val>
                                            <p:strVal val="0"/>
                                          </p:val>
                                        </p:tav>
                                        <p:tav tm="100000">
                                          <p:val>
                                            <p:strVal val="#ppt_w"/>
                                          </p:val>
                                        </p:tav>
                                      </p:tavLst>
                                    </p:anim>
                                    <p:anim calcmode="lin" valueType="num">
                                      <p:cBhvr additive="base">
                                        <p:cTn id="8" dur="5000"/>
                                        <p:tgtEl>
                                          <p:spTgt spid="27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g30b699b17ae_0_0"/>
          <p:cNvPicPr preferRelativeResize="0"/>
          <p:nvPr/>
        </p:nvPicPr>
        <p:blipFill rotWithShape="1">
          <a:blip r:embed="rId3">
            <a:alphaModFix/>
          </a:blip>
          <a:srcRect l="109" t="12103" r="358"/>
          <a:stretch/>
        </p:blipFill>
        <p:spPr>
          <a:xfrm>
            <a:off x="0" y="-2338"/>
            <a:ext cx="12192000" cy="1805013"/>
          </a:xfrm>
          <a:prstGeom prst="rect">
            <a:avLst/>
          </a:prstGeom>
          <a:noFill/>
          <a:ln>
            <a:noFill/>
          </a:ln>
        </p:spPr>
      </p:pic>
      <p:pic>
        <p:nvPicPr>
          <p:cNvPr id="100" name="Google Shape;100;g30b699b17ae_0_0"/>
          <p:cNvPicPr preferRelativeResize="0"/>
          <p:nvPr/>
        </p:nvPicPr>
        <p:blipFill rotWithShape="1">
          <a:blip r:embed="rId4">
            <a:alphaModFix/>
          </a:blip>
          <a:srcRect/>
          <a:stretch/>
        </p:blipFill>
        <p:spPr>
          <a:xfrm>
            <a:off x="180022" y="5700713"/>
            <a:ext cx="11547260" cy="1128576"/>
          </a:xfrm>
          <a:prstGeom prst="rect">
            <a:avLst/>
          </a:prstGeom>
          <a:noFill/>
          <a:ln>
            <a:noFill/>
          </a:ln>
        </p:spPr>
      </p:pic>
      <p:sp>
        <p:nvSpPr>
          <p:cNvPr id="101" name="Google Shape;101;g30b699b17ae_0_0"/>
          <p:cNvSpPr txBox="1"/>
          <p:nvPr/>
        </p:nvSpPr>
        <p:spPr>
          <a:xfrm>
            <a:off x="1158240" y="785381"/>
            <a:ext cx="98754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a:solidFill>
                  <a:schemeClr val="lt1"/>
                </a:solidFill>
                <a:latin typeface="Gill Sans"/>
                <a:ea typeface="Gill Sans"/>
                <a:cs typeface="Gill Sans"/>
                <a:sym typeface="Gill Sans"/>
              </a:rPr>
              <a:t>Story Time!</a:t>
            </a:r>
            <a:endParaRPr/>
          </a:p>
        </p:txBody>
      </p:sp>
      <p:pic>
        <p:nvPicPr>
          <p:cNvPr id="102" name="Google Shape;102;g30b699b17ae_0_0">
            <a:hlinkClick r:id="rId5"/>
          </p:cNvPr>
          <p:cNvPicPr preferRelativeResize="0"/>
          <p:nvPr/>
        </p:nvPicPr>
        <p:blipFill>
          <a:blip r:embed="rId6">
            <a:alphaModFix/>
          </a:blip>
          <a:stretch>
            <a:fillRect/>
          </a:stretch>
        </p:blipFill>
        <p:spPr>
          <a:xfrm>
            <a:off x="4411175" y="1831175"/>
            <a:ext cx="3593238" cy="359323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Google Shape;285;p24"/>
          <p:cNvPicPr preferRelativeResize="0"/>
          <p:nvPr/>
        </p:nvPicPr>
        <p:blipFill rotWithShape="1">
          <a:blip r:embed="rId3">
            <a:alphaModFix/>
          </a:blip>
          <a:srcRect l="108" t="12102" r="355"/>
          <a:stretch/>
        </p:blipFill>
        <p:spPr>
          <a:xfrm>
            <a:off x="0" y="-2338"/>
            <a:ext cx="12192000" cy="1805013"/>
          </a:xfrm>
          <a:prstGeom prst="rect">
            <a:avLst/>
          </a:prstGeom>
          <a:noFill/>
          <a:ln>
            <a:noFill/>
          </a:ln>
        </p:spPr>
      </p:pic>
      <p:pic>
        <p:nvPicPr>
          <p:cNvPr id="286" name="Google Shape;286;p24"/>
          <p:cNvPicPr preferRelativeResize="0"/>
          <p:nvPr/>
        </p:nvPicPr>
        <p:blipFill rotWithShape="1">
          <a:blip r:embed="rId4">
            <a:alphaModFix/>
          </a:blip>
          <a:srcRect/>
          <a:stretch/>
        </p:blipFill>
        <p:spPr>
          <a:xfrm>
            <a:off x="180022" y="5700713"/>
            <a:ext cx="11547259" cy="1128576"/>
          </a:xfrm>
          <a:prstGeom prst="rect">
            <a:avLst/>
          </a:prstGeom>
          <a:noFill/>
          <a:ln>
            <a:noFill/>
          </a:ln>
        </p:spPr>
      </p:pic>
      <p:sp>
        <p:nvSpPr>
          <p:cNvPr id="287" name="Google Shape;287;p24"/>
          <p:cNvSpPr txBox="1"/>
          <p:nvPr/>
        </p:nvSpPr>
        <p:spPr>
          <a:xfrm>
            <a:off x="1158240" y="785381"/>
            <a:ext cx="987552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b="0" i="0" u="none" strike="noStrike" cap="none">
                <a:solidFill>
                  <a:schemeClr val="lt1"/>
                </a:solidFill>
                <a:latin typeface="Gill Sans"/>
                <a:ea typeface="Gill Sans"/>
                <a:cs typeface="Gill Sans"/>
                <a:sym typeface="Gill Sans"/>
              </a:rPr>
              <a:t>Care of Creation</a:t>
            </a:r>
            <a:endParaRPr/>
          </a:p>
        </p:txBody>
      </p:sp>
      <p:pic>
        <p:nvPicPr>
          <p:cNvPr id="288" name="Google Shape;288;p24" descr="Caritas Westminster on Twitter: &amp;quot;The six principles of CST we have chosen  for #loveinaction.How can we use them in our daily lives?… &amp;quot;">
            <a:hlinkClick r:id="rId5"/>
          </p:cNvPr>
          <p:cNvPicPr preferRelativeResize="0"/>
          <p:nvPr/>
        </p:nvPicPr>
        <p:blipFill rotWithShape="1">
          <a:blip r:embed="rId6">
            <a:alphaModFix/>
          </a:blip>
          <a:srcRect l="2371" t="700" r="1665" b="902"/>
          <a:stretch/>
        </p:blipFill>
        <p:spPr>
          <a:xfrm>
            <a:off x="0" y="-50931"/>
            <a:ext cx="12225929" cy="600332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3"/>
          <p:cNvPicPr preferRelativeResize="0"/>
          <p:nvPr/>
        </p:nvPicPr>
        <p:blipFill rotWithShape="1">
          <a:blip r:embed="rId3">
            <a:alphaModFix/>
          </a:blip>
          <a:srcRect/>
          <a:stretch/>
        </p:blipFill>
        <p:spPr>
          <a:xfrm>
            <a:off x="180022" y="5700713"/>
            <a:ext cx="11547259" cy="1128576"/>
          </a:xfrm>
          <a:prstGeom prst="rect">
            <a:avLst/>
          </a:prstGeom>
          <a:noFill/>
          <a:ln>
            <a:noFill/>
          </a:ln>
        </p:spPr>
      </p:pic>
      <p:pic>
        <p:nvPicPr>
          <p:cNvPr id="109" name="Google Shape;109;p3" descr="Caritas Westminster on Twitter: &amp;quot;The six principles of CST we have chosen  for #loveinaction.How can we use them in our daily lives?… &amp;quot;"/>
          <p:cNvPicPr preferRelativeResize="0"/>
          <p:nvPr/>
        </p:nvPicPr>
        <p:blipFill rotWithShape="1">
          <a:blip r:embed="rId4">
            <a:alphaModFix/>
          </a:blip>
          <a:srcRect l="2371" t="700" r="1665" b="902"/>
          <a:stretch/>
        </p:blipFill>
        <p:spPr>
          <a:xfrm>
            <a:off x="0" y="-50931"/>
            <a:ext cx="12225929" cy="6003323"/>
          </a:xfrm>
          <a:prstGeom prst="rect">
            <a:avLst/>
          </a:prstGeom>
          <a:noFill/>
          <a:ln>
            <a:noFill/>
          </a:ln>
        </p:spPr>
      </p:pic>
      <p:sp>
        <p:nvSpPr>
          <p:cNvPr id="110" name="Google Shape;110;p3"/>
          <p:cNvSpPr txBox="1"/>
          <p:nvPr/>
        </p:nvSpPr>
        <p:spPr>
          <a:xfrm>
            <a:off x="-138224" y="392338"/>
            <a:ext cx="12207531" cy="78556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6600"/>
              <a:buFont typeface="Century Gothic"/>
              <a:buNone/>
            </a:pPr>
            <a:r>
              <a:rPr lang="en-GB" sz="6600" b="0" i="0" u="none" strike="noStrike" cap="none">
                <a:solidFill>
                  <a:srgbClr val="FFFFFF"/>
                </a:solidFill>
                <a:latin typeface="Century Gothic"/>
                <a:ea typeface="Century Gothic"/>
                <a:cs typeface="Century Gothic"/>
                <a:sym typeface="Century Gothic"/>
              </a:rPr>
              <a:t>Catholic Social Teaching</a:t>
            </a:r>
            <a:endParaRPr/>
          </a:p>
        </p:txBody>
      </p:sp>
      <p:pic>
        <p:nvPicPr>
          <p:cNvPr id="111" name="Google Shape;111;p3"/>
          <p:cNvPicPr preferRelativeResize="0"/>
          <p:nvPr/>
        </p:nvPicPr>
        <p:blipFill rotWithShape="1">
          <a:blip r:embed="rId5">
            <a:alphaModFix/>
          </a:blip>
          <a:srcRect l="5671" r="4772"/>
          <a:stretch/>
        </p:blipFill>
        <p:spPr>
          <a:xfrm>
            <a:off x="-138224" y="-96011"/>
            <a:ext cx="2045267" cy="6070336"/>
          </a:xfrm>
          <a:prstGeom prst="rect">
            <a:avLst/>
          </a:prstGeom>
          <a:noFill/>
          <a:ln>
            <a:noFill/>
          </a:ln>
        </p:spPr>
      </p:pic>
      <p:pic>
        <p:nvPicPr>
          <p:cNvPr id="112" name="Google Shape;112;p3"/>
          <p:cNvPicPr preferRelativeResize="0"/>
          <p:nvPr/>
        </p:nvPicPr>
        <p:blipFill rotWithShape="1">
          <a:blip r:embed="rId6">
            <a:alphaModFix/>
          </a:blip>
          <a:srcRect b="786"/>
          <a:stretch/>
        </p:blipFill>
        <p:spPr>
          <a:xfrm>
            <a:off x="7943853" y="-108831"/>
            <a:ext cx="2204045" cy="6089483"/>
          </a:xfrm>
          <a:prstGeom prst="rect">
            <a:avLst/>
          </a:prstGeom>
          <a:noFill/>
          <a:ln>
            <a:noFill/>
          </a:ln>
        </p:spPr>
      </p:pic>
      <p:pic>
        <p:nvPicPr>
          <p:cNvPr id="113" name="Google Shape;113;p3"/>
          <p:cNvPicPr preferRelativeResize="0"/>
          <p:nvPr/>
        </p:nvPicPr>
        <p:blipFill rotWithShape="1">
          <a:blip r:embed="rId7">
            <a:alphaModFix/>
          </a:blip>
          <a:srcRect l="4140" t="929" r="4169" b="264"/>
          <a:stretch/>
        </p:blipFill>
        <p:spPr>
          <a:xfrm>
            <a:off x="3753602" y="-96010"/>
            <a:ext cx="2186319" cy="6070335"/>
          </a:xfrm>
          <a:prstGeom prst="rect">
            <a:avLst/>
          </a:prstGeom>
          <a:noFill/>
          <a:ln>
            <a:noFill/>
          </a:ln>
        </p:spPr>
      </p:pic>
      <p:pic>
        <p:nvPicPr>
          <p:cNvPr id="114" name="Google Shape;114;p3"/>
          <p:cNvPicPr preferRelativeResize="0"/>
          <p:nvPr/>
        </p:nvPicPr>
        <p:blipFill rotWithShape="1">
          <a:blip r:embed="rId8">
            <a:alphaModFix/>
          </a:blip>
          <a:srcRect l="3112" t="861" r="3347"/>
          <a:stretch/>
        </p:blipFill>
        <p:spPr>
          <a:xfrm>
            <a:off x="1801859" y="-96010"/>
            <a:ext cx="2073477" cy="6070335"/>
          </a:xfrm>
          <a:prstGeom prst="rect">
            <a:avLst/>
          </a:prstGeom>
          <a:noFill/>
          <a:ln>
            <a:noFill/>
          </a:ln>
        </p:spPr>
      </p:pic>
      <p:pic>
        <p:nvPicPr>
          <p:cNvPr id="115" name="Google Shape;115;p3"/>
          <p:cNvPicPr preferRelativeResize="0"/>
          <p:nvPr/>
        </p:nvPicPr>
        <p:blipFill rotWithShape="1">
          <a:blip r:embed="rId9">
            <a:alphaModFix/>
          </a:blip>
          <a:srcRect l="5494" r="6758"/>
          <a:stretch/>
        </p:blipFill>
        <p:spPr>
          <a:xfrm>
            <a:off x="10056288" y="-96383"/>
            <a:ext cx="2235133" cy="6081780"/>
          </a:xfrm>
          <a:prstGeom prst="rect">
            <a:avLst/>
          </a:prstGeom>
          <a:noFill/>
          <a:ln>
            <a:noFill/>
          </a:ln>
        </p:spPr>
      </p:pic>
      <p:pic>
        <p:nvPicPr>
          <p:cNvPr id="116" name="Google Shape;116;p3"/>
          <p:cNvPicPr preferRelativeResize="0"/>
          <p:nvPr/>
        </p:nvPicPr>
        <p:blipFill rotWithShape="1">
          <a:blip r:embed="rId10">
            <a:alphaModFix/>
          </a:blip>
          <a:srcRect t="1149"/>
          <a:stretch/>
        </p:blipFill>
        <p:spPr>
          <a:xfrm>
            <a:off x="5827552" y="-96010"/>
            <a:ext cx="2225814" cy="607033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4"/>
          <p:cNvPicPr preferRelativeResize="0"/>
          <p:nvPr/>
        </p:nvPicPr>
        <p:blipFill rotWithShape="1">
          <a:blip r:embed="rId3">
            <a:alphaModFix/>
          </a:blip>
          <a:srcRect l="108" t="12102" r="355"/>
          <a:stretch/>
        </p:blipFill>
        <p:spPr>
          <a:xfrm>
            <a:off x="0" y="-2338"/>
            <a:ext cx="12192000" cy="1805013"/>
          </a:xfrm>
          <a:prstGeom prst="rect">
            <a:avLst/>
          </a:prstGeom>
          <a:noFill/>
          <a:ln>
            <a:noFill/>
          </a:ln>
        </p:spPr>
      </p:pic>
      <p:pic>
        <p:nvPicPr>
          <p:cNvPr id="123" name="Google Shape;123;p4"/>
          <p:cNvPicPr preferRelativeResize="0"/>
          <p:nvPr/>
        </p:nvPicPr>
        <p:blipFill rotWithShape="1">
          <a:blip r:embed="rId4">
            <a:alphaModFix/>
          </a:blip>
          <a:srcRect/>
          <a:stretch/>
        </p:blipFill>
        <p:spPr>
          <a:xfrm>
            <a:off x="180022" y="5700713"/>
            <a:ext cx="11547259" cy="1128576"/>
          </a:xfrm>
          <a:prstGeom prst="rect">
            <a:avLst/>
          </a:prstGeom>
          <a:noFill/>
          <a:ln>
            <a:noFill/>
          </a:ln>
        </p:spPr>
      </p:pic>
      <p:sp>
        <p:nvSpPr>
          <p:cNvPr id="124" name="Google Shape;124;p4"/>
          <p:cNvSpPr txBox="1"/>
          <p:nvPr/>
        </p:nvSpPr>
        <p:spPr>
          <a:xfrm>
            <a:off x="1158240" y="785381"/>
            <a:ext cx="987552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a:solidFill>
                  <a:schemeClr val="lt1"/>
                </a:solidFill>
                <a:latin typeface="Gill Sans"/>
                <a:ea typeface="Gill Sans"/>
                <a:cs typeface="Gill Sans"/>
                <a:sym typeface="Gill Sans"/>
              </a:rPr>
              <a:t>Show and Tell…</a:t>
            </a:r>
            <a:endParaRPr/>
          </a:p>
        </p:txBody>
      </p:sp>
      <p:sp>
        <p:nvSpPr>
          <p:cNvPr id="125" name="Google Shape;125;p4"/>
          <p:cNvSpPr/>
          <p:nvPr/>
        </p:nvSpPr>
        <p:spPr>
          <a:xfrm>
            <a:off x="180030" y="1999242"/>
            <a:ext cx="7483500" cy="39702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n-GB" sz="3200" b="1">
                <a:solidFill>
                  <a:srgbClr val="C00000"/>
                </a:solidFill>
                <a:latin typeface="Gill Sans"/>
                <a:ea typeface="Gill Sans"/>
                <a:cs typeface="Gill Sans"/>
                <a:sym typeface="Gill Sans"/>
              </a:rPr>
              <a:t>Have you ever done something at home or at school that has helped another person?</a:t>
            </a:r>
            <a:endParaRPr sz="3200" b="1">
              <a:solidFill>
                <a:srgbClr val="C00000"/>
              </a:solidFill>
              <a:latin typeface="Gill Sans"/>
              <a:ea typeface="Gill Sans"/>
              <a:cs typeface="Gill Sans"/>
              <a:sym typeface="Gill Sans"/>
            </a:endParaRPr>
          </a:p>
          <a:p>
            <a:pPr marL="0" lvl="0" indent="0" algn="ctr" rtl="0">
              <a:spcBef>
                <a:spcPts val="0"/>
              </a:spcBef>
              <a:spcAft>
                <a:spcPts val="0"/>
              </a:spcAft>
              <a:buNone/>
            </a:pPr>
            <a:endParaRPr sz="3200" b="1">
              <a:solidFill>
                <a:srgbClr val="C00000"/>
              </a:solidFill>
              <a:latin typeface="Gill Sans"/>
              <a:ea typeface="Gill Sans"/>
              <a:cs typeface="Gill Sans"/>
              <a:sym typeface="Gill Sans"/>
            </a:endParaRPr>
          </a:p>
          <a:p>
            <a:pPr marL="0" lvl="0" indent="0" algn="ctr" rtl="0">
              <a:spcBef>
                <a:spcPts val="0"/>
              </a:spcBef>
              <a:spcAft>
                <a:spcPts val="0"/>
              </a:spcAft>
              <a:buClr>
                <a:schemeClr val="dk1"/>
              </a:buClr>
              <a:buFont typeface="Arial"/>
              <a:buNone/>
            </a:pPr>
            <a:r>
              <a:rPr lang="en-GB" sz="3200" b="1">
                <a:solidFill>
                  <a:srgbClr val="C00000"/>
                </a:solidFill>
                <a:latin typeface="Gill Sans"/>
                <a:ea typeface="Gill Sans"/>
                <a:cs typeface="Gill Sans"/>
                <a:sym typeface="Gill Sans"/>
              </a:rPr>
              <a:t>Has someone at home or at school ever helped you?</a:t>
            </a:r>
            <a:endParaRPr sz="3200" b="1">
              <a:solidFill>
                <a:srgbClr val="C00000"/>
              </a:solidFill>
              <a:latin typeface="Gill Sans"/>
              <a:ea typeface="Gill Sans"/>
              <a:cs typeface="Gill Sans"/>
              <a:sym typeface="Gill Sans"/>
            </a:endParaRPr>
          </a:p>
        </p:txBody>
      </p:sp>
      <p:pic>
        <p:nvPicPr>
          <p:cNvPr id="126" name="Google Shape;126;p4" descr="St. George's Catholic Primary School - Love in Action Project"/>
          <p:cNvPicPr preferRelativeResize="0"/>
          <p:nvPr/>
        </p:nvPicPr>
        <p:blipFill rotWithShape="1">
          <a:blip r:embed="rId5">
            <a:alphaModFix/>
          </a:blip>
          <a:srcRect/>
          <a:stretch/>
        </p:blipFill>
        <p:spPr>
          <a:xfrm>
            <a:off x="8415513" y="1554822"/>
            <a:ext cx="3776487" cy="527446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g30b699b17ae_0_10"/>
          <p:cNvPicPr preferRelativeResize="0"/>
          <p:nvPr/>
        </p:nvPicPr>
        <p:blipFill rotWithShape="1">
          <a:blip r:embed="rId3">
            <a:alphaModFix/>
          </a:blip>
          <a:srcRect l="109" t="12103" r="358"/>
          <a:stretch/>
        </p:blipFill>
        <p:spPr>
          <a:xfrm>
            <a:off x="0" y="-2338"/>
            <a:ext cx="12192000" cy="1805013"/>
          </a:xfrm>
          <a:prstGeom prst="rect">
            <a:avLst/>
          </a:prstGeom>
          <a:noFill/>
          <a:ln>
            <a:noFill/>
          </a:ln>
        </p:spPr>
      </p:pic>
      <p:pic>
        <p:nvPicPr>
          <p:cNvPr id="133" name="Google Shape;133;g30b699b17ae_0_10"/>
          <p:cNvPicPr preferRelativeResize="0"/>
          <p:nvPr/>
        </p:nvPicPr>
        <p:blipFill rotWithShape="1">
          <a:blip r:embed="rId4">
            <a:alphaModFix/>
          </a:blip>
          <a:srcRect/>
          <a:stretch/>
        </p:blipFill>
        <p:spPr>
          <a:xfrm>
            <a:off x="180022" y="5700713"/>
            <a:ext cx="11547260" cy="1128576"/>
          </a:xfrm>
          <a:prstGeom prst="rect">
            <a:avLst/>
          </a:prstGeom>
          <a:noFill/>
          <a:ln>
            <a:noFill/>
          </a:ln>
        </p:spPr>
      </p:pic>
      <p:sp>
        <p:nvSpPr>
          <p:cNvPr id="134" name="Google Shape;134;g30b699b17ae_0_10"/>
          <p:cNvSpPr txBox="1"/>
          <p:nvPr/>
        </p:nvSpPr>
        <p:spPr>
          <a:xfrm>
            <a:off x="1158240" y="785381"/>
            <a:ext cx="98754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a:solidFill>
                  <a:schemeClr val="lt1"/>
                </a:solidFill>
                <a:latin typeface="Gill Sans"/>
                <a:ea typeface="Gill Sans"/>
                <a:cs typeface="Gill Sans"/>
                <a:sym typeface="Gill Sans"/>
              </a:rPr>
              <a:t>Show and Tell…</a:t>
            </a:r>
            <a:endParaRPr/>
          </a:p>
        </p:txBody>
      </p:sp>
      <p:pic>
        <p:nvPicPr>
          <p:cNvPr id="135" name="Google Shape;135;g30b699b17ae_0_10"/>
          <p:cNvPicPr preferRelativeResize="0"/>
          <p:nvPr/>
        </p:nvPicPr>
        <p:blipFill>
          <a:blip r:embed="rId5">
            <a:alphaModFix/>
          </a:blip>
          <a:stretch>
            <a:fillRect/>
          </a:stretch>
        </p:blipFill>
        <p:spPr>
          <a:xfrm>
            <a:off x="3810000" y="0"/>
            <a:ext cx="4572000" cy="6858000"/>
          </a:xfrm>
          <a:prstGeom prst="rect">
            <a:avLst/>
          </a:prstGeom>
          <a:noFill/>
          <a:ln>
            <a:noFill/>
          </a:ln>
        </p:spPr>
      </p:pic>
      <p:sp>
        <p:nvSpPr>
          <p:cNvPr id="136" name="Google Shape;136;g30b699b17ae_0_10"/>
          <p:cNvSpPr/>
          <p:nvPr/>
        </p:nvSpPr>
        <p:spPr>
          <a:xfrm>
            <a:off x="180022" y="3070226"/>
            <a:ext cx="3198900" cy="3970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GB" sz="3200" b="1" dirty="0">
                <a:solidFill>
                  <a:srgbClr val="C00000"/>
                </a:solidFill>
                <a:latin typeface="Gill Sans"/>
                <a:ea typeface="Gill Sans"/>
                <a:cs typeface="Gill Sans"/>
                <a:sym typeface="Gill Sans"/>
              </a:rPr>
              <a:t>What are they doing?</a:t>
            </a:r>
            <a:endParaRPr sz="3200" b="1" dirty="0">
              <a:solidFill>
                <a:srgbClr val="C00000"/>
              </a:solidFill>
              <a:latin typeface="Gill Sans"/>
              <a:ea typeface="Gill Sans"/>
              <a:cs typeface="Gill Sans"/>
              <a:sym typeface="Gill Sans"/>
            </a:endParaRPr>
          </a:p>
        </p:txBody>
      </p:sp>
      <p:sp>
        <p:nvSpPr>
          <p:cNvPr id="7" name="Google Shape;136;g30b699b17ae_0_10">
            <a:extLst>
              <a:ext uri="{FF2B5EF4-FFF2-40B4-BE49-F238E27FC236}">
                <a16:creationId xmlns:a16="http://schemas.microsoft.com/office/drawing/2014/main" id="{6D0AC074-5B5E-4D06-A6B3-0F6D2584457F}"/>
              </a:ext>
            </a:extLst>
          </p:cNvPr>
          <p:cNvSpPr/>
          <p:nvPr/>
        </p:nvSpPr>
        <p:spPr>
          <a:xfrm>
            <a:off x="8601573" y="3070226"/>
            <a:ext cx="3198900" cy="3970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GB" sz="3200" b="1" dirty="0">
                <a:solidFill>
                  <a:srgbClr val="C00000"/>
                </a:solidFill>
                <a:latin typeface="Gill Sans"/>
                <a:ea typeface="Gill Sans"/>
                <a:cs typeface="Gill Sans"/>
                <a:sym typeface="Gill Sans"/>
              </a:rPr>
              <a:t>How/Who are they helping?</a:t>
            </a:r>
            <a:endParaRPr sz="3200" b="1" dirty="0">
              <a:solidFill>
                <a:srgbClr val="C00000"/>
              </a:solidFill>
              <a:latin typeface="Gill Sans"/>
              <a:ea typeface="Gill Sans"/>
              <a:cs typeface="Gill Sans"/>
              <a:sym typeface="Gill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g30b699b17ae_0_21"/>
          <p:cNvPicPr preferRelativeResize="0"/>
          <p:nvPr/>
        </p:nvPicPr>
        <p:blipFill rotWithShape="1">
          <a:blip r:embed="rId3">
            <a:alphaModFix/>
          </a:blip>
          <a:srcRect l="109" t="12103" r="358"/>
          <a:stretch/>
        </p:blipFill>
        <p:spPr>
          <a:xfrm>
            <a:off x="0" y="-2338"/>
            <a:ext cx="12192000" cy="1805013"/>
          </a:xfrm>
          <a:prstGeom prst="rect">
            <a:avLst/>
          </a:prstGeom>
          <a:noFill/>
          <a:ln>
            <a:noFill/>
          </a:ln>
        </p:spPr>
      </p:pic>
      <p:pic>
        <p:nvPicPr>
          <p:cNvPr id="143" name="Google Shape;143;g30b699b17ae_0_21"/>
          <p:cNvPicPr preferRelativeResize="0"/>
          <p:nvPr/>
        </p:nvPicPr>
        <p:blipFill rotWithShape="1">
          <a:blip r:embed="rId4">
            <a:alphaModFix/>
          </a:blip>
          <a:srcRect/>
          <a:stretch/>
        </p:blipFill>
        <p:spPr>
          <a:xfrm>
            <a:off x="180022" y="5700713"/>
            <a:ext cx="11547260" cy="1128576"/>
          </a:xfrm>
          <a:prstGeom prst="rect">
            <a:avLst/>
          </a:prstGeom>
          <a:noFill/>
          <a:ln>
            <a:noFill/>
          </a:ln>
        </p:spPr>
      </p:pic>
      <p:sp>
        <p:nvSpPr>
          <p:cNvPr id="144" name="Google Shape;144;g30b699b17ae_0_21"/>
          <p:cNvSpPr txBox="1"/>
          <p:nvPr/>
        </p:nvSpPr>
        <p:spPr>
          <a:xfrm>
            <a:off x="1158240" y="785381"/>
            <a:ext cx="98754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a:solidFill>
                  <a:schemeClr val="lt1"/>
                </a:solidFill>
                <a:latin typeface="Gill Sans"/>
                <a:ea typeface="Gill Sans"/>
                <a:cs typeface="Gill Sans"/>
                <a:sym typeface="Gill Sans"/>
              </a:rPr>
              <a:t>Show and Tell…</a:t>
            </a:r>
            <a:endParaRPr/>
          </a:p>
        </p:txBody>
      </p:sp>
      <p:sp>
        <p:nvSpPr>
          <p:cNvPr id="145" name="Google Shape;145;g30b699b17ae_0_21"/>
          <p:cNvSpPr/>
          <p:nvPr/>
        </p:nvSpPr>
        <p:spPr>
          <a:xfrm>
            <a:off x="357310" y="3070226"/>
            <a:ext cx="3198900" cy="3970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GB" sz="3200" b="1" dirty="0">
                <a:solidFill>
                  <a:srgbClr val="C00000"/>
                </a:solidFill>
                <a:latin typeface="Gill Sans"/>
                <a:ea typeface="Gill Sans"/>
                <a:cs typeface="Gill Sans"/>
                <a:sym typeface="Gill Sans"/>
              </a:rPr>
              <a:t>What are they doing?</a:t>
            </a:r>
          </a:p>
        </p:txBody>
      </p:sp>
      <p:pic>
        <p:nvPicPr>
          <p:cNvPr id="146" name="Google Shape;146;g30b699b17ae_0_21"/>
          <p:cNvPicPr preferRelativeResize="0"/>
          <p:nvPr/>
        </p:nvPicPr>
        <p:blipFill>
          <a:blip r:embed="rId5">
            <a:alphaModFix/>
          </a:blip>
          <a:stretch>
            <a:fillRect/>
          </a:stretch>
        </p:blipFill>
        <p:spPr>
          <a:xfrm>
            <a:off x="4051172" y="0"/>
            <a:ext cx="4570186" cy="6858000"/>
          </a:xfrm>
          <a:prstGeom prst="rect">
            <a:avLst/>
          </a:prstGeom>
          <a:noFill/>
          <a:ln>
            <a:noFill/>
          </a:ln>
        </p:spPr>
      </p:pic>
      <p:sp>
        <p:nvSpPr>
          <p:cNvPr id="7" name="Google Shape;145;g30b699b17ae_0_21">
            <a:extLst>
              <a:ext uri="{FF2B5EF4-FFF2-40B4-BE49-F238E27FC236}">
                <a16:creationId xmlns:a16="http://schemas.microsoft.com/office/drawing/2014/main" id="{E697692A-8C59-4C19-A406-5E6B12788AFE}"/>
              </a:ext>
            </a:extLst>
          </p:cNvPr>
          <p:cNvSpPr/>
          <p:nvPr/>
        </p:nvSpPr>
        <p:spPr>
          <a:xfrm>
            <a:off x="8775863" y="3070226"/>
            <a:ext cx="3198900" cy="3970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GB" sz="3200" b="1" dirty="0">
                <a:solidFill>
                  <a:srgbClr val="C00000"/>
                </a:solidFill>
                <a:latin typeface="Gill Sans"/>
                <a:ea typeface="Gill Sans"/>
                <a:cs typeface="Gill Sans"/>
                <a:sym typeface="Gill Sans"/>
              </a:rPr>
              <a:t>How/Who are they helping?</a:t>
            </a:r>
            <a:endParaRPr sz="3200" b="1" dirty="0">
              <a:solidFill>
                <a:srgbClr val="C00000"/>
              </a:solidFill>
              <a:latin typeface="Gill Sans"/>
              <a:ea typeface="Gill Sans"/>
              <a:cs typeface="Gill Sans"/>
              <a:sym typeface="Gill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g30b699b17ae_0_31"/>
          <p:cNvPicPr preferRelativeResize="0"/>
          <p:nvPr/>
        </p:nvPicPr>
        <p:blipFill rotWithShape="1">
          <a:blip r:embed="rId3">
            <a:alphaModFix/>
          </a:blip>
          <a:srcRect l="109" t="12103" r="358"/>
          <a:stretch/>
        </p:blipFill>
        <p:spPr>
          <a:xfrm>
            <a:off x="0" y="-2338"/>
            <a:ext cx="12192000" cy="1805013"/>
          </a:xfrm>
          <a:prstGeom prst="rect">
            <a:avLst/>
          </a:prstGeom>
          <a:noFill/>
          <a:ln>
            <a:noFill/>
          </a:ln>
        </p:spPr>
      </p:pic>
      <p:pic>
        <p:nvPicPr>
          <p:cNvPr id="153" name="Google Shape;153;g30b699b17ae_0_31"/>
          <p:cNvPicPr preferRelativeResize="0"/>
          <p:nvPr/>
        </p:nvPicPr>
        <p:blipFill rotWithShape="1">
          <a:blip r:embed="rId4">
            <a:alphaModFix/>
          </a:blip>
          <a:srcRect/>
          <a:stretch/>
        </p:blipFill>
        <p:spPr>
          <a:xfrm>
            <a:off x="180022" y="5700713"/>
            <a:ext cx="11547260" cy="1128576"/>
          </a:xfrm>
          <a:prstGeom prst="rect">
            <a:avLst/>
          </a:prstGeom>
          <a:noFill/>
          <a:ln>
            <a:noFill/>
          </a:ln>
        </p:spPr>
      </p:pic>
      <p:sp>
        <p:nvSpPr>
          <p:cNvPr id="154" name="Google Shape;154;g30b699b17ae_0_31"/>
          <p:cNvSpPr txBox="1"/>
          <p:nvPr/>
        </p:nvSpPr>
        <p:spPr>
          <a:xfrm>
            <a:off x="1158240" y="785381"/>
            <a:ext cx="98754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a:solidFill>
                  <a:schemeClr val="lt1"/>
                </a:solidFill>
                <a:latin typeface="Gill Sans"/>
                <a:ea typeface="Gill Sans"/>
                <a:cs typeface="Gill Sans"/>
                <a:sym typeface="Gill Sans"/>
              </a:rPr>
              <a:t>Show and Tell…</a:t>
            </a:r>
            <a:endParaRPr/>
          </a:p>
        </p:txBody>
      </p:sp>
      <p:sp>
        <p:nvSpPr>
          <p:cNvPr id="155" name="Google Shape;155;g30b699b17ae_0_31"/>
          <p:cNvSpPr/>
          <p:nvPr/>
        </p:nvSpPr>
        <p:spPr>
          <a:xfrm>
            <a:off x="180028" y="1999250"/>
            <a:ext cx="3198900" cy="3970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GB" sz="3200" b="1">
                <a:solidFill>
                  <a:srgbClr val="C00000"/>
                </a:solidFill>
                <a:latin typeface="Gill Sans"/>
                <a:ea typeface="Gill Sans"/>
                <a:cs typeface="Gill Sans"/>
                <a:sym typeface="Gill Sans"/>
              </a:rPr>
              <a:t>What are they doing?</a:t>
            </a:r>
            <a:endParaRPr sz="3200" b="1">
              <a:solidFill>
                <a:srgbClr val="C00000"/>
              </a:solidFill>
              <a:latin typeface="Gill Sans"/>
              <a:ea typeface="Gill Sans"/>
              <a:cs typeface="Gill Sans"/>
              <a:sym typeface="Gill Sans"/>
            </a:endParaRPr>
          </a:p>
          <a:p>
            <a:pPr marL="0" lvl="0" indent="0" algn="ctr" rtl="0">
              <a:spcBef>
                <a:spcPts val="0"/>
              </a:spcBef>
              <a:spcAft>
                <a:spcPts val="0"/>
              </a:spcAft>
              <a:buNone/>
            </a:pPr>
            <a:endParaRPr sz="3200" b="1">
              <a:solidFill>
                <a:srgbClr val="C00000"/>
              </a:solidFill>
              <a:latin typeface="Gill Sans"/>
              <a:ea typeface="Gill Sans"/>
              <a:cs typeface="Gill Sans"/>
              <a:sym typeface="Gill Sans"/>
            </a:endParaRPr>
          </a:p>
          <a:p>
            <a:pPr marL="0" lvl="0" indent="0" algn="ctr" rtl="0">
              <a:spcBef>
                <a:spcPts val="0"/>
              </a:spcBef>
              <a:spcAft>
                <a:spcPts val="0"/>
              </a:spcAft>
              <a:buNone/>
            </a:pPr>
            <a:r>
              <a:rPr lang="en-GB" sz="3200" b="1">
                <a:solidFill>
                  <a:srgbClr val="C00000"/>
                </a:solidFill>
                <a:latin typeface="Gill Sans"/>
                <a:ea typeface="Gill Sans"/>
                <a:cs typeface="Gill Sans"/>
                <a:sym typeface="Gill Sans"/>
              </a:rPr>
              <a:t>How/Who are they helping?</a:t>
            </a:r>
            <a:endParaRPr sz="3200" b="1">
              <a:solidFill>
                <a:srgbClr val="C00000"/>
              </a:solidFill>
              <a:latin typeface="Gill Sans"/>
              <a:ea typeface="Gill Sans"/>
              <a:cs typeface="Gill Sans"/>
              <a:sym typeface="Gill Sans"/>
            </a:endParaRPr>
          </a:p>
        </p:txBody>
      </p:sp>
      <p:pic>
        <p:nvPicPr>
          <p:cNvPr id="156" name="Google Shape;156;g30b699b17ae_0_31"/>
          <p:cNvPicPr preferRelativeResize="0"/>
          <p:nvPr/>
        </p:nvPicPr>
        <p:blipFill>
          <a:blip r:embed="rId5">
            <a:alphaModFix/>
          </a:blip>
          <a:stretch>
            <a:fillRect/>
          </a:stretch>
        </p:blipFill>
        <p:spPr>
          <a:xfrm>
            <a:off x="3257674" y="299406"/>
            <a:ext cx="8934326" cy="62405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g30b699b17ae_0_41"/>
          <p:cNvPicPr preferRelativeResize="0"/>
          <p:nvPr/>
        </p:nvPicPr>
        <p:blipFill rotWithShape="1">
          <a:blip r:embed="rId3">
            <a:alphaModFix/>
          </a:blip>
          <a:srcRect l="109" t="12103" r="358"/>
          <a:stretch/>
        </p:blipFill>
        <p:spPr>
          <a:xfrm>
            <a:off x="0" y="-2338"/>
            <a:ext cx="12192000" cy="1805013"/>
          </a:xfrm>
          <a:prstGeom prst="rect">
            <a:avLst/>
          </a:prstGeom>
          <a:noFill/>
          <a:ln>
            <a:noFill/>
          </a:ln>
        </p:spPr>
      </p:pic>
      <p:pic>
        <p:nvPicPr>
          <p:cNvPr id="163" name="Google Shape;163;g30b699b17ae_0_41"/>
          <p:cNvPicPr preferRelativeResize="0"/>
          <p:nvPr/>
        </p:nvPicPr>
        <p:blipFill rotWithShape="1">
          <a:blip r:embed="rId4">
            <a:alphaModFix/>
          </a:blip>
          <a:srcRect/>
          <a:stretch/>
        </p:blipFill>
        <p:spPr>
          <a:xfrm>
            <a:off x="180022" y="5700713"/>
            <a:ext cx="11547260" cy="1128576"/>
          </a:xfrm>
          <a:prstGeom prst="rect">
            <a:avLst/>
          </a:prstGeom>
          <a:noFill/>
          <a:ln>
            <a:noFill/>
          </a:ln>
        </p:spPr>
      </p:pic>
      <p:sp>
        <p:nvSpPr>
          <p:cNvPr id="164" name="Google Shape;164;g30b699b17ae_0_41"/>
          <p:cNvSpPr txBox="1"/>
          <p:nvPr/>
        </p:nvSpPr>
        <p:spPr>
          <a:xfrm>
            <a:off x="1158240" y="785381"/>
            <a:ext cx="98754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a:solidFill>
                  <a:schemeClr val="lt1"/>
                </a:solidFill>
                <a:latin typeface="Gill Sans"/>
                <a:ea typeface="Gill Sans"/>
                <a:cs typeface="Gill Sans"/>
                <a:sym typeface="Gill Sans"/>
              </a:rPr>
              <a:t>Show and Tell…</a:t>
            </a:r>
            <a:endParaRPr/>
          </a:p>
        </p:txBody>
      </p:sp>
      <p:sp>
        <p:nvSpPr>
          <p:cNvPr id="165" name="Google Shape;165;g30b699b17ae_0_41"/>
          <p:cNvSpPr/>
          <p:nvPr/>
        </p:nvSpPr>
        <p:spPr>
          <a:xfrm>
            <a:off x="176199" y="3070226"/>
            <a:ext cx="3198900" cy="3970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GB" sz="3200" b="1" dirty="0">
                <a:solidFill>
                  <a:srgbClr val="C00000"/>
                </a:solidFill>
                <a:latin typeface="Gill Sans"/>
                <a:ea typeface="Gill Sans"/>
                <a:cs typeface="Gill Sans"/>
                <a:sym typeface="Gill Sans"/>
              </a:rPr>
              <a:t>What are they doing?</a:t>
            </a:r>
            <a:endParaRPr sz="3200" b="1" dirty="0">
              <a:solidFill>
                <a:srgbClr val="C00000"/>
              </a:solidFill>
              <a:latin typeface="Gill Sans"/>
              <a:ea typeface="Gill Sans"/>
              <a:cs typeface="Gill Sans"/>
              <a:sym typeface="Gill Sans"/>
            </a:endParaRPr>
          </a:p>
        </p:txBody>
      </p:sp>
      <p:pic>
        <p:nvPicPr>
          <p:cNvPr id="166" name="Google Shape;166;g30b699b17ae_0_41"/>
          <p:cNvPicPr preferRelativeResize="0"/>
          <p:nvPr/>
        </p:nvPicPr>
        <p:blipFill>
          <a:blip r:embed="rId5">
            <a:alphaModFix/>
          </a:blip>
          <a:stretch>
            <a:fillRect/>
          </a:stretch>
        </p:blipFill>
        <p:spPr>
          <a:xfrm>
            <a:off x="3551297" y="0"/>
            <a:ext cx="4572000" cy="6858000"/>
          </a:xfrm>
          <a:prstGeom prst="rect">
            <a:avLst/>
          </a:prstGeom>
          <a:noFill/>
          <a:ln>
            <a:noFill/>
          </a:ln>
        </p:spPr>
      </p:pic>
      <p:sp>
        <p:nvSpPr>
          <p:cNvPr id="7" name="Google Shape;165;g30b699b17ae_0_41">
            <a:extLst>
              <a:ext uri="{FF2B5EF4-FFF2-40B4-BE49-F238E27FC236}">
                <a16:creationId xmlns:a16="http://schemas.microsoft.com/office/drawing/2014/main" id="{01A5B738-7F7A-42FB-8364-BD6DD7F434BA}"/>
              </a:ext>
            </a:extLst>
          </p:cNvPr>
          <p:cNvSpPr/>
          <p:nvPr/>
        </p:nvSpPr>
        <p:spPr>
          <a:xfrm>
            <a:off x="8475694" y="3070226"/>
            <a:ext cx="3198900" cy="3970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GB" sz="3200" b="1" dirty="0">
                <a:solidFill>
                  <a:srgbClr val="C00000"/>
                </a:solidFill>
                <a:latin typeface="Gill Sans"/>
                <a:ea typeface="Gill Sans"/>
                <a:cs typeface="Gill Sans"/>
                <a:sym typeface="Gill Sans"/>
              </a:rPr>
              <a:t>How/Who are they helping?</a:t>
            </a:r>
            <a:endParaRPr sz="3200" b="1" dirty="0">
              <a:solidFill>
                <a:srgbClr val="C00000"/>
              </a:solidFill>
              <a:latin typeface="Gill Sans"/>
              <a:ea typeface="Gill Sans"/>
              <a:cs typeface="Gill Sans"/>
              <a:sym typeface="Gill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8"/>
          <p:cNvPicPr preferRelativeResize="0"/>
          <p:nvPr/>
        </p:nvPicPr>
        <p:blipFill rotWithShape="1">
          <a:blip r:embed="rId3">
            <a:alphaModFix/>
          </a:blip>
          <a:srcRect l="108" t="12102" r="355"/>
          <a:stretch/>
        </p:blipFill>
        <p:spPr>
          <a:xfrm>
            <a:off x="0" y="-2338"/>
            <a:ext cx="12192000" cy="1805013"/>
          </a:xfrm>
          <a:prstGeom prst="rect">
            <a:avLst/>
          </a:prstGeom>
          <a:noFill/>
          <a:ln>
            <a:noFill/>
          </a:ln>
        </p:spPr>
      </p:pic>
      <p:pic>
        <p:nvPicPr>
          <p:cNvPr id="173" name="Google Shape;173;p8"/>
          <p:cNvPicPr preferRelativeResize="0"/>
          <p:nvPr/>
        </p:nvPicPr>
        <p:blipFill rotWithShape="1">
          <a:blip r:embed="rId4">
            <a:alphaModFix/>
          </a:blip>
          <a:srcRect/>
          <a:stretch/>
        </p:blipFill>
        <p:spPr>
          <a:xfrm>
            <a:off x="180022" y="5700713"/>
            <a:ext cx="11547259" cy="1128576"/>
          </a:xfrm>
          <a:prstGeom prst="rect">
            <a:avLst/>
          </a:prstGeom>
          <a:noFill/>
          <a:ln>
            <a:noFill/>
          </a:ln>
        </p:spPr>
      </p:pic>
      <p:sp>
        <p:nvSpPr>
          <p:cNvPr id="174" name="Google Shape;174;p8"/>
          <p:cNvSpPr txBox="1"/>
          <p:nvPr/>
        </p:nvSpPr>
        <p:spPr>
          <a:xfrm>
            <a:off x="1158240" y="785381"/>
            <a:ext cx="987552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400" b="0" i="0" u="none" strike="noStrike" cap="none">
                <a:solidFill>
                  <a:schemeClr val="lt1"/>
                </a:solidFill>
                <a:latin typeface="Gill Sans"/>
                <a:ea typeface="Gill Sans"/>
                <a:cs typeface="Gill Sans"/>
                <a:sym typeface="Gill Sans"/>
              </a:rPr>
              <a:t>Community and Participation</a:t>
            </a:r>
            <a:endParaRPr/>
          </a:p>
        </p:txBody>
      </p:sp>
      <p:sp>
        <p:nvSpPr>
          <p:cNvPr id="175" name="Google Shape;175;p8"/>
          <p:cNvSpPr txBox="1"/>
          <p:nvPr/>
        </p:nvSpPr>
        <p:spPr>
          <a:xfrm>
            <a:off x="978290" y="1996491"/>
            <a:ext cx="5836500" cy="7857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400"/>
              <a:buFont typeface="Gill Sans"/>
              <a:buNone/>
            </a:pPr>
            <a:r>
              <a:rPr lang="en-GB" sz="4400">
                <a:solidFill>
                  <a:schemeClr val="dk1"/>
                </a:solidFill>
                <a:latin typeface="Gill Sans"/>
                <a:ea typeface="Gill Sans"/>
                <a:cs typeface="Gill Sans"/>
                <a:sym typeface="Gill Sans"/>
              </a:rPr>
              <a:t>God wants us to be part of a community and help others.</a:t>
            </a:r>
            <a:endParaRPr sz="4400">
              <a:solidFill>
                <a:schemeClr val="dk1"/>
              </a:solidFill>
              <a:latin typeface="Gill Sans"/>
              <a:ea typeface="Gill Sans"/>
              <a:cs typeface="Gill Sans"/>
              <a:sym typeface="Gill Sans"/>
            </a:endParaRPr>
          </a:p>
          <a:p>
            <a:pPr marL="0" marR="0" lvl="0" indent="0" algn="ctr" rtl="0">
              <a:lnSpc>
                <a:spcPct val="90000"/>
              </a:lnSpc>
              <a:spcBef>
                <a:spcPts val="0"/>
              </a:spcBef>
              <a:spcAft>
                <a:spcPts val="0"/>
              </a:spcAft>
              <a:buClr>
                <a:schemeClr val="dk1"/>
              </a:buClr>
              <a:buSzPts val="4400"/>
              <a:buFont typeface="Gill Sans"/>
              <a:buNone/>
            </a:pPr>
            <a:endParaRPr sz="4400">
              <a:solidFill>
                <a:schemeClr val="dk1"/>
              </a:solidFill>
              <a:latin typeface="Gill Sans"/>
              <a:ea typeface="Gill Sans"/>
              <a:cs typeface="Gill Sans"/>
              <a:sym typeface="Gill Sans"/>
            </a:endParaRPr>
          </a:p>
          <a:p>
            <a:pPr marL="0" lvl="0" indent="0" algn="ctr" rtl="0">
              <a:spcBef>
                <a:spcPts val="0"/>
              </a:spcBef>
              <a:spcAft>
                <a:spcPts val="0"/>
              </a:spcAft>
              <a:buClr>
                <a:srgbClr val="C00000"/>
              </a:buClr>
              <a:buSzPts val="3600"/>
              <a:buFont typeface="Gill Sans"/>
              <a:buNone/>
            </a:pPr>
            <a:r>
              <a:rPr lang="en-GB" sz="3600" b="1">
                <a:solidFill>
                  <a:srgbClr val="C00000"/>
                </a:solidFill>
                <a:latin typeface="Gill Sans"/>
                <a:ea typeface="Gill Sans"/>
                <a:cs typeface="Gill Sans"/>
                <a:sym typeface="Gill Sans"/>
              </a:rPr>
              <a:t>How do we know this?</a:t>
            </a:r>
            <a:endParaRPr sz="4400" b="1">
              <a:solidFill>
                <a:srgbClr val="C00000"/>
              </a:solidFill>
              <a:latin typeface="Gill Sans"/>
              <a:ea typeface="Gill Sans"/>
              <a:cs typeface="Gill Sans"/>
              <a:sym typeface="Gill Sans"/>
            </a:endParaRPr>
          </a:p>
          <a:p>
            <a:pPr marL="0" marR="0" lvl="0" indent="0" algn="ctr" rtl="0">
              <a:lnSpc>
                <a:spcPct val="90000"/>
              </a:lnSpc>
              <a:spcBef>
                <a:spcPts val="0"/>
              </a:spcBef>
              <a:spcAft>
                <a:spcPts val="0"/>
              </a:spcAft>
              <a:buClr>
                <a:schemeClr val="dk1"/>
              </a:buClr>
              <a:buSzPts val="4400"/>
              <a:buFont typeface="Gill Sans"/>
              <a:buNone/>
            </a:pPr>
            <a:endParaRPr sz="4400">
              <a:solidFill>
                <a:schemeClr val="dk1"/>
              </a:solidFill>
              <a:latin typeface="Gill Sans"/>
              <a:ea typeface="Gill Sans"/>
              <a:cs typeface="Gill Sans"/>
              <a:sym typeface="Gill Sans"/>
            </a:endParaRPr>
          </a:p>
        </p:txBody>
      </p:sp>
      <p:pic>
        <p:nvPicPr>
          <p:cNvPr id="176" name="Google Shape;176;p8" descr="Book, Education, School, Literature, Knowledge, Reading"/>
          <p:cNvPicPr preferRelativeResize="0"/>
          <p:nvPr/>
        </p:nvPicPr>
        <p:blipFill rotWithShape="1">
          <a:blip r:embed="rId5">
            <a:alphaModFix/>
          </a:blip>
          <a:srcRect l="18586" t="6517" r="17210" b="7051"/>
          <a:stretch/>
        </p:blipFill>
        <p:spPr>
          <a:xfrm>
            <a:off x="7176052" y="1619751"/>
            <a:ext cx="4750905" cy="4263887"/>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557</Words>
  <Application>Microsoft Office PowerPoint</Application>
  <PresentationFormat>Widescreen</PresentationFormat>
  <Paragraphs>88</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Century Gothic</vt:lpstr>
      <vt:lpstr>Arial</vt:lpstr>
      <vt:lpstr>Calibri</vt:lpstr>
      <vt:lpstr>Gill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Verity Sykes</dc:creator>
  <cp:lastModifiedBy>Callum Mitchell</cp:lastModifiedBy>
  <cp:revision>2</cp:revision>
  <dcterms:created xsi:type="dcterms:W3CDTF">2018-05-21T15:55:21Z</dcterms:created>
  <dcterms:modified xsi:type="dcterms:W3CDTF">2024-12-02T12:05:42Z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0x0101004C925567B298CE42B4AEE50097DA31FC</vt:lpwstr>
  </property>
</Properties>
</file>