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Gill Sans"/>
      <p:regular r:id="rId26"/>
      <p:bold r:id="rId27"/>
    </p:embeddedFont>
    <p:embeddedFont>
      <p:font typeface="Century Gothic"/>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iRUzdMLLKp5fU8Wn46iSad8AWB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illSans-regular.fntdata"/><Relationship Id="rId25" Type="http://schemas.openxmlformats.org/officeDocument/2006/relationships/slide" Target="slides/slide21.xml"/><Relationship Id="rId28" Type="http://schemas.openxmlformats.org/officeDocument/2006/relationships/font" Target="fonts/CenturyGothic-regular.fntdata"/><Relationship Id="rId27" Type="http://schemas.openxmlformats.org/officeDocument/2006/relationships/font" Target="fonts/Gill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boldItalic.fntdata"/><Relationship Id="rId30" Type="http://schemas.openxmlformats.org/officeDocument/2006/relationships/font" Target="fonts/CenturyGothic-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78" name="Google Shape;17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What does Pope Francis mean by immersing ourselves in life? Can children give examples. Encourage children to make sure their ‘immersive’ actions are always considering others. </a:t>
            </a:r>
            <a:endParaRPr sz="1200">
              <a:solidFill>
                <a:schemeClr val="dk1"/>
              </a:solidFill>
              <a:latin typeface="Calibri"/>
              <a:ea typeface="Calibri"/>
              <a:cs typeface="Calibri"/>
              <a:sym typeface="Calibri"/>
            </a:endParaRPr>
          </a:p>
        </p:txBody>
      </p:sp>
      <p:sp>
        <p:nvSpPr>
          <p:cNvPr id="188" name="Google Shape;18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98" name="Google Shape;19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08" name="Google Shape;20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18" name="Google Shape;21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28" name="Google Shape;22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38" name="Google Shape;23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48" name="Google Shape;24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58" name="Google Shape;25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GB" sz="1200">
                <a:latin typeface="Century Gothic"/>
                <a:ea typeface="Century Gothic"/>
                <a:cs typeface="Century Gothic"/>
                <a:sym typeface="Century Gothic"/>
              </a:rPr>
              <a:t>Using the Prayer Toolkit model, the mission ‘tasks’ on the following slide can be amended or supplemented as required.</a:t>
            </a:r>
            <a:endParaRPr/>
          </a:p>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68" name="Google Shape;26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Invite 5 or 6 volunteers up if they have ideas of how they </a:t>
            </a:r>
            <a:r>
              <a:rPr lang="en-GB"/>
              <a:t>participate</a:t>
            </a:r>
            <a:r>
              <a:rPr lang="en-GB"/>
              <a:t> in their community. Throw one the ball while holding on to the end. Ask them to say one way they participate. They must hold on to their section before passing the ball on. At the end, the web will show how everyone’s contributions strengthen the community.</a:t>
            </a:r>
            <a:endParaRPr sz="1200">
              <a:solidFill>
                <a:schemeClr val="dk1"/>
              </a:solidFill>
              <a:latin typeface="Calibri"/>
              <a:ea typeface="Calibri"/>
              <a:cs typeface="Calibri"/>
              <a:sym typeface="Calibri"/>
            </a:endParaRPr>
          </a:p>
        </p:txBody>
      </p:sp>
      <p:sp>
        <p:nvSpPr>
          <p:cNvPr id="97" name="Google Shape;9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CAFOD Family Fast Day is always the 2</a:t>
            </a:r>
            <a:r>
              <a:rPr baseline="30000" lang="en-GB" sz="1200">
                <a:solidFill>
                  <a:schemeClr val="dk1"/>
                </a:solidFill>
                <a:latin typeface="Calibri"/>
                <a:ea typeface="Calibri"/>
                <a:cs typeface="Calibri"/>
                <a:sym typeface="Calibri"/>
              </a:rPr>
              <a:t>nd</a:t>
            </a:r>
            <a:r>
              <a:rPr lang="en-GB" sz="1200">
                <a:solidFill>
                  <a:schemeClr val="dk1"/>
                </a:solidFill>
                <a:latin typeface="Calibri"/>
                <a:ea typeface="Calibri"/>
                <a:cs typeface="Calibri"/>
                <a:sym typeface="Calibri"/>
              </a:rPr>
              <a:t> Friday in Lent, and often well-promoted in parishes. People are encouraged to give up a treat</a:t>
            </a:r>
            <a:r>
              <a:rPr lang="en-GB"/>
              <a:t> and too often this is self-serving. Can we make a Lenten promise that is for the benefit of others and our community e.g. giving </a:t>
            </a:r>
            <a:endParaRPr/>
          </a:p>
        </p:txBody>
      </p:sp>
      <p:sp>
        <p:nvSpPr>
          <p:cNvPr id="278" name="Google Shape;27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Children can join in with this hymn: Building a Kingdom</a:t>
            </a:r>
            <a:endParaRPr sz="1200">
              <a:solidFill>
                <a:schemeClr val="dk1"/>
              </a:solidFill>
              <a:latin typeface="Calibri"/>
              <a:ea typeface="Calibri"/>
              <a:cs typeface="Calibri"/>
              <a:sym typeface="Calibri"/>
            </a:endParaRPr>
          </a:p>
        </p:txBody>
      </p:sp>
      <p:sp>
        <p:nvSpPr>
          <p:cNvPr id="288" name="Google Shape;28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06" name="Google Shape;10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15" name="Google Shape;1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b6666f873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0b6666f873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Share the story of Lily and the Bake Sale. Discuss what Lily learnt by the end of it: everyone </a:t>
            </a:r>
            <a:r>
              <a:rPr lang="en-GB"/>
              <a:t>participates</a:t>
            </a:r>
            <a:r>
              <a:rPr lang="en-GB"/>
              <a:t>, even in small ways and together we can achieve a great deal.</a:t>
            </a:r>
            <a:endParaRPr sz="1200">
              <a:solidFill>
                <a:schemeClr val="dk1"/>
              </a:solidFill>
              <a:latin typeface="Calibri"/>
              <a:ea typeface="Calibri"/>
              <a:cs typeface="Calibri"/>
              <a:sym typeface="Calibri"/>
            </a:endParaRPr>
          </a:p>
        </p:txBody>
      </p:sp>
      <p:sp>
        <p:nvSpPr>
          <p:cNvPr id="129" name="Google Shape;129;g30b6666f873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Encourage </a:t>
            </a:r>
            <a:r>
              <a:rPr lang="en-GB"/>
              <a:t>children</a:t>
            </a:r>
            <a:r>
              <a:rPr lang="en-GB"/>
              <a:t> to see that even if Lily wasn’t a confident baker, she was caring enough to not let that stop her. She used her gift of communication to make sure she too could join in and do her bit.</a:t>
            </a:r>
            <a:endParaRPr sz="1200">
              <a:solidFill>
                <a:schemeClr val="dk1"/>
              </a:solidFill>
              <a:latin typeface="Calibri"/>
              <a:ea typeface="Calibri"/>
              <a:cs typeface="Calibri"/>
              <a:sym typeface="Calibri"/>
            </a:endParaRPr>
          </a:p>
        </p:txBody>
      </p:sp>
      <p:sp>
        <p:nvSpPr>
          <p:cNvPr id="138" name="Google Shape;1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48" name="Google Shape;14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How do these passages relate to community and participation?</a:t>
            </a:r>
            <a:endParaRPr sz="1200">
              <a:solidFill>
                <a:schemeClr val="dk1"/>
              </a:solidFill>
              <a:latin typeface="Calibri"/>
              <a:ea typeface="Calibri"/>
              <a:cs typeface="Calibri"/>
              <a:sym typeface="Calibri"/>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68" name="Google Shape;1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4"/>
          <p:cNvSpPr/>
          <p:nvPr>
            <p:ph idx="2" type="pic"/>
          </p:nvPr>
        </p:nvSpPr>
        <p:spPr>
          <a:xfrm>
            <a:off x="5183188" y="987425"/>
            <a:ext cx="6172200" cy="4873625"/>
          </a:xfrm>
          <a:prstGeom prst="rect">
            <a:avLst/>
          </a:prstGeom>
          <a:noFill/>
          <a:ln>
            <a:noFill/>
          </a:ln>
        </p:spPr>
      </p:sp>
      <p:sp>
        <p:nvSpPr>
          <p:cNvPr id="68" name="Google Shape;68;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hyperlink" Target="https://youtu.be/lZiOk3Hd3zQ?si=avsckYGf9jSdfGxW" TargetMode="External"/><Relationship Id="rId6"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8.jpg"/><Relationship Id="rId10" Type="http://schemas.openxmlformats.org/officeDocument/2006/relationships/image" Target="../media/image2.png"/><Relationship Id="rId9"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23788" r="33782" t="0"/>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b="0" l="17588" r="21023" t="61504"/>
          <a:stretch/>
        </p:blipFill>
        <p:spPr>
          <a:xfrm>
            <a:off x="736166" y="4968986"/>
            <a:ext cx="3739487" cy="1328740"/>
          </a:xfrm>
          <a:prstGeom prst="rect">
            <a:avLst/>
          </a:prstGeom>
          <a:noFill/>
          <a:ln>
            <a:noFill/>
          </a:ln>
        </p:spPr>
      </p:pic>
      <p:sp>
        <p:nvSpPr>
          <p:cNvPr id="91" name="Google Shape;91;p1"/>
          <p:cNvSpPr txBox="1"/>
          <p:nvPr/>
        </p:nvSpPr>
        <p:spPr>
          <a:xfrm>
            <a:off x="1469409" y="955342"/>
            <a:ext cx="9471600" cy="286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6600" u="none" cap="none" strike="noStrike">
                <a:solidFill>
                  <a:schemeClr val="lt1"/>
                </a:solidFill>
                <a:latin typeface="Gill Sans"/>
                <a:ea typeface="Gill Sans"/>
                <a:cs typeface="Gill Sans"/>
                <a:sym typeface="Gill Sans"/>
              </a:rPr>
              <a:t>Community and Participation</a:t>
            </a:r>
            <a:endParaRPr/>
          </a:p>
          <a:p>
            <a:pPr indent="0" lvl="0" marL="0" marR="0" rtl="0" algn="ctr">
              <a:spcBef>
                <a:spcPts val="0"/>
              </a:spcBef>
              <a:spcAft>
                <a:spcPts val="0"/>
              </a:spcAft>
              <a:buNone/>
            </a:pPr>
            <a:r>
              <a:rPr lang="en-GB" sz="4800">
                <a:solidFill>
                  <a:schemeClr val="lt1"/>
                </a:solidFill>
                <a:latin typeface="Gill Sans"/>
                <a:ea typeface="Gill Sans"/>
                <a:cs typeface="Gill Sans"/>
                <a:sym typeface="Gill Sans"/>
              </a:rPr>
              <a:t>LKS2 Assembly</a:t>
            </a:r>
            <a:endParaRPr b="0" i="0" sz="8000" u="none" cap="none" strike="noStrik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b="19840" l="54104" r="10359" t="11588"/>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13342" y="0"/>
            <a:ext cx="2164084" cy="21610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1"/>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81" name="Google Shape;181;p11"/>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82" name="Google Shape;182;p11"/>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183" name="Google Shape;183;p11"/>
          <p:cNvSpPr/>
          <p:nvPr/>
        </p:nvSpPr>
        <p:spPr>
          <a:xfrm>
            <a:off x="230407" y="1981979"/>
            <a:ext cx="6996030"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200" u="none" cap="none" strike="noStrike">
                <a:solidFill>
                  <a:schemeClr val="dk1"/>
                </a:solidFill>
                <a:latin typeface="Gill Sans"/>
                <a:ea typeface="Gill Sans"/>
                <a:cs typeface="Gill Sans"/>
                <a:sym typeface="Gill Sans"/>
              </a:rPr>
              <a:t>‘You shall love the Lord your God with all your heart, and with all your soul, and with all your mind.  This is the first and greatest commandment.  And the second is you shall love your neighbour as yourself.’</a:t>
            </a:r>
            <a:endParaRPr/>
          </a:p>
          <a:p>
            <a:pPr indent="0" lvl="0" marL="0" marR="0" rtl="0" algn="ctr">
              <a:spcBef>
                <a:spcPts val="0"/>
              </a:spcBef>
              <a:spcAft>
                <a:spcPts val="0"/>
              </a:spcAft>
              <a:buNone/>
            </a:pPr>
            <a:r>
              <a:rPr b="1" i="0" lang="en-GB" sz="2800" u="none" cap="none" strike="noStrike">
                <a:solidFill>
                  <a:srgbClr val="C00000"/>
                </a:solidFill>
                <a:latin typeface="Gill Sans"/>
                <a:ea typeface="Gill Sans"/>
                <a:cs typeface="Gill Sans"/>
                <a:sym typeface="Gill Sans"/>
              </a:rPr>
              <a:t>Matthew 22:37-39</a:t>
            </a:r>
            <a:endParaRPr/>
          </a:p>
        </p:txBody>
      </p:sp>
      <p:pic>
        <p:nvPicPr>
          <p:cNvPr id="184" name="Google Shape;184;p11"/>
          <p:cNvPicPr preferRelativeResize="0"/>
          <p:nvPr/>
        </p:nvPicPr>
        <p:blipFill>
          <a:blip r:embed="rId5">
            <a:alphaModFix/>
          </a:blip>
          <a:stretch>
            <a:fillRect/>
          </a:stretch>
        </p:blipFill>
        <p:spPr>
          <a:xfrm>
            <a:off x="7596189" y="1955075"/>
            <a:ext cx="3593238" cy="35932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2000"/>
                                        <p:tgtEl>
                                          <p:spTgt spid="183"/>
                                        </p:tgtEl>
                                        <p:attrNameLst>
                                          <p:attrName>ppt_w</p:attrName>
                                        </p:attrNameLst>
                                      </p:cBhvr>
                                      <p:tavLst>
                                        <p:tav fmla="" tm="0">
                                          <p:val>
                                            <p:strVal val="0"/>
                                          </p:val>
                                        </p:tav>
                                        <p:tav fmla="" tm="100000">
                                          <p:val>
                                            <p:strVal val="#ppt_w"/>
                                          </p:val>
                                        </p:tav>
                                      </p:tavLst>
                                    </p:anim>
                                    <p:anim calcmode="lin" valueType="num">
                                      <p:cBhvr additive="base">
                                        <p:cTn dur="2000"/>
                                        <p:tgtEl>
                                          <p:spTgt spid="1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12"/>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91" name="Google Shape;191;p1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92" name="Google Shape;192;p1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193" name="Google Shape;193;p12"/>
          <p:cNvSpPr/>
          <p:nvPr/>
        </p:nvSpPr>
        <p:spPr>
          <a:xfrm>
            <a:off x="445101" y="2048866"/>
            <a:ext cx="6431875" cy="29238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000" u="none" cap="none" strike="noStrike">
                <a:solidFill>
                  <a:schemeClr val="dk1"/>
                </a:solidFill>
                <a:latin typeface="Gill Sans"/>
                <a:ea typeface="Gill Sans"/>
                <a:cs typeface="Gill Sans"/>
                <a:sym typeface="Gill Sans"/>
              </a:rPr>
              <a:t>‘Don’t be observers, but immerse yourself in the reality of life, as Jesus did.’</a:t>
            </a:r>
            <a:endParaRPr/>
          </a:p>
          <a:p>
            <a:pPr indent="0" lvl="0" marL="0" marR="0" rtl="0" algn="ctr">
              <a:spcBef>
                <a:spcPts val="0"/>
              </a:spcBef>
              <a:spcAft>
                <a:spcPts val="0"/>
              </a:spcAft>
              <a:buNone/>
            </a:pPr>
            <a:r>
              <a:rPr b="1" i="0" lang="en-GB" sz="3200" u="none" cap="none" strike="noStrike">
                <a:solidFill>
                  <a:srgbClr val="C00000"/>
                </a:solidFill>
                <a:latin typeface="Gill Sans"/>
                <a:ea typeface="Gill Sans"/>
                <a:cs typeface="Gill Sans"/>
                <a:sym typeface="Gill Sans"/>
              </a:rPr>
              <a:t>Pope Francis, World Youth Day, 2013</a:t>
            </a:r>
            <a:endParaRPr/>
          </a:p>
        </p:txBody>
      </p:sp>
      <p:pic>
        <p:nvPicPr>
          <p:cNvPr id="194" name="Google Shape;194;p12"/>
          <p:cNvPicPr preferRelativeResize="0"/>
          <p:nvPr/>
        </p:nvPicPr>
        <p:blipFill>
          <a:blip r:embed="rId5">
            <a:alphaModFix/>
          </a:blip>
          <a:stretch>
            <a:fillRect/>
          </a:stretch>
        </p:blipFill>
        <p:spPr>
          <a:xfrm>
            <a:off x="7029376" y="1955075"/>
            <a:ext cx="5010224" cy="33388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2000"/>
                                        <p:tgtEl>
                                          <p:spTgt spid="193"/>
                                        </p:tgtEl>
                                        <p:attrNameLst>
                                          <p:attrName>ppt_w</p:attrName>
                                        </p:attrNameLst>
                                      </p:cBhvr>
                                      <p:tavLst>
                                        <p:tav fmla="" tm="0">
                                          <p:val>
                                            <p:strVal val="0"/>
                                          </p:val>
                                        </p:tav>
                                        <p:tav fmla="" tm="100000">
                                          <p:val>
                                            <p:strVal val="#ppt_w"/>
                                          </p:val>
                                        </p:tav>
                                      </p:tavLst>
                                    </p:anim>
                                    <p:anim calcmode="lin" valueType="num">
                                      <p:cBhvr additive="base">
                                        <p:cTn dur="2000"/>
                                        <p:tgtEl>
                                          <p:spTgt spid="19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15"/>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01" name="Google Shape;201;p15"/>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02" name="Google Shape;202;p15"/>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pic>
        <p:nvPicPr>
          <p:cNvPr id="203" name="Google Shape;203;p15"/>
          <p:cNvPicPr preferRelativeResize="0"/>
          <p:nvPr/>
        </p:nvPicPr>
        <p:blipFill rotWithShape="1">
          <a:blip r:embed="rId5">
            <a:alphaModFix/>
          </a:blip>
          <a:srcRect b="0" l="15163" r="28912" t="19275"/>
          <a:stretch/>
        </p:blipFill>
        <p:spPr>
          <a:xfrm>
            <a:off x="6690569" y="1554822"/>
            <a:ext cx="5295041" cy="4299326"/>
          </a:xfrm>
          <a:prstGeom prst="rect">
            <a:avLst/>
          </a:prstGeom>
          <a:noFill/>
          <a:ln>
            <a:noFill/>
          </a:ln>
        </p:spPr>
      </p:pic>
      <p:sp>
        <p:nvSpPr>
          <p:cNvPr id="204" name="Google Shape;204;p15"/>
          <p:cNvSpPr txBox="1"/>
          <p:nvPr/>
        </p:nvSpPr>
        <p:spPr>
          <a:xfrm>
            <a:off x="180022" y="2921168"/>
            <a:ext cx="620559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40F0F"/>
              </a:buClr>
              <a:buSzPts val="6000"/>
              <a:buFont typeface="Gill Sans"/>
              <a:buNone/>
            </a:pPr>
            <a:r>
              <a:rPr b="0" i="0" lang="en-GB" sz="6000" u="none" cap="none" strike="noStrike">
                <a:solidFill>
                  <a:srgbClr val="C40F0F"/>
                </a:solidFill>
                <a:latin typeface="Gill Sans"/>
                <a:ea typeface="Gill Sans"/>
                <a:cs typeface="Gill Sans"/>
                <a:sym typeface="Gill Sans"/>
              </a:rPr>
              <a:t>Let Us Pray…</a:t>
            </a:r>
            <a:endParaRPr b="0" i="0" sz="5400" u="none" cap="none" strike="noStrike">
              <a:solidFill>
                <a:srgbClr val="C40F0F"/>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0"/>
                                        <p:tgtEl>
                                          <p:spTgt spid="203"/>
                                        </p:tgtEl>
                                      </p:cBhvr>
                                    </p:animEffect>
                                  </p:childTnLst>
                                </p:cTn>
                              </p:par>
                              <p:par>
                                <p:cTn fill="hold" nodeType="withEffect" presetClass="entr" presetID="23" presetSubtype="16">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0"/>
                                        <p:tgtEl>
                                          <p:spTgt spid="204"/>
                                        </p:tgtEl>
                                        <p:attrNameLst>
                                          <p:attrName>ppt_w</p:attrName>
                                        </p:attrNameLst>
                                      </p:cBhvr>
                                      <p:tavLst>
                                        <p:tav fmla="" tm="0">
                                          <p:val>
                                            <p:strVal val="0"/>
                                          </p:val>
                                        </p:tav>
                                        <p:tav fmla="" tm="100000">
                                          <p:val>
                                            <p:strVal val="#ppt_w"/>
                                          </p:val>
                                        </p:tav>
                                      </p:tavLst>
                                    </p:anim>
                                    <p:anim calcmode="lin" valueType="num">
                                      <p:cBhvr additive="base">
                                        <p:cTn dur="5000"/>
                                        <p:tgtEl>
                                          <p:spTgt spid="2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16"/>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11" name="Google Shape;211;p1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12" name="Google Shape;212;p1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213" name="Google Shape;213;p16"/>
          <p:cNvSpPr/>
          <p:nvPr/>
        </p:nvSpPr>
        <p:spPr>
          <a:xfrm>
            <a:off x="180022" y="1802675"/>
            <a:ext cx="8174376"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200" u="none" cap="none" strike="noStrike">
                <a:solidFill>
                  <a:schemeClr val="dk1"/>
                </a:solidFill>
                <a:latin typeface="Gill Sans"/>
                <a:ea typeface="Gill Sans"/>
                <a:cs typeface="Gill Sans"/>
                <a:sym typeface="Gill Sans"/>
              </a:rPr>
              <a:t>Loving God,</a:t>
            </a:r>
            <a:endParaRPr/>
          </a:p>
          <a:p>
            <a:pPr indent="0" lvl="0" marL="0" marR="0" rtl="0" algn="ctr">
              <a:spcBef>
                <a:spcPts val="0"/>
              </a:spcBef>
              <a:spcAft>
                <a:spcPts val="0"/>
              </a:spcAft>
              <a:buNone/>
            </a:pPr>
            <a:r>
              <a:rPr b="0" i="0" lang="en-GB" sz="3200" u="none" cap="none" strike="noStrike">
                <a:solidFill>
                  <a:schemeClr val="dk1"/>
                </a:solidFill>
                <a:latin typeface="Gill Sans"/>
                <a:ea typeface="Gill Sans"/>
                <a:cs typeface="Gill Sans"/>
                <a:sym typeface="Gill Sans"/>
              </a:rPr>
              <a:t>We come together to thank you for our communities.  You created us to live with each other and show Your love to those in need. </a:t>
            </a:r>
            <a:endParaRPr/>
          </a:p>
          <a:p>
            <a:pPr indent="0" lvl="0" marL="0" marR="0" rtl="0" algn="ctr">
              <a:spcBef>
                <a:spcPts val="0"/>
              </a:spcBef>
              <a:spcAft>
                <a:spcPts val="0"/>
              </a:spcAft>
              <a:buNone/>
            </a:pPr>
            <a:r>
              <a:rPr b="0" i="0" lang="en-GB" sz="3200" u="none" cap="none" strike="noStrike">
                <a:solidFill>
                  <a:schemeClr val="dk1"/>
                </a:solidFill>
                <a:latin typeface="Gill Sans"/>
                <a:ea typeface="Gill Sans"/>
                <a:cs typeface="Gill Sans"/>
                <a:sym typeface="Gill Sans"/>
              </a:rPr>
              <a:t>Let us give thanks for the joy that our communities bring us and ask You to help us make our communities better.</a:t>
            </a:r>
            <a:endParaRPr b="0" i="0" sz="3200" u="none" cap="none" strike="noStrike">
              <a:solidFill>
                <a:schemeClr val="dk1"/>
              </a:solidFill>
              <a:latin typeface="Gill Sans"/>
              <a:ea typeface="Gill Sans"/>
              <a:cs typeface="Gill Sans"/>
              <a:sym typeface="Gill Sans"/>
            </a:endParaRPr>
          </a:p>
        </p:txBody>
      </p:sp>
      <p:pic>
        <p:nvPicPr>
          <p:cNvPr descr="St. George's Catholic Primary School - Love in Action Project" id="214" name="Google Shape;214;p16"/>
          <p:cNvPicPr preferRelativeResize="0"/>
          <p:nvPr/>
        </p:nvPicPr>
        <p:blipFill rotWithShape="1">
          <a:blip r:embed="rId5">
            <a:alphaModFix/>
          </a:blip>
          <a:srcRect b="0" l="0" r="0" t="0"/>
          <a:stretch/>
        </p:blipFill>
        <p:spPr>
          <a:xfrm>
            <a:off x="8394956" y="1554822"/>
            <a:ext cx="3797044" cy="53031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17"/>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21" name="Google Shape;221;p17"/>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22" name="Google Shape;222;p17"/>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223" name="Google Shape;223;p17"/>
          <p:cNvSpPr/>
          <p:nvPr/>
        </p:nvSpPr>
        <p:spPr>
          <a:xfrm>
            <a:off x="4528336" y="2446927"/>
            <a:ext cx="7483642"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We pray for those who do not feel a part of their communities.</a:t>
            </a:r>
            <a:endParaRPr/>
          </a:p>
          <a:p>
            <a:pPr indent="0" lvl="0" marL="0" marR="0" rtl="0" algn="ctr">
              <a:spcBef>
                <a:spcPts val="0"/>
              </a:spcBef>
              <a:spcAft>
                <a:spcPts val="0"/>
              </a:spcAft>
              <a:buNone/>
            </a:pPr>
            <a:r>
              <a:t/>
            </a:r>
            <a:endParaRPr b="0" i="0" sz="36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O God, help us to show love to those who feel unloved.</a:t>
            </a:r>
            <a:endParaRPr b="0" i="0" sz="3600" u="none" cap="none" strike="noStrike">
              <a:solidFill>
                <a:srgbClr val="C00000"/>
              </a:solidFill>
              <a:latin typeface="Gill Sans"/>
              <a:ea typeface="Gill Sans"/>
              <a:cs typeface="Gill Sans"/>
              <a:sym typeface="Gill Sans"/>
            </a:endParaRPr>
          </a:p>
        </p:txBody>
      </p:sp>
      <p:pic>
        <p:nvPicPr>
          <p:cNvPr descr="St. George's Catholic Primary School - Love in Action Project" id="224" name="Google Shape;224;p17"/>
          <p:cNvPicPr preferRelativeResize="0"/>
          <p:nvPr/>
        </p:nvPicPr>
        <p:blipFill rotWithShape="1">
          <a:blip r:embed="rId5">
            <a:alphaModFix/>
          </a:blip>
          <a:srcRect b="0" l="0" r="0" t="0"/>
          <a:stretch/>
        </p:blipFill>
        <p:spPr>
          <a:xfrm>
            <a:off x="40558" y="1570235"/>
            <a:ext cx="3786008" cy="52877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18"/>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31" name="Google Shape;231;p18"/>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32" name="Google Shape;232;p18"/>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233" name="Google Shape;233;p18"/>
          <p:cNvSpPr/>
          <p:nvPr/>
        </p:nvSpPr>
        <p:spPr>
          <a:xfrm>
            <a:off x="318550" y="2450359"/>
            <a:ext cx="7483642"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We pray for those who do not know how to ask for help.</a:t>
            </a:r>
            <a:endParaRPr/>
          </a:p>
          <a:p>
            <a:pPr indent="0" lvl="0" marL="0" marR="0" rtl="0" algn="ctr">
              <a:spcBef>
                <a:spcPts val="0"/>
              </a:spcBef>
              <a:spcAft>
                <a:spcPts val="0"/>
              </a:spcAft>
              <a:buNone/>
            </a:pPr>
            <a:r>
              <a:t/>
            </a:r>
            <a:endParaRPr b="0" i="0" sz="36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O God, help us to reach out our hands to those in need.</a:t>
            </a:r>
            <a:endParaRPr b="0" i="0" sz="3600" u="none" cap="none" strike="noStrike">
              <a:solidFill>
                <a:srgbClr val="C00000"/>
              </a:solidFill>
              <a:latin typeface="Gill Sans"/>
              <a:ea typeface="Gill Sans"/>
              <a:cs typeface="Gill Sans"/>
              <a:sym typeface="Gill Sans"/>
            </a:endParaRPr>
          </a:p>
        </p:txBody>
      </p:sp>
      <p:pic>
        <p:nvPicPr>
          <p:cNvPr descr="St. George's Catholic Primary School - Love in Action Project" id="234" name="Google Shape;234;p18"/>
          <p:cNvPicPr preferRelativeResize="0"/>
          <p:nvPr/>
        </p:nvPicPr>
        <p:blipFill rotWithShape="1">
          <a:blip r:embed="rId5">
            <a:alphaModFix/>
          </a:blip>
          <a:srcRect b="0" l="0" r="0" t="0"/>
          <a:stretch/>
        </p:blipFill>
        <p:spPr>
          <a:xfrm>
            <a:off x="8394956" y="1554822"/>
            <a:ext cx="3797044" cy="53031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19"/>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41" name="Google Shape;241;p19"/>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42" name="Google Shape;242;p19"/>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243" name="Google Shape;243;p19"/>
          <p:cNvSpPr/>
          <p:nvPr/>
        </p:nvSpPr>
        <p:spPr>
          <a:xfrm>
            <a:off x="4487779" y="2166494"/>
            <a:ext cx="7704221"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We pray that everyone feels comfortable, supported and loved in our communities.</a:t>
            </a:r>
            <a:endParaRPr/>
          </a:p>
          <a:p>
            <a:pPr indent="0" lvl="0" marL="0" marR="0" rtl="0" algn="ctr">
              <a:spcBef>
                <a:spcPts val="0"/>
              </a:spcBef>
              <a:spcAft>
                <a:spcPts val="0"/>
              </a:spcAft>
              <a:buNone/>
            </a:pPr>
            <a:r>
              <a:t/>
            </a:r>
            <a:endParaRPr b="0" i="0" sz="36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O God, help us to spread Your love.</a:t>
            </a:r>
            <a:endParaRPr/>
          </a:p>
        </p:txBody>
      </p:sp>
      <p:pic>
        <p:nvPicPr>
          <p:cNvPr descr="St. George's Catholic Primary School - Love in Action Project" id="244" name="Google Shape;244;p19"/>
          <p:cNvPicPr preferRelativeResize="0"/>
          <p:nvPr/>
        </p:nvPicPr>
        <p:blipFill rotWithShape="1">
          <a:blip r:embed="rId5">
            <a:alphaModFix/>
          </a:blip>
          <a:srcRect b="0" l="0" r="0" t="0"/>
          <a:stretch/>
        </p:blipFill>
        <p:spPr>
          <a:xfrm>
            <a:off x="1" y="1554822"/>
            <a:ext cx="3797044" cy="53031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20"/>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51" name="Google Shape;251;p20"/>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52" name="Google Shape;252;p20"/>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253" name="Google Shape;253;p20"/>
          <p:cNvSpPr/>
          <p:nvPr/>
        </p:nvSpPr>
        <p:spPr>
          <a:xfrm>
            <a:off x="318550" y="2043534"/>
            <a:ext cx="7483642"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We pray that we may be able to make our communities better places for all who live in them.</a:t>
            </a:r>
            <a:endParaRPr/>
          </a:p>
          <a:p>
            <a:pPr indent="0" lvl="0" marL="0" marR="0" rtl="0" algn="ctr">
              <a:spcBef>
                <a:spcPts val="0"/>
              </a:spcBef>
              <a:spcAft>
                <a:spcPts val="0"/>
              </a:spcAft>
              <a:buNone/>
            </a:pPr>
            <a:r>
              <a:t/>
            </a:r>
            <a:endParaRPr b="0" i="0" sz="36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O God, help us to use the gifts You gave us for the benefit of others.</a:t>
            </a:r>
            <a:endParaRPr/>
          </a:p>
        </p:txBody>
      </p:sp>
      <p:pic>
        <p:nvPicPr>
          <p:cNvPr descr="St. George's Catholic Primary School - Love in Action Project" id="254" name="Google Shape;254;p20"/>
          <p:cNvPicPr preferRelativeResize="0"/>
          <p:nvPr/>
        </p:nvPicPr>
        <p:blipFill rotWithShape="1">
          <a:blip r:embed="rId5">
            <a:alphaModFix/>
          </a:blip>
          <a:srcRect b="0" l="0" r="0" t="0"/>
          <a:stretch/>
        </p:blipFill>
        <p:spPr>
          <a:xfrm>
            <a:off x="8394956" y="1554822"/>
            <a:ext cx="3797044" cy="53031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61" name="Google Shape;261;p21"/>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62" name="Google Shape;262;p21"/>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pic>
        <p:nvPicPr>
          <p:cNvPr id="263" name="Google Shape;263;p21"/>
          <p:cNvPicPr preferRelativeResize="0"/>
          <p:nvPr/>
        </p:nvPicPr>
        <p:blipFill rotWithShape="1">
          <a:blip r:embed="rId5">
            <a:alphaModFix/>
          </a:blip>
          <a:srcRect b="0" l="15163" r="28912" t="19275"/>
          <a:stretch/>
        </p:blipFill>
        <p:spPr>
          <a:xfrm>
            <a:off x="6690569" y="1554822"/>
            <a:ext cx="5295041" cy="4299326"/>
          </a:xfrm>
          <a:prstGeom prst="rect">
            <a:avLst/>
          </a:prstGeom>
          <a:noFill/>
          <a:ln>
            <a:noFill/>
          </a:ln>
        </p:spPr>
      </p:pic>
      <p:sp>
        <p:nvSpPr>
          <p:cNvPr id="264" name="Google Shape;264;p21"/>
          <p:cNvSpPr txBox="1"/>
          <p:nvPr/>
        </p:nvSpPr>
        <p:spPr>
          <a:xfrm>
            <a:off x="180022" y="2921168"/>
            <a:ext cx="620559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40F0F"/>
              </a:buClr>
              <a:buSzPts val="6000"/>
              <a:buFont typeface="Gill Sans"/>
              <a:buNone/>
            </a:pPr>
            <a:r>
              <a:rPr b="0" i="0" lang="en-GB" sz="6000" u="none" cap="none" strike="noStrike">
                <a:solidFill>
                  <a:srgbClr val="C40F0F"/>
                </a:solidFill>
                <a:latin typeface="Gill Sans"/>
                <a:ea typeface="Gill Sans"/>
                <a:cs typeface="Gill Sans"/>
                <a:sym typeface="Gill Sans"/>
              </a:rPr>
              <a:t>Amen</a:t>
            </a:r>
            <a:endParaRPr b="0" i="0" sz="5400" u="none" cap="none" strike="noStrike">
              <a:solidFill>
                <a:srgbClr val="C40F0F"/>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0"/>
                                        <p:tgtEl>
                                          <p:spTgt spid="263"/>
                                        </p:tgtEl>
                                      </p:cBhvr>
                                    </p:animEffect>
                                  </p:childTnLst>
                                </p:cTn>
                              </p:par>
                              <p:par>
                                <p:cTn fill="hold" nodeType="withEffect" presetClass="entr" presetID="23" presetSubtype="16">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0"/>
                                        <p:tgtEl>
                                          <p:spTgt spid="264"/>
                                        </p:tgtEl>
                                        <p:attrNameLst>
                                          <p:attrName>ppt_w</p:attrName>
                                        </p:attrNameLst>
                                      </p:cBhvr>
                                      <p:tavLst>
                                        <p:tav fmla="" tm="0">
                                          <p:val>
                                            <p:strVal val="0"/>
                                          </p:val>
                                        </p:tav>
                                        <p:tav fmla="" tm="100000">
                                          <p:val>
                                            <p:strVal val="#ppt_w"/>
                                          </p:val>
                                        </p:tav>
                                      </p:tavLst>
                                    </p:anim>
                                    <p:anim calcmode="lin" valueType="num">
                                      <p:cBhvr additive="base">
                                        <p:cTn dur="5000"/>
                                        <p:tgtEl>
                                          <p:spTgt spid="26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22"/>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71" name="Google Shape;271;p2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72" name="Google Shape;272;p2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pic>
        <p:nvPicPr>
          <p:cNvPr descr="Hands, Palms, Black And White" id="273" name="Google Shape;273;p22"/>
          <p:cNvPicPr preferRelativeResize="0"/>
          <p:nvPr/>
        </p:nvPicPr>
        <p:blipFill rotWithShape="1">
          <a:blip r:embed="rId5">
            <a:alphaModFix/>
          </a:blip>
          <a:srcRect b="0" l="5717" r="7989" t="0"/>
          <a:stretch/>
        </p:blipFill>
        <p:spPr>
          <a:xfrm>
            <a:off x="5924278" y="1809548"/>
            <a:ext cx="6267722" cy="3245778"/>
          </a:xfrm>
          <a:prstGeom prst="rect">
            <a:avLst/>
          </a:prstGeom>
          <a:noFill/>
          <a:ln>
            <a:noFill/>
          </a:ln>
        </p:spPr>
      </p:pic>
      <p:sp>
        <p:nvSpPr>
          <p:cNvPr id="274" name="Google Shape;274;p22"/>
          <p:cNvSpPr txBox="1"/>
          <p:nvPr/>
        </p:nvSpPr>
        <p:spPr>
          <a:xfrm>
            <a:off x="180022" y="2921168"/>
            <a:ext cx="620559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Gill Sans"/>
              <a:buNone/>
            </a:pPr>
            <a:r>
              <a:rPr b="0" i="0" lang="en-GB" sz="6000" u="none" cap="none" strike="noStrike">
                <a:solidFill>
                  <a:schemeClr val="dk1"/>
                </a:solidFill>
                <a:latin typeface="Gill Sans"/>
                <a:ea typeface="Gill Sans"/>
                <a:cs typeface="Gill Sans"/>
                <a:sym typeface="Gill Sans"/>
              </a:rPr>
              <a:t>Your Mission</a:t>
            </a:r>
            <a:endParaRPr b="0" i="0" sz="5400" u="none" cap="none" strike="noStrik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5000"/>
                                        <p:tgtEl>
                                          <p:spTgt spid="274"/>
                                        </p:tgtEl>
                                        <p:attrNameLst>
                                          <p:attrName>ppt_w</p:attrName>
                                        </p:attrNameLst>
                                      </p:cBhvr>
                                      <p:tavLst>
                                        <p:tav fmla="" tm="0">
                                          <p:val>
                                            <p:strVal val="0"/>
                                          </p:val>
                                        </p:tav>
                                        <p:tav fmla="" tm="100000">
                                          <p:val>
                                            <p:strVal val="#ppt_w"/>
                                          </p:val>
                                        </p:tav>
                                      </p:tavLst>
                                    </p:anim>
                                    <p:anim calcmode="lin" valueType="num">
                                      <p:cBhvr additive="base">
                                        <p:cTn dur="5000"/>
                                        <p:tgtEl>
                                          <p:spTgt spid="2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4"/>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00" name="Google Shape;100;p4"/>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01" name="Google Shape;101;p4"/>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pic>
        <p:nvPicPr>
          <p:cNvPr id="102" name="Google Shape;102;p4"/>
          <p:cNvPicPr preferRelativeResize="0"/>
          <p:nvPr/>
        </p:nvPicPr>
        <p:blipFill rotWithShape="1">
          <a:blip r:embed="rId5">
            <a:alphaModFix/>
          </a:blip>
          <a:srcRect b="8153" l="0" r="0" t="7791"/>
          <a:stretch/>
        </p:blipFill>
        <p:spPr>
          <a:xfrm>
            <a:off x="0" y="0"/>
            <a:ext cx="12192000" cy="68292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23"/>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81" name="Google Shape;281;p23"/>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82" name="Google Shape;282;p23"/>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pic>
        <p:nvPicPr>
          <p:cNvPr descr="Light, Salvation, Gospel, God, Jesus, Prayer, Church" id="283" name="Google Shape;283;p23"/>
          <p:cNvPicPr preferRelativeResize="0"/>
          <p:nvPr/>
        </p:nvPicPr>
        <p:blipFill rotWithShape="1">
          <a:blip r:embed="rId5">
            <a:alphaModFix/>
          </a:blip>
          <a:srcRect b="0" l="0" r="0" t="0"/>
          <a:stretch/>
        </p:blipFill>
        <p:spPr>
          <a:xfrm>
            <a:off x="8403604" y="1554822"/>
            <a:ext cx="3788396" cy="5303178"/>
          </a:xfrm>
          <a:prstGeom prst="rect">
            <a:avLst/>
          </a:prstGeom>
          <a:noFill/>
          <a:ln cap="flat" cmpd="sng" w="25400">
            <a:solidFill>
              <a:srgbClr val="FFFFCC"/>
            </a:solidFill>
            <a:prstDash val="solid"/>
            <a:round/>
            <a:headEnd len="sm" w="sm" type="none"/>
            <a:tailEnd len="sm" w="sm" type="none"/>
          </a:ln>
        </p:spPr>
      </p:pic>
      <p:sp>
        <p:nvSpPr>
          <p:cNvPr id="284" name="Google Shape;284;p23"/>
          <p:cNvSpPr txBox="1"/>
          <p:nvPr/>
        </p:nvSpPr>
        <p:spPr>
          <a:xfrm>
            <a:off x="314794" y="1730395"/>
            <a:ext cx="7851300" cy="3632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a:p>
            <a:pPr indent="0" lvl="0" marL="0" marR="0" rtl="0" algn="ctr">
              <a:spcBef>
                <a:spcPts val="0"/>
              </a:spcBef>
              <a:spcAft>
                <a:spcPts val="0"/>
              </a:spcAft>
              <a:buNone/>
            </a:pPr>
            <a:r>
              <a:rPr b="0" i="0" lang="en-GB" sz="3600" u="none" cap="none" strike="noStrike">
                <a:solidFill>
                  <a:srgbClr val="000000"/>
                </a:solidFill>
                <a:latin typeface="Gill Sans"/>
                <a:ea typeface="Gill Sans"/>
                <a:cs typeface="Gill Sans"/>
                <a:sym typeface="Gill Sans"/>
              </a:rPr>
              <a:t>Think about what you could do to support those in need in your community during Lent.</a:t>
            </a:r>
            <a:endParaRPr/>
          </a:p>
          <a:p>
            <a:pPr indent="0" lvl="0" marL="0" marR="0" rtl="0" algn="ctr">
              <a:spcBef>
                <a:spcPts val="0"/>
              </a:spcBef>
              <a:spcAft>
                <a:spcPts val="0"/>
              </a:spcAft>
              <a:buNone/>
            </a:pPr>
            <a:r>
              <a:t/>
            </a:r>
            <a:endParaRPr b="0" i="0" sz="3600" u="none" cap="none" strike="noStrike">
              <a:solidFill>
                <a:srgbClr val="C00000"/>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Research:</a:t>
            </a:r>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CAFOD Family Fast Day (</a:t>
            </a:r>
            <a:r>
              <a:rPr lang="en-GB" sz="3600">
                <a:solidFill>
                  <a:srgbClr val="C00000"/>
                </a:solidFill>
                <a:latin typeface="Gill Sans"/>
                <a:ea typeface="Gill Sans"/>
                <a:cs typeface="Gill Sans"/>
                <a:sym typeface="Gill Sans"/>
              </a:rPr>
              <a:t>14th </a:t>
            </a:r>
            <a:r>
              <a:rPr b="0" i="0" lang="en-GB" sz="3600" u="none" cap="none" strike="noStrike">
                <a:solidFill>
                  <a:srgbClr val="C00000"/>
                </a:solidFill>
                <a:latin typeface="Gill Sans"/>
                <a:ea typeface="Gill Sans"/>
                <a:cs typeface="Gill Sans"/>
                <a:sym typeface="Gill Sans"/>
              </a:rPr>
              <a:t>Feb </a:t>
            </a:r>
            <a:r>
              <a:rPr lang="en-GB" sz="3600">
                <a:solidFill>
                  <a:srgbClr val="C00000"/>
                </a:solidFill>
                <a:latin typeface="Gill Sans"/>
                <a:ea typeface="Gill Sans"/>
                <a:cs typeface="Gill Sans"/>
                <a:sym typeface="Gill Sans"/>
              </a:rPr>
              <a:t>2025</a:t>
            </a:r>
            <a:r>
              <a:rPr b="0" i="0" lang="en-GB" sz="3600" u="none" cap="none" strike="noStrike">
                <a:solidFill>
                  <a:srgbClr val="C00000"/>
                </a:solidFill>
                <a:latin typeface="Gill Sans"/>
                <a:ea typeface="Gill Sans"/>
                <a:cs typeface="Gill Sans"/>
                <a:sym typeface="Gill Sans"/>
              </a:rPr>
              <a:t>)</a:t>
            </a:r>
            <a:endParaRPr b="0" i="0" sz="3600" u="none" cap="none" strike="noStrike">
              <a:solidFill>
                <a:srgbClr val="C00000"/>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2000"/>
                                        <p:tgtEl>
                                          <p:spTgt spid="284"/>
                                        </p:tgtEl>
                                        <p:attrNameLst>
                                          <p:attrName>ppt_w</p:attrName>
                                        </p:attrNameLst>
                                      </p:cBhvr>
                                      <p:tavLst>
                                        <p:tav fmla="" tm="0">
                                          <p:val>
                                            <p:strVal val="0"/>
                                          </p:val>
                                        </p:tav>
                                        <p:tav fmla="" tm="100000">
                                          <p:val>
                                            <p:strVal val="#ppt_w"/>
                                          </p:val>
                                        </p:tav>
                                      </p:tavLst>
                                    </p:anim>
                                    <p:anim calcmode="lin" valueType="num">
                                      <p:cBhvr additive="base">
                                        <p:cTn dur="2000"/>
                                        <p:tgtEl>
                                          <p:spTgt spid="2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24"/>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91" name="Google Shape;291;p24"/>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92" name="Google Shape;292;p24"/>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Care of Creation</a:t>
            </a:r>
            <a:endParaRPr/>
          </a:p>
        </p:txBody>
      </p:sp>
      <p:pic>
        <p:nvPicPr>
          <p:cNvPr descr="Caritas Westminster on Twitter: &amp;quot;The six principles of CST we have chosen  for #loveinaction.How can we use them in our daily lives?… &amp;quot;" id="293" name="Google Shape;293;p24">
            <a:hlinkClick r:id="rId5"/>
          </p:cNvPr>
          <p:cNvPicPr preferRelativeResize="0"/>
          <p:nvPr/>
        </p:nvPicPr>
        <p:blipFill rotWithShape="1">
          <a:blip r:embed="rId6">
            <a:alphaModFix/>
          </a:blip>
          <a:srcRect b="902" l="2371" r="1665" t="700"/>
          <a:stretch/>
        </p:blipFill>
        <p:spPr>
          <a:xfrm>
            <a:off x="0" y="-50931"/>
            <a:ext cx="12225929" cy="60033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09" name="Google Shape;109;p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10" name="Google Shape;110;p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Starter</a:t>
            </a:r>
            <a:endParaRPr/>
          </a:p>
        </p:txBody>
      </p:sp>
      <p:pic>
        <p:nvPicPr>
          <p:cNvPr descr="Caritas Westminster on Twitter: &amp;quot;The six principles of CST we have chosen  for #loveinaction.How can we use them in our daily lives?… &amp;quot;" id="111" name="Google Shape;111;p2"/>
          <p:cNvPicPr preferRelativeResize="0"/>
          <p:nvPr/>
        </p:nvPicPr>
        <p:blipFill rotWithShape="1">
          <a:blip r:embed="rId5">
            <a:alphaModFix/>
          </a:blip>
          <a:srcRect b="902" l="2371" r="1665" t="700"/>
          <a:stretch/>
        </p:blipFill>
        <p:spPr>
          <a:xfrm>
            <a:off x="0" y="-50931"/>
            <a:ext cx="12225929" cy="60033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3"/>
          <p:cNvPicPr preferRelativeResize="0"/>
          <p:nvPr/>
        </p:nvPicPr>
        <p:blipFill rotWithShape="1">
          <a:blip r:embed="rId3">
            <a:alphaModFix/>
          </a:blip>
          <a:srcRect b="0" l="0" r="0" t="0"/>
          <a:stretch/>
        </p:blipFill>
        <p:spPr>
          <a:xfrm>
            <a:off x="180022" y="5700713"/>
            <a:ext cx="11547259" cy="1128576"/>
          </a:xfrm>
          <a:prstGeom prst="rect">
            <a:avLst/>
          </a:prstGeom>
          <a:noFill/>
          <a:ln>
            <a:noFill/>
          </a:ln>
        </p:spPr>
      </p:pic>
      <p:pic>
        <p:nvPicPr>
          <p:cNvPr descr="Caritas Westminster on Twitter: &amp;quot;The six principles of CST we have chosen  for #loveinaction.How can we use them in our daily lives?… &amp;quot;" id="118" name="Google Shape;118;p3"/>
          <p:cNvPicPr preferRelativeResize="0"/>
          <p:nvPr/>
        </p:nvPicPr>
        <p:blipFill rotWithShape="1">
          <a:blip r:embed="rId4">
            <a:alphaModFix/>
          </a:blip>
          <a:srcRect b="902" l="2371" r="1665" t="700"/>
          <a:stretch/>
        </p:blipFill>
        <p:spPr>
          <a:xfrm>
            <a:off x="0" y="-50931"/>
            <a:ext cx="12225929" cy="6003323"/>
          </a:xfrm>
          <a:prstGeom prst="rect">
            <a:avLst/>
          </a:prstGeom>
          <a:noFill/>
          <a:ln>
            <a:noFill/>
          </a:ln>
        </p:spPr>
      </p:pic>
      <p:sp>
        <p:nvSpPr>
          <p:cNvPr id="119" name="Google Shape;119;p3"/>
          <p:cNvSpPr txBox="1"/>
          <p:nvPr/>
        </p:nvSpPr>
        <p:spPr>
          <a:xfrm>
            <a:off x="-138224" y="392338"/>
            <a:ext cx="12207531" cy="78556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6600"/>
              <a:buFont typeface="Century Gothic"/>
              <a:buNone/>
            </a:pPr>
            <a:r>
              <a:rPr b="0" i="0" lang="en-GB" sz="6600" u="none" cap="none" strike="noStrike">
                <a:solidFill>
                  <a:srgbClr val="FFFFFF"/>
                </a:solidFill>
                <a:latin typeface="Century Gothic"/>
                <a:ea typeface="Century Gothic"/>
                <a:cs typeface="Century Gothic"/>
                <a:sym typeface="Century Gothic"/>
              </a:rPr>
              <a:t>Catholic Social Teaching</a:t>
            </a:r>
            <a:endParaRPr/>
          </a:p>
        </p:txBody>
      </p:sp>
      <p:pic>
        <p:nvPicPr>
          <p:cNvPr id="120" name="Google Shape;120;p3"/>
          <p:cNvPicPr preferRelativeResize="0"/>
          <p:nvPr/>
        </p:nvPicPr>
        <p:blipFill rotWithShape="1">
          <a:blip r:embed="rId5">
            <a:alphaModFix/>
          </a:blip>
          <a:srcRect b="0" l="5671" r="4772" t="0"/>
          <a:stretch/>
        </p:blipFill>
        <p:spPr>
          <a:xfrm>
            <a:off x="-138224" y="-96011"/>
            <a:ext cx="2045267" cy="6070336"/>
          </a:xfrm>
          <a:prstGeom prst="rect">
            <a:avLst/>
          </a:prstGeom>
          <a:noFill/>
          <a:ln>
            <a:noFill/>
          </a:ln>
        </p:spPr>
      </p:pic>
      <p:pic>
        <p:nvPicPr>
          <p:cNvPr id="121" name="Google Shape;121;p3"/>
          <p:cNvPicPr preferRelativeResize="0"/>
          <p:nvPr/>
        </p:nvPicPr>
        <p:blipFill rotWithShape="1">
          <a:blip r:embed="rId6">
            <a:alphaModFix/>
          </a:blip>
          <a:srcRect b="786" l="0" r="0" t="0"/>
          <a:stretch/>
        </p:blipFill>
        <p:spPr>
          <a:xfrm>
            <a:off x="7943853" y="-108831"/>
            <a:ext cx="2204045" cy="6089483"/>
          </a:xfrm>
          <a:prstGeom prst="rect">
            <a:avLst/>
          </a:prstGeom>
          <a:noFill/>
          <a:ln>
            <a:noFill/>
          </a:ln>
        </p:spPr>
      </p:pic>
      <p:pic>
        <p:nvPicPr>
          <p:cNvPr id="122" name="Google Shape;122;p3"/>
          <p:cNvPicPr preferRelativeResize="0"/>
          <p:nvPr/>
        </p:nvPicPr>
        <p:blipFill rotWithShape="1">
          <a:blip r:embed="rId7">
            <a:alphaModFix/>
          </a:blip>
          <a:srcRect b="264" l="4140" r="4169" t="929"/>
          <a:stretch/>
        </p:blipFill>
        <p:spPr>
          <a:xfrm>
            <a:off x="3753602" y="-96010"/>
            <a:ext cx="2186319" cy="6070335"/>
          </a:xfrm>
          <a:prstGeom prst="rect">
            <a:avLst/>
          </a:prstGeom>
          <a:noFill/>
          <a:ln>
            <a:noFill/>
          </a:ln>
        </p:spPr>
      </p:pic>
      <p:pic>
        <p:nvPicPr>
          <p:cNvPr id="123" name="Google Shape;123;p3"/>
          <p:cNvPicPr preferRelativeResize="0"/>
          <p:nvPr/>
        </p:nvPicPr>
        <p:blipFill rotWithShape="1">
          <a:blip r:embed="rId8">
            <a:alphaModFix/>
          </a:blip>
          <a:srcRect b="0" l="3112" r="3347" t="861"/>
          <a:stretch/>
        </p:blipFill>
        <p:spPr>
          <a:xfrm>
            <a:off x="1801859" y="-96010"/>
            <a:ext cx="2073477" cy="6070335"/>
          </a:xfrm>
          <a:prstGeom prst="rect">
            <a:avLst/>
          </a:prstGeom>
          <a:noFill/>
          <a:ln>
            <a:noFill/>
          </a:ln>
        </p:spPr>
      </p:pic>
      <p:pic>
        <p:nvPicPr>
          <p:cNvPr id="124" name="Google Shape;124;p3"/>
          <p:cNvPicPr preferRelativeResize="0"/>
          <p:nvPr/>
        </p:nvPicPr>
        <p:blipFill rotWithShape="1">
          <a:blip r:embed="rId9">
            <a:alphaModFix/>
          </a:blip>
          <a:srcRect b="0" l="5494" r="6758" t="0"/>
          <a:stretch/>
        </p:blipFill>
        <p:spPr>
          <a:xfrm>
            <a:off x="10056288" y="-96383"/>
            <a:ext cx="2235133" cy="6081780"/>
          </a:xfrm>
          <a:prstGeom prst="rect">
            <a:avLst/>
          </a:prstGeom>
          <a:noFill/>
          <a:ln>
            <a:noFill/>
          </a:ln>
        </p:spPr>
      </p:pic>
      <p:pic>
        <p:nvPicPr>
          <p:cNvPr id="125" name="Google Shape;125;p3"/>
          <p:cNvPicPr preferRelativeResize="0"/>
          <p:nvPr/>
        </p:nvPicPr>
        <p:blipFill rotWithShape="1">
          <a:blip r:embed="rId10">
            <a:alphaModFix/>
          </a:blip>
          <a:srcRect b="0" l="0" r="0" t="1149"/>
          <a:stretch/>
        </p:blipFill>
        <p:spPr>
          <a:xfrm>
            <a:off x="5827552" y="-96010"/>
            <a:ext cx="2225814" cy="60703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g30b6666f873_0_10"/>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32" name="Google Shape;132;g30b6666f873_0_10"/>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33" name="Google Shape;133;g30b6666f873_0_1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pic>
        <p:nvPicPr>
          <p:cNvPr id="134" name="Google Shape;134;g30b6666f873_0_10"/>
          <p:cNvPicPr preferRelativeResize="0"/>
          <p:nvPr/>
        </p:nvPicPr>
        <p:blipFill rotWithShape="1">
          <a:blip r:embed="rId5">
            <a:alphaModFix/>
          </a:blip>
          <a:srcRect b="0" l="0" r="0" t="10402"/>
          <a:stretch/>
        </p:blipFill>
        <p:spPr>
          <a:xfrm>
            <a:off x="-62200" y="-619800"/>
            <a:ext cx="12316400" cy="7597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6"/>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41" name="Google Shape;141;p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42" name="Google Shape;142;p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143" name="Google Shape;143;p6"/>
          <p:cNvSpPr/>
          <p:nvPr/>
        </p:nvSpPr>
        <p:spPr>
          <a:xfrm>
            <a:off x="280555" y="1659285"/>
            <a:ext cx="7483500" cy="3539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a:p>
            <a:pPr indent="0" lvl="0" marL="0" marR="0" rtl="0" algn="ctr">
              <a:spcBef>
                <a:spcPts val="0"/>
              </a:spcBef>
              <a:spcAft>
                <a:spcPts val="0"/>
              </a:spcAft>
              <a:buNone/>
            </a:pPr>
            <a:r>
              <a:rPr lang="en-GB" sz="3200">
                <a:latin typeface="Gill Sans"/>
                <a:ea typeface="Gill Sans"/>
                <a:cs typeface="Gill Sans"/>
                <a:sym typeface="Gill Sans"/>
              </a:rPr>
              <a:t>God call us to use our God-given</a:t>
            </a:r>
            <a:r>
              <a:rPr b="0" i="0" lang="en-GB" sz="3200" u="none" cap="none" strike="noStrike">
                <a:solidFill>
                  <a:srgbClr val="000000"/>
                </a:solidFill>
                <a:latin typeface="Gill Sans"/>
                <a:ea typeface="Gill Sans"/>
                <a:cs typeface="Gill Sans"/>
                <a:sym typeface="Gill Sans"/>
              </a:rPr>
              <a:t> </a:t>
            </a:r>
            <a:r>
              <a:rPr b="1" i="0" lang="en-GB" sz="3200" u="none" cap="none" strike="noStrike">
                <a:solidFill>
                  <a:srgbClr val="000000"/>
                </a:solidFill>
                <a:latin typeface="Gill Sans"/>
                <a:ea typeface="Gill Sans"/>
                <a:cs typeface="Gill Sans"/>
                <a:sym typeface="Gill Sans"/>
              </a:rPr>
              <a:t>gifts and talents</a:t>
            </a:r>
            <a:r>
              <a:rPr b="0" i="0" lang="en-GB" sz="3200" u="none" cap="none" strike="noStrike">
                <a:solidFill>
                  <a:srgbClr val="000000"/>
                </a:solidFill>
                <a:latin typeface="Gill Sans"/>
                <a:ea typeface="Gill Sans"/>
                <a:cs typeface="Gill Sans"/>
                <a:sym typeface="Gill Sans"/>
              </a:rPr>
              <a:t> and use them to make our communities better!</a:t>
            </a:r>
            <a:endParaRPr b="0" i="0" sz="3200" u="none" cap="none" strike="noStrike">
              <a:solidFill>
                <a:srgbClr val="000000"/>
              </a:solidFill>
              <a:latin typeface="Gill Sans"/>
              <a:ea typeface="Gill Sans"/>
              <a:cs typeface="Gill Sans"/>
              <a:sym typeface="Gill Sans"/>
            </a:endParaRPr>
          </a:p>
          <a:p>
            <a:pPr indent="0" lvl="0" marL="0" marR="0" rtl="0" algn="ctr">
              <a:spcBef>
                <a:spcPts val="0"/>
              </a:spcBef>
              <a:spcAft>
                <a:spcPts val="0"/>
              </a:spcAft>
              <a:buNone/>
            </a:pPr>
            <a:r>
              <a:t/>
            </a:r>
            <a:endParaRPr sz="3200">
              <a:latin typeface="Gill Sans"/>
              <a:ea typeface="Gill Sans"/>
              <a:cs typeface="Gill Sans"/>
              <a:sym typeface="Gill Sans"/>
            </a:endParaRPr>
          </a:p>
          <a:p>
            <a:pPr indent="0" lvl="0" marL="0" rtl="0" algn="ctr">
              <a:spcBef>
                <a:spcPts val="0"/>
              </a:spcBef>
              <a:spcAft>
                <a:spcPts val="0"/>
              </a:spcAft>
              <a:buClr>
                <a:schemeClr val="dk1"/>
              </a:buClr>
              <a:buFont typeface="Arial"/>
              <a:buNone/>
            </a:pPr>
            <a:r>
              <a:rPr b="1" lang="en-GB" sz="3200">
                <a:solidFill>
                  <a:srgbClr val="C00000"/>
                </a:solidFill>
                <a:latin typeface="Gill Sans"/>
                <a:ea typeface="Gill Sans"/>
                <a:cs typeface="Gill Sans"/>
                <a:sym typeface="Gill Sans"/>
              </a:rPr>
              <a:t>How did the people in Lily’s story do this?</a:t>
            </a:r>
            <a:endParaRPr sz="3200">
              <a:latin typeface="Gill Sans"/>
              <a:ea typeface="Gill Sans"/>
              <a:cs typeface="Gill Sans"/>
              <a:sym typeface="Gill Sans"/>
            </a:endParaRPr>
          </a:p>
          <a:p>
            <a:pPr indent="0" lvl="0" marL="0" marR="0" rtl="0" algn="ctr">
              <a:spcBef>
                <a:spcPts val="0"/>
              </a:spcBef>
              <a:spcAft>
                <a:spcPts val="0"/>
              </a:spcAft>
              <a:buNone/>
            </a:pPr>
            <a:r>
              <a:t/>
            </a:r>
            <a:endParaRPr sz="3200">
              <a:latin typeface="Gill Sans"/>
              <a:ea typeface="Gill Sans"/>
              <a:cs typeface="Gill Sans"/>
              <a:sym typeface="Gill Sans"/>
            </a:endParaRPr>
          </a:p>
          <a:p>
            <a:pPr indent="0" lvl="0" marL="0" marR="0" rtl="0" algn="ctr">
              <a:spcBef>
                <a:spcPts val="0"/>
              </a:spcBef>
              <a:spcAft>
                <a:spcPts val="0"/>
              </a:spcAft>
              <a:buNone/>
            </a:pPr>
            <a:r>
              <a:t/>
            </a:r>
            <a:endParaRPr sz="3200">
              <a:latin typeface="Gill Sans"/>
              <a:ea typeface="Gill Sans"/>
              <a:cs typeface="Gill Sans"/>
              <a:sym typeface="Gill Sans"/>
            </a:endParaRPr>
          </a:p>
        </p:txBody>
      </p:sp>
      <p:pic>
        <p:nvPicPr>
          <p:cNvPr descr="St. George's Catholic Primary School - Love in Action Project" id="144" name="Google Shape;144;p6"/>
          <p:cNvPicPr preferRelativeResize="0"/>
          <p:nvPr/>
        </p:nvPicPr>
        <p:blipFill rotWithShape="1">
          <a:blip r:embed="rId5">
            <a:alphaModFix/>
          </a:blip>
          <a:srcRect b="0" l="0" r="0" t="0"/>
          <a:stretch/>
        </p:blipFill>
        <p:spPr>
          <a:xfrm>
            <a:off x="8394956" y="1554822"/>
            <a:ext cx="3797044" cy="53031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7"/>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51" name="Google Shape;151;p7"/>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52" name="Google Shape;152;p7"/>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153" name="Google Shape;153;p7"/>
          <p:cNvSpPr/>
          <p:nvPr/>
        </p:nvSpPr>
        <p:spPr>
          <a:xfrm>
            <a:off x="220580" y="1981979"/>
            <a:ext cx="7483642"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3200" u="none" cap="none" strike="noStrike">
                <a:solidFill>
                  <a:srgbClr val="C00000"/>
                </a:solidFill>
                <a:latin typeface="Gill Sans"/>
                <a:ea typeface="Gill Sans"/>
                <a:cs typeface="Gill Sans"/>
                <a:sym typeface="Gill Sans"/>
              </a:rPr>
              <a:t>Think of a time when you felt supported by the people in your community.</a:t>
            </a:r>
            <a:endParaRPr/>
          </a:p>
          <a:p>
            <a:pPr indent="0" lvl="0" marL="0" marR="0" rtl="0" algn="ctr">
              <a:spcBef>
                <a:spcPts val="0"/>
              </a:spcBef>
              <a:spcAft>
                <a:spcPts val="0"/>
              </a:spcAft>
              <a:buNone/>
            </a:pPr>
            <a:r>
              <a:rPr b="1" i="0" lang="en-GB" sz="3200" u="none" cap="none" strike="noStrike">
                <a:solidFill>
                  <a:srgbClr val="C00000"/>
                </a:solidFill>
                <a:latin typeface="Gill Sans"/>
                <a:ea typeface="Gill Sans"/>
                <a:cs typeface="Gill Sans"/>
                <a:sym typeface="Gill Sans"/>
              </a:rPr>
              <a:t>What did they do that made you feel that way?</a:t>
            </a:r>
            <a:endParaRPr/>
          </a:p>
          <a:p>
            <a:pPr indent="0" lvl="0" marL="0" marR="0" rtl="0" algn="ctr">
              <a:spcBef>
                <a:spcPts val="0"/>
              </a:spcBef>
              <a:spcAft>
                <a:spcPts val="0"/>
              </a:spcAft>
              <a:buNone/>
            </a:pPr>
            <a:r>
              <a:rPr b="1" i="0" lang="en-GB" sz="3200" u="none" cap="none" strike="noStrike">
                <a:solidFill>
                  <a:srgbClr val="C00000"/>
                </a:solidFill>
                <a:latin typeface="Gill Sans"/>
                <a:ea typeface="Gill Sans"/>
                <a:cs typeface="Gill Sans"/>
                <a:sym typeface="Gill Sans"/>
              </a:rPr>
              <a:t>What could you do to make other people feel supported by you?</a:t>
            </a:r>
            <a:endParaRPr/>
          </a:p>
        </p:txBody>
      </p:sp>
      <p:pic>
        <p:nvPicPr>
          <p:cNvPr descr="St. George's Catholic Primary School - Love in Action Project" id="154" name="Google Shape;154;p7"/>
          <p:cNvPicPr preferRelativeResize="0"/>
          <p:nvPr/>
        </p:nvPicPr>
        <p:blipFill rotWithShape="1">
          <a:blip r:embed="rId5">
            <a:alphaModFix/>
          </a:blip>
          <a:srcRect b="0" l="0" r="0" t="0"/>
          <a:stretch/>
        </p:blipFill>
        <p:spPr>
          <a:xfrm>
            <a:off x="8394956" y="1554822"/>
            <a:ext cx="3797044" cy="53031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8"/>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61" name="Google Shape;161;p8"/>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62" name="Google Shape;162;p8"/>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163" name="Google Shape;163;p8"/>
          <p:cNvSpPr txBox="1"/>
          <p:nvPr/>
        </p:nvSpPr>
        <p:spPr>
          <a:xfrm>
            <a:off x="638415" y="3116191"/>
            <a:ext cx="5836500" cy="78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Gill Sans"/>
              <a:buNone/>
            </a:pPr>
            <a:r>
              <a:rPr b="0" i="0" lang="en-GB" sz="4400" u="none" cap="none" strike="noStrike">
                <a:solidFill>
                  <a:schemeClr val="dk1"/>
                </a:solidFill>
                <a:latin typeface="Gill Sans"/>
                <a:ea typeface="Gill Sans"/>
                <a:cs typeface="Gill Sans"/>
                <a:sym typeface="Gill Sans"/>
              </a:rPr>
              <a:t>Let us now listen to the Word of God.</a:t>
            </a:r>
            <a:endParaRPr b="0" i="0" sz="2400" u="none" cap="none" strike="noStrike">
              <a:solidFill>
                <a:schemeClr val="dk1"/>
              </a:solidFill>
              <a:latin typeface="Gill Sans"/>
              <a:ea typeface="Gill Sans"/>
              <a:cs typeface="Gill Sans"/>
              <a:sym typeface="Gill Sans"/>
            </a:endParaRPr>
          </a:p>
        </p:txBody>
      </p:sp>
      <p:pic>
        <p:nvPicPr>
          <p:cNvPr descr="Book, Education, School, Literature, Knowledge, Reading" id="164" name="Google Shape;164;p8"/>
          <p:cNvPicPr preferRelativeResize="0"/>
          <p:nvPr/>
        </p:nvPicPr>
        <p:blipFill rotWithShape="1">
          <a:blip r:embed="rId5">
            <a:alphaModFix/>
          </a:blip>
          <a:srcRect b="7051" l="18586" r="17210" t="6517"/>
          <a:stretch/>
        </p:blipFill>
        <p:spPr>
          <a:xfrm>
            <a:off x="7176052" y="1619751"/>
            <a:ext cx="4750905" cy="42638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0"/>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71" name="Google Shape;171;p10"/>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72" name="Google Shape;172;p10"/>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173" name="Google Shape;173;p10"/>
          <p:cNvSpPr/>
          <p:nvPr/>
        </p:nvSpPr>
        <p:spPr>
          <a:xfrm>
            <a:off x="632014" y="2104276"/>
            <a:ext cx="6432000" cy="3047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000" u="none" cap="none" strike="noStrike">
                <a:solidFill>
                  <a:schemeClr val="dk1"/>
                </a:solidFill>
                <a:latin typeface="Gill Sans"/>
                <a:ea typeface="Gill Sans"/>
                <a:cs typeface="Gill Sans"/>
                <a:sym typeface="Gill Sans"/>
              </a:rPr>
              <a:t>‘Love one another: just as I have loved you ... By this all people will know that you are my disciples.’</a:t>
            </a:r>
            <a:endParaRPr b="0" i="0" sz="3200" u="none" cap="none" strike="noStrike">
              <a:solidFill>
                <a:srgbClr val="000000"/>
              </a:solidFill>
              <a:latin typeface="Gill Sans"/>
              <a:ea typeface="Gill Sans"/>
              <a:cs typeface="Gill Sans"/>
              <a:sym typeface="Gill Sans"/>
            </a:endParaRPr>
          </a:p>
          <a:p>
            <a:pPr indent="0" lvl="0" marL="0" marR="0" rtl="0" algn="ctr">
              <a:spcBef>
                <a:spcPts val="0"/>
              </a:spcBef>
              <a:spcAft>
                <a:spcPts val="0"/>
              </a:spcAft>
              <a:buNone/>
            </a:pPr>
            <a:r>
              <a:rPr b="1" i="0" lang="en-GB" sz="3200" u="none" cap="none" strike="noStrike">
                <a:solidFill>
                  <a:srgbClr val="C00000"/>
                </a:solidFill>
                <a:latin typeface="Gill Sans"/>
                <a:ea typeface="Gill Sans"/>
                <a:cs typeface="Gill Sans"/>
                <a:sym typeface="Gill Sans"/>
              </a:rPr>
              <a:t>John 13:34-35</a:t>
            </a:r>
            <a:endParaRPr/>
          </a:p>
        </p:txBody>
      </p:sp>
      <p:pic>
        <p:nvPicPr>
          <p:cNvPr id="174" name="Google Shape;174;p10"/>
          <p:cNvPicPr preferRelativeResize="0"/>
          <p:nvPr/>
        </p:nvPicPr>
        <p:blipFill>
          <a:blip r:embed="rId5">
            <a:alphaModFix/>
          </a:blip>
          <a:stretch>
            <a:fillRect/>
          </a:stretch>
        </p:blipFill>
        <p:spPr>
          <a:xfrm>
            <a:off x="7596189" y="1955075"/>
            <a:ext cx="3593238" cy="35932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2000"/>
                                        <p:tgtEl>
                                          <p:spTgt spid="173"/>
                                        </p:tgtEl>
                                        <p:attrNameLst>
                                          <p:attrName>ppt_w</p:attrName>
                                        </p:attrNameLst>
                                      </p:cBhvr>
                                      <p:tavLst>
                                        <p:tav fmla="" tm="0">
                                          <p:val>
                                            <p:strVal val="0"/>
                                          </p:val>
                                        </p:tav>
                                        <p:tav fmla="" tm="100000">
                                          <p:val>
                                            <p:strVal val="#ppt_w"/>
                                          </p:val>
                                        </p:tav>
                                      </p:tavLst>
                                    </p:anim>
                                    <p:anim calcmode="lin" valueType="num">
                                      <p:cBhvr additive="base">
                                        <p:cTn dur="2000"/>
                                        <p:tgtEl>
                                          <p:spTgt spid="17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2018-05-21T15:55:21Z</dcterms:created>
  <dc:creator>Verity Sykes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