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ndara" panose="020E050203030302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Gill Sans" panose="020B0604020202020204" charset="0"/>
      <p:regular r:id="rId44"/>
      <p:bold r:id="rId45"/>
    </p:embeddedFont>
    <p:embeddedFont>
      <p:font typeface="Quattrocento Sans"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4hgV8nbUr4EZ8CRme0PT5VuIE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29"/>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096ab1871a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096ab1871a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t>Immersing ourselves in life is about living in community, looking out for others and loving them as God loves us. What are good examples of this? Are there times when people forget this? Discussion around times of conflict but finding hope in communities that form trying to help.</a:t>
            </a:r>
            <a:endParaRPr sz="1200" dirty="0">
              <a:solidFill>
                <a:schemeClr val="dk1"/>
              </a:solidFill>
              <a:latin typeface="Calibri"/>
              <a:ea typeface="Calibri"/>
              <a:cs typeface="Calibri"/>
              <a:sym typeface="Calibri"/>
            </a:endParaRPr>
          </a:p>
        </p:txBody>
      </p:sp>
      <p:sp>
        <p:nvSpPr>
          <p:cNvPr id="165" name="Google Shape;165;g3096ab1871a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Have pupil chaplains act out a scenario where someone in their community is in need and they complain they are too busy to help. Discuss the likelihood of this happening, in all our lives and how we can work to always be open to helping others. </a:t>
            </a:r>
            <a:endParaRPr sz="1200">
              <a:solidFill>
                <a:schemeClr val="dk1"/>
              </a:solidFill>
              <a:latin typeface="Calibri"/>
              <a:ea typeface="Calibri"/>
              <a:cs typeface="Calibri"/>
              <a:sym typeface="Calibri"/>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Ask children to share their gifts/talents. Then ask them to think about when they’ve used them to help their communities e.g. I am a confident communicator so I was a member of the school council, communicating the thoughts of my class to work for change in our school community. </a:t>
            </a:r>
            <a:endParaRPr sz="1200">
              <a:solidFill>
                <a:schemeClr val="dk1"/>
              </a:solidFill>
              <a:latin typeface="Calibri"/>
              <a:ea typeface="Calibri"/>
              <a:cs typeface="Calibri"/>
              <a:sym typeface="Calibri"/>
            </a:endParaRPr>
          </a:p>
        </p:txBody>
      </p:sp>
      <p:sp>
        <p:nvSpPr>
          <p:cNvPr id="182" name="Google Shape;1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2" name="Google Shape;2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2" name="Google Shape;24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Holding slide for discussion/feedback if required.</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2" name="Google Shape;25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62" name="Google Shape;2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72" name="Google Shape;27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82" name="Google Shape;2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92" name="Google Shape;2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02" name="Google Shape;30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12" name="Google Shape;3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Image links to modern, upbeat worship song: All Are Welcome that children can sing along with</a:t>
            </a:r>
            <a:endParaRPr sz="1200">
              <a:solidFill>
                <a:schemeClr val="dk1"/>
              </a:solidFill>
              <a:latin typeface="Calibri"/>
              <a:ea typeface="Calibri"/>
              <a:cs typeface="Calibri"/>
              <a:sym typeface="Calibri"/>
            </a:endParaRPr>
          </a:p>
        </p:txBody>
      </p:sp>
      <p:sp>
        <p:nvSpPr>
          <p:cNvPr id="322" name="Google Shape;32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32" name="Google Shape;33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CAFOD Family Fast Day is always the 2</a:t>
            </a:r>
            <a:r>
              <a:rPr lang="en-GB" sz="1200" baseline="30000">
                <a:solidFill>
                  <a:schemeClr val="dk1"/>
                </a:solidFill>
                <a:latin typeface="Calibri"/>
                <a:ea typeface="Calibri"/>
                <a:cs typeface="Calibri"/>
                <a:sym typeface="Calibri"/>
              </a:rPr>
              <a:t>nd</a:t>
            </a:r>
            <a:r>
              <a:rPr lang="en-GB" sz="1200">
                <a:solidFill>
                  <a:schemeClr val="dk1"/>
                </a:solidFill>
                <a:latin typeface="Calibri"/>
                <a:ea typeface="Calibri"/>
                <a:cs typeface="Calibri"/>
                <a:sym typeface="Calibri"/>
              </a:rPr>
              <a:t> Friday in Lent, and often well-promoted in parishes. People are encouraged to give up a treat, or eat a simpler meal, and give the money to support CAFOD’s work with some of the poorest people in the world.  </a:t>
            </a:r>
            <a:endParaRPr/>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52" name="Google Shape;35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096ab1871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3096ab1871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Use this to prompt a discussion about not being present or observant of the world around you and not being an active participant. Life is beautiful so notice it and join in!</a:t>
            </a:r>
            <a:endParaRPr sz="1200">
              <a:solidFill>
                <a:schemeClr val="dk1"/>
              </a:solidFill>
              <a:latin typeface="Calibri"/>
              <a:ea typeface="Calibri"/>
              <a:cs typeface="Calibri"/>
              <a:sym typeface="Calibri"/>
            </a:endParaRPr>
          </a:p>
        </p:txBody>
      </p:sp>
      <p:sp>
        <p:nvSpPr>
          <p:cNvPr id="120" name="Google Shape;120;g3096ab1871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Pope Francis reminds us to go one step further- don’t just observe, join in! What might it mean to immerse yourself in the reality of life?</a:t>
            </a:r>
            <a:endParaRPr sz="1200">
              <a:solidFill>
                <a:schemeClr val="dk1"/>
              </a:solidFill>
              <a:latin typeface="Calibri"/>
              <a:ea typeface="Calibri"/>
              <a:cs typeface="Calibri"/>
              <a:sym typeface="Calibri"/>
            </a:endParaRPr>
          </a:p>
        </p:txBody>
      </p:sp>
      <p:sp>
        <p:nvSpPr>
          <p:cNvPr id="128" name="Google Shape;12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096ab1871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096ab1871a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Pope Francis reminds us to go one step further- don’t just observe, join in! What might it mean to immerse yourself in the reality of life?</a:t>
            </a:r>
            <a:endParaRPr sz="1200">
              <a:solidFill>
                <a:schemeClr val="dk1"/>
              </a:solidFill>
              <a:latin typeface="Calibri"/>
              <a:ea typeface="Calibri"/>
              <a:cs typeface="Calibri"/>
              <a:sym typeface="Calibri"/>
            </a:endParaRPr>
          </a:p>
        </p:txBody>
      </p:sp>
      <p:sp>
        <p:nvSpPr>
          <p:cNvPr id="138" name="Google Shape;138;g3096ab1871a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096ab1871a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096ab1871a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Pope Francis reminds us to go one step further- don’t just observe, join in! What might it mean to immerse yourself in the reality of life?</a:t>
            </a:r>
            <a:endParaRPr sz="1200">
              <a:solidFill>
                <a:schemeClr val="dk1"/>
              </a:solidFill>
              <a:latin typeface="Calibri"/>
              <a:ea typeface="Calibri"/>
              <a:cs typeface="Calibri"/>
              <a:sym typeface="Calibri"/>
            </a:endParaRPr>
          </a:p>
        </p:txBody>
      </p:sp>
      <p:sp>
        <p:nvSpPr>
          <p:cNvPr id="144" name="Google Shape;144;g3096ab1871a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96ab1871a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3096ab1871a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Pope Francis reminds us to go one step further- don’t just observe, join in! What might it mean to immerse yourself in the reality of life?</a:t>
            </a:r>
            <a:endParaRPr sz="1200">
              <a:solidFill>
                <a:schemeClr val="dk1"/>
              </a:solidFill>
              <a:latin typeface="Calibri"/>
              <a:ea typeface="Calibri"/>
              <a:cs typeface="Calibri"/>
              <a:sym typeface="Calibri"/>
            </a:endParaRPr>
          </a:p>
        </p:txBody>
      </p:sp>
      <p:sp>
        <p:nvSpPr>
          <p:cNvPr id="151" name="Google Shape;151;g3096ab1871a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096ab1871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3096ab1871a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Do you think this is what Pope Francis means?</a:t>
            </a:r>
            <a:endParaRPr sz="1200">
              <a:solidFill>
                <a:schemeClr val="dk1"/>
              </a:solidFill>
              <a:latin typeface="Calibri"/>
              <a:ea typeface="Calibri"/>
              <a:cs typeface="Calibri"/>
              <a:sym typeface="Calibri"/>
            </a:endParaRPr>
          </a:p>
        </p:txBody>
      </p:sp>
      <p:sp>
        <p:nvSpPr>
          <p:cNvPr id="158" name="Google Shape;158;g3096ab1871a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youtu.be/D3jeK-QdOXg?si=aLCdttfoOkZkmNtb" TargetMode="Externa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469409" y="955342"/>
            <a:ext cx="94716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0" i="0" u="none" strike="noStrike" cap="none">
                <a:solidFill>
                  <a:schemeClr val="lt1"/>
                </a:solidFill>
                <a:latin typeface="Gill Sans"/>
                <a:ea typeface="Gill Sans"/>
                <a:cs typeface="Gill Sans"/>
                <a:sym typeface="Gill Sans"/>
              </a:rPr>
              <a:t>Community and Participation</a:t>
            </a:r>
            <a:endParaRPr/>
          </a:p>
          <a:p>
            <a:pPr marL="0" marR="0" lvl="0" indent="0" algn="ctr" rtl="0">
              <a:spcBef>
                <a:spcPts val="0"/>
              </a:spcBef>
              <a:spcAft>
                <a:spcPts val="0"/>
              </a:spcAft>
              <a:buNone/>
            </a:pPr>
            <a:r>
              <a:rPr lang="en-GB" sz="4800">
                <a:solidFill>
                  <a:schemeClr val="lt1"/>
                </a:solidFill>
                <a:latin typeface="Gill Sans"/>
                <a:ea typeface="Gill Sans"/>
                <a:cs typeface="Gill Sans"/>
                <a:sym typeface="Gill Sans"/>
              </a:rPr>
              <a:t>UKS2 Assembly</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13342"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3096ab1871a_0_54"/>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68" name="Google Shape;168;g3096ab1871a_0_54"/>
          <p:cNvPicPr preferRelativeResize="0"/>
          <p:nvPr/>
        </p:nvPicPr>
        <p:blipFill>
          <a:blip r:embed="rId4">
            <a:alphaModFix/>
          </a:blip>
          <a:stretch>
            <a:fillRect/>
          </a:stretch>
        </p:blipFill>
        <p:spPr>
          <a:xfrm>
            <a:off x="-318738" y="-1427000"/>
            <a:ext cx="12544774" cy="9408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5"/>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75" name="Google Shape;175;p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6" name="Google Shape;176;p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177" name="Google Shape;177;p5" descr="General Audience with Pope Francis | © Mazur/catholicnews.or… | Flickr"/>
          <p:cNvPicPr preferRelativeResize="0"/>
          <p:nvPr/>
        </p:nvPicPr>
        <p:blipFill rotWithShape="1">
          <a:blip r:embed="rId5">
            <a:alphaModFix/>
          </a:blip>
          <a:srcRect l="48273" r="10100"/>
          <a:stretch/>
        </p:blipFill>
        <p:spPr>
          <a:xfrm>
            <a:off x="8323206" y="1595930"/>
            <a:ext cx="3832045" cy="5232201"/>
          </a:xfrm>
          <a:prstGeom prst="rect">
            <a:avLst/>
          </a:prstGeom>
          <a:noFill/>
          <a:ln w="25400" cap="flat" cmpd="sng">
            <a:solidFill>
              <a:srgbClr val="FFF2CC"/>
            </a:solidFill>
            <a:prstDash val="solid"/>
            <a:round/>
            <a:headEnd type="none" w="sm" len="sm"/>
            <a:tailEnd type="none" w="sm" len="sm"/>
          </a:ln>
        </p:spPr>
      </p:pic>
      <p:sp>
        <p:nvSpPr>
          <p:cNvPr id="178" name="Google Shape;178;p5"/>
          <p:cNvSpPr/>
          <p:nvPr/>
        </p:nvSpPr>
        <p:spPr>
          <a:xfrm>
            <a:off x="320158" y="2105089"/>
            <a:ext cx="7483642" cy="3293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‘Do we open ourselves to the Holy Spirit, so as to be an active part of our communities, or do we close in on ourselves, saying 'I have so many things to do, that's not my job’?’</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Pope Francis</a:t>
            </a:r>
            <a:r>
              <a:rPr lang="en-GB" sz="1800" b="0" i="0" u="none" strike="noStrike" cap="none">
                <a:solidFill>
                  <a:srgbClr val="000000"/>
                </a:solidFill>
                <a:latin typeface="Candara"/>
                <a:ea typeface="Candara"/>
                <a:cs typeface="Candara"/>
                <a:sym typeface="Candara"/>
              </a:rPr>
              <a:t>​</a:t>
            </a:r>
            <a:endParaRPr sz="18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85" name="Google Shape;185;p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6" name="Google Shape;186;p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187" name="Google Shape;187;p6"/>
          <p:cNvSpPr/>
          <p:nvPr/>
        </p:nvSpPr>
        <p:spPr>
          <a:xfrm>
            <a:off x="220580" y="2108372"/>
            <a:ext cx="7483642"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Living in </a:t>
            </a:r>
            <a:r>
              <a:rPr lang="en-GB" sz="3200" b="1" i="0" u="none" strike="noStrike" cap="none">
                <a:solidFill>
                  <a:schemeClr val="dk1"/>
                </a:solidFill>
                <a:latin typeface="Gill Sans"/>
                <a:ea typeface="Gill Sans"/>
                <a:cs typeface="Gill Sans"/>
                <a:sym typeface="Gill Sans"/>
              </a:rPr>
              <a:t>community</a:t>
            </a:r>
            <a:r>
              <a:rPr lang="en-GB" sz="3200" b="0" i="0" u="none" strike="noStrike" cap="none">
                <a:solidFill>
                  <a:schemeClr val="dk1"/>
                </a:solidFill>
                <a:latin typeface="Gill Sans"/>
                <a:ea typeface="Gill Sans"/>
                <a:cs typeface="Gill Sans"/>
                <a:sym typeface="Gill Sans"/>
              </a:rPr>
              <a:t> with others is more than simply living near people.</a:t>
            </a:r>
            <a:endParaRPr/>
          </a:p>
          <a:p>
            <a:pPr marL="0" marR="0" lvl="0" indent="0" algn="ctr" rtl="0">
              <a:spcBef>
                <a:spcPts val="0"/>
              </a:spcBef>
              <a:spcAft>
                <a:spcPts val="0"/>
              </a:spcAft>
              <a:buNone/>
            </a:pPr>
            <a:r>
              <a:rPr lang="en-GB" sz="3200" b="0" i="0" u="none" strike="noStrike" cap="none">
                <a:solidFill>
                  <a:srgbClr val="000000"/>
                </a:solidFill>
                <a:latin typeface="Gill Sans"/>
                <a:ea typeface="Gill Sans"/>
                <a:cs typeface="Gill Sans"/>
                <a:sym typeface="Gill Sans"/>
              </a:rPr>
              <a:t>We need to recognise the </a:t>
            </a:r>
            <a:r>
              <a:rPr lang="en-GB" sz="3200" b="1" i="0" u="none" strike="noStrike" cap="none">
                <a:solidFill>
                  <a:srgbClr val="000000"/>
                </a:solidFill>
                <a:latin typeface="Gill Sans"/>
                <a:ea typeface="Gill Sans"/>
                <a:cs typeface="Gill Sans"/>
                <a:sym typeface="Gill Sans"/>
              </a:rPr>
              <a:t>dignity</a:t>
            </a:r>
            <a:r>
              <a:rPr lang="en-GB" sz="3200" b="0" i="0" u="none" strike="noStrike" cap="none">
                <a:solidFill>
                  <a:srgbClr val="000000"/>
                </a:solidFill>
                <a:latin typeface="Gill Sans"/>
                <a:ea typeface="Gill Sans"/>
                <a:cs typeface="Gill Sans"/>
                <a:sym typeface="Gill Sans"/>
              </a:rPr>
              <a:t> in other people and treat them as such.</a:t>
            </a:r>
            <a:endParaRPr/>
          </a:p>
          <a:p>
            <a:pPr marL="0" marR="0" lvl="0" indent="0" algn="ctr" rtl="0">
              <a:spcBef>
                <a:spcPts val="0"/>
              </a:spcBef>
              <a:spcAft>
                <a:spcPts val="0"/>
              </a:spcAft>
              <a:buNone/>
            </a:pPr>
            <a:r>
              <a:rPr lang="en-GB" sz="3200" b="0" i="0" u="none" strike="noStrike" cap="none">
                <a:solidFill>
                  <a:srgbClr val="000000"/>
                </a:solidFill>
                <a:latin typeface="Gill Sans"/>
                <a:ea typeface="Gill Sans"/>
                <a:cs typeface="Gill Sans"/>
                <a:sym typeface="Gill Sans"/>
              </a:rPr>
              <a:t>We are also called to recognise our own </a:t>
            </a:r>
            <a:r>
              <a:rPr lang="en-GB" sz="3200" b="1" i="0" u="none" strike="noStrike" cap="none">
                <a:solidFill>
                  <a:srgbClr val="000000"/>
                </a:solidFill>
                <a:latin typeface="Gill Sans"/>
                <a:ea typeface="Gill Sans"/>
                <a:cs typeface="Gill Sans"/>
                <a:sym typeface="Gill Sans"/>
              </a:rPr>
              <a:t>gifts and talents</a:t>
            </a:r>
            <a:r>
              <a:rPr lang="en-GB" sz="3200" b="0" i="0" u="none" strike="noStrike" cap="none">
                <a:solidFill>
                  <a:srgbClr val="000000"/>
                </a:solidFill>
                <a:latin typeface="Gill Sans"/>
                <a:ea typeface="Gill Sans"/>
                <a:cs typeface="Gill Sans"/>
                <a:sym typeface="Gill Sans"/>
              </a:rPr>
              <a:t> and use them to make our communities better!</a:t>
            </a:r>
            <a:endParaRPr sz="3200" b="0" i="0" u="none" strike="noStrike" cap="none">
              <a:solidFill>
                <a:srgbClr val="000000"/>
              </a:solidFill>
              <a:latin typeface="Gill Sans"/>
              <a:ea typeface="Gill Sans"/>
              <a:cs typeface="Gill Sans"/>
              <a:sym typeface="Gill Sans"/>
            </a:endParaRPr>
          </a:p>
        </p:txBody>
      </p:sp>
      <p:pic>
        <p:nvPicPr>
          <p:cNvPr id="188" name="Google Shape;188;p6" descr="St. George's Catholic Primary School - Love in Action Project"/>
          <p:cNvPicPr preferRelativeResize="0"/>
          <p:nvPr/>
        </p:nvPicPr>
        <p:blipFill rotWithShape="1">
          <a:blip r:embed="rId5">
            <a:alphaModFix/>
          </a:blip>
          <a:srcRect/>
          <a:stretch/>
        </p:blipFill>
        <p:spPr>
          <a:xfrm>
            <a:off x="8394956" y="1554822"/>
            <a:ext cx="3797044" cy="53031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95" name="Google Shape;195;p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6" name="Google Shape;196;p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197" name="Google Shape;197;p7"/>
          <p:cNvSpPr/>
          <p:nvPr/>
        </p:nvSpPr>
        <p:spPr>
          <a:xfrm>
            <a:off x="220580" y="1981979"/>
            <a:ext cx="7483642"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Think of a time when you felt supported by the people in your community.</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What did they do that made you feel that way?</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What could you do to make other people feel supported by you?</a:t>
            </a:r>
            <a:endParaRPr/>
          </a:p>
        </p:txBody>
      </p:sp>
      <p:pic>
        <p:nvPicPr>
          <p:cNvPr id="198" name="Google Shape;198;p7" descr="St. George's Catholic Primary School - Love in Action Project"/>
          <p:cNvPicPr preferRelativeResize="0"/>
          <p:nvPr/>
        </p:nvPicPr>
        <p:blipFill rotWithShape="1">
          <a:blip r:embed="rId5">
            <a:alphaModFix/>
          </a:blip>
          <a:srcRect/>
          <a:stretch/>
        </p:blipFill>
        <p:spPr>
          <a:xfrm>
            <a:off x="8394956" y="1554822"/>
            <a:ext cx="3797044" cy="53031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05" name="Google Shape;205;p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6" name="Google Shape;206;p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207" name="Google Shape;207;p8"/>
          <p:cNvSpPr txBox="1"/>
          <p:nvPr/>
        </p:nvSpPr>
        <p:spPr>
          <a:xfrm>
            <a:off x="1158240" y="3036216"/>
            <a:ext cx="5836465" cy="7855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Gill Sans"/>
              <a:buNone/>
            </a:pPr>
            <a:r>
              <a:rPr lang="en-GB" sz="4400" b="0" i="0" u="none" strike="noStrike" cap="none">
                <a:solidFill>
                  <a:schemeClr val="dk1"/>
                </a:solidFill>
                <a:latin typeface="Gill Sans"/>
                <a:ea typeface="Gill Sans"/>
                <a:cs typeface="Gill Sans"/>
                <a:sym typeface="Gill Sans"/>
              </a:rPr>
              <a:t>Let us now listen to the Word of God.</a:t>
            </a:r>
            <a:endParaRPr sz="2400" b="0" i="0" u="none" strike="noStrike" cap="none">
              <a:solidFill>
                <a:schemeClr val="dk1"/>
              </a:solidFill>
              <a:latin typeface="Gill Sans"/>
              <a:ea typeface="Gill Sans"/>
              <a:cs typeface="Gill Sans"/>
              <a:sym typeface="Gill Sans"/>
            </a:endParaRPr>
          </a:p>
        </p:txBody>
      </p:sp>
      <p:pic>
        <p:nvPicPr>
          <p:cNvPr id="208" name="Google Shape;208;p8"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15" name="Google Shape;215;p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6" name="Google Shape;216;p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217" name="Google Shape;217;p9"/>
          <p:cNvSpPr/>
          <p:nvPr/>
        </p:nvSpPr>
        <p:spPr>
          <a:xfrm>
            <a:off x="127482" y="1867604"/>
            <a:ext cx="7101110"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Gill Sans"/>
              <a:buNone/>
            </a:pPr>
            <a:r>
              <a:rPr lang="en-GB" sz="3600" b="0" i="0" u="none" strike="noStrike" cap="none">
                <a:solidFill>
                  <a:srgbClr val="000000"/>
                </a:solidFill>
                <a:latin typeface="Gill Sans"/>
                <a:ea typeface="Gill Sans"/>
                <a:cs typeface="Gill Sans"/>
                <a:sym typeface="Gill Sans"/>
              </a:rPr>
              <a:t>Read through one of more of the bible passages on the next few slides.</a:t>
            </a:r>
            <a:endParaRPr/>
          </a:p>
          <a:p>
            <a:pPr marL="0" marR="0" lvl="0" indent="0" algn="ctr" rtl="0">
              <a:spcBef>
                <a:spcPts val="0"/>
              </a:spcBef>
              <a:spcAft>
                <a:spcPts val="0"/>
              </a:spcAft>
              <a:buClr>
                <a:srgbClr val="000000"/>
              </a:buClr>
              <a:buSzPts val="3600"/>
              <a:buFont typeface="Gill Sans"/>
              <a:buNone/>
            </a:pPr>
            <a:r>
              <a:rPr lang="en-GB" sz="3600" b="0" i="0" u="none" strike="noStrike" cap="none">
                <a:solidFill>
                  <a:srgbClr val="000000"/>
                </a:solidFill>
                <a:latin typeface="Gill Sans"/>
                <a:ea typeface="Gill Sans"/>
                <a:cs typeface="Gill Sans"/>
                <a:sym typeface="Gill Sans"/>
              </a:rPr>
              <a:t>As a class, think about and discuss the meaning of each.</a:t>
            </a:r>
            <a:r>
              <a:rPr lang="en-GB" sz="2400" b="0" i="0" u="none" strike="noStrike" cap="none">
                <a:solidFill>
                  <a:srgbClr val="000000"/>
                </a:solidFill>
                <a:latin typeface="Candara"/>
                <a:ea typeface="Candara"/>
                <a:cs typeface="Candara"/>
                <a:sym typeface="Candara"/>
              </a:rPr>
              <a:t>​</a:t>
            </a:r>
            <a:endParaRPr/>
          </a:p>
          <a:p>
            <a:pPr marL="0" marR="0" lvl="0" indent="0" algn="ctr" rtl="0">
              <a:spcBef>
                <a:spcPts val="0"/>
              </a:spcBef>
              <a:spcAft>
                <a:spcPts val="0"/>
              </a:spcAft>
              <a:buClr>
                <a:srgbClr val="C00000"/>
              </a:buClr>
              <a:buSzPts val="3600"/>
              <a:buFont typeface="Gill Sans"/>
              <a:buNone/>
            </a:pPr>
            <a:r>
              <a:rPr lang="en-GB" sz="3600" b="1" i="0" u="none" strike="noStrike" cap="none">
                <a:solidFill>
                  <a:srgbClr val="C00000"/>
                </a:solidFill>
                <a:latin typeface="Gill Sans"/>
                <a:ea typeface="Gill Sans"/>
                <a:cs typeface="Gill Sans"/>
                <a:sym typeface="Gill Sans"/>
              </a:rPr>
              <a:t>How do the passages relate to </a:t>
            </a:r>
            <a:r>
              <a:rPr lang="en-GB" sz="3600" b="1" i="1" u="none" strike="noStrike" cap="none">
                <a:solidFill>
                  <a:srgbClr val="C00000"/>
                </a:solidFill>
                <a:latin typeface="Gill Sans"/>
                <a:ea typeface="Gill Sans"/>
                <a:cs typeface="Gill Sans"/>
                <a:sym typeface="Gill Sans"/>
              </a:rPr>
              <a:t>Community and Participation</a:t>
            </a:r>
            <a:r>
              <a:rPr lang="en-GB" sz="4400" b="1" i="0" u="none" strike="noStrike" cap="none">
                <a:solidFill>
                  <a:srgbClr val="C00000"/>
                </a:solidFill>
                <a:latin typeface="Gill Sans"/>
                <a:ea typeface="Gill Sans"/>
                <a:cs typeface="Gill Sans"/>
                <a:sym typeface="Gill Sans"/>
              </a:rPr>
              <a:t>?</a:t>
            </a:r>
            <a:endParaRPr sz="4400" b="1" i="0" u="none" strike="noStrike" cap="none">
              <a:solidFill>
                <a:srgbClr val="C00000"/>
              </a:solidFill>
              <a:latin typeface="Gill Sans"/>
              <a:ea typeface="Gill Sans"/>
              <a:cs typeface="Gill Sans"/>
              <a:sym typeface="Gill Sans"/>
            </a:endParaRPr>
          </a:p>
        </p:txBody>
      </p:sp>
      <p:pic>
        <p:nvPicPr>
          <p:cNvPr id="218" name="Google Shape;218;p9"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0"/>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25" name="Google Shape;225;p1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6" name="Google Shape;226;p1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227" name="Google Shape;227;p10"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28" name="Google Shape;228;p10"/>
          <p:cNvSpPr/>
          <p:nvPr/>
        </p:nvSpPr>
        <p:spPr>
          <a:xfrm>
            <a:off x="372089" y="2008338"/>
            <a:ext cx="6431875"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‘Love one another: just as I have loved you ... By this all people will know that you are my disciples.’</a:t>
            </a:r>
            <a:endParaRPr sz="3200" b="0" i="0" u="none" strike="noStrike" cap="none">
              <a:solidFill>
                <a:srgbClr val="000000"/>
              </a:solidFill>
              <a:latin typeface="Gill Sans"/>
              <a:ea typeface="Gill Sans"/>
              <a:cs typeface="Gill Sans"/>
              <a:sym typeface="Gill Sans"/>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John 13:34-35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2000"/>
                                        <p:tgtEl>
                                          <p:spTgt spid="228"/>
                                        </p:tgtEl>
                                        <p:attrNameLst>
                                          <p:attrName>ppt_w</p:attrName>
                                        </p:attrNameLst>
                                      </p:cBhvr>
                                      <p:tavLst>
                                        <p:tav tm="0">
                                          <p:val>
                                            <p:strVal val="0"/>
                                          </p:val>
                                        </p:tav>
                                        <p:tav tm="100000">
                                          <p:val>
                                            <p:strVal val="#ppt_w"/>
                                          </p:val>
                                        </p:tav>
                                      </p:tavLst>
                                    </p:anim>
                                    <p:anim calcmode="lin" valueType="num">
                                      <p:cBhvr additive="base">
                                        <p:cTn id="8" dur="2000"/>
                                        <p:tgtEl>
                                          <p:spTgt spid="2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1"/>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35" name="Google Shape;235;p1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6" name="Google Shape;236;p1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237" name="Google Shape;237;p11"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38" name="Google Shape;238;p11"/>
          <p:cNvSpPr/>
          <p:nvPr/>
        </p:nvSpPr>
        <p:spPr>
          <a:xfrm>
            <a:off x="230407" y="1981979"/>
            <a:ext cx="6996030"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‘You shall love the Lord your God with all your heart, and with all your soul, and with all your mind.  This is the first and greatest commandment.  And the second is you shall love your neighbour as yourself.’</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Matthew 22:37-39</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2000"/>
                                        <p:tgtEl>
                                          <p:spTgt spid="238"/>
                                        </p:tgtEl>
                                        <p:attrNameLst>
                                          <p:attrName>ppt_w</p:attrName>
                                        </p:attrNameLst>
                                      </p:cBhvr>
                                      <p:tavLst>
                                        <p:tav tm="0">
                                          <p:val>
                                            <p:strVal val="0"/>
                                          </p:val>
                                        </p:tav>
                                        <p:tav tm="100000">
                                          <p:val>
                                            <p:strVal val="#ppt_w"/>
                                          </p:val>
                                        </p:tav>
                                      </p:tavLst>
                                    </p:anim>
                                    <p:anim calcmode="lin" valueType="num">
                                      <p:cBhvr additive="base">
                                        <p:cTn id="8" dur="2000"/>
                                        <p:tgtEl>
                                          <p:spTgt spid="23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45" name="Google Shape;245;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6" name="Google Shape;246;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247" name="Google Shape;247;p13" descr="Book, Education, School, Literature, Knowledge, Reading"/>
          <p:cNvPicPr preferRelativeResize="0"/>
          <p:nvPr/>
        </p:nvPicPr>
        <p:blipFill rotWithShape="1">
          <a:blip r:embed="rId5">
            <a:alphaModFix/>
          </a:blip>
          <a:srcRect l="18586" t="6517" r="17210" b="7051"/>
          <a:stretch/>
        </p:blipFill>
        <p:spPr>
          <a:xfrm>
            <a:off x="7176052" y="1619751"/>
            <a:ext cx="4750905" cy="4263887"/>
          </a:xfrm>
          <a:prstGeom prst="rect">
            <a:avLst/>
          </a:prstGeom>
          <a:noFill/>
          <a:ln>
            <a:noFill/>
          </a:ln>
        </p:spPr>
      </p:pic>
      <p:sp>
        <p:nvSpPr>
          <p:cNvPr id="248" name="Google Shape;248;p13"/>
          <p:cNvSpPr/>
          <p:nvPr/>
        </p:nvSpPr>
        <p:spPr>
          <a:xfrm>
            <a:off x="456428" y="1673604"/>
            <a:ext cx="6719624"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What do these bible passages and quote from Pope Francis tell you about how we should live in community? </a:t>
            </a:r>
            <a:endParaRPr/>
          </a:p>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How do we know that God wants us to act in this way?</a:t>
            </a:r>
            <a:endParaRPr sz="14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2000"/>
                                        <p:tgtEl>
                                          <p:spTgt spid="248"/>
                                        </p:tgtEl>
                                        <p:attrNameLst>
                                          <p:attrName>ppt_w</p:attrName>
                                        </p:attrNameLst>
                                      </p:cBhvr>
                                      <p:tavLst>
                                        <p:tav tm="0">
                                          <p:val>
                                            <p:strVal val="0"/>
                                          </p:val>
                                        </p:tav>
                                        <p:tav tm="100000">
                                          <p:val>
                                            <p:strVal val="#ppt_w"/>
                                          </p:val>
                                        </p:tav>
                                      </p:tavLst>
                                    </p:anim>
                                    <p:anim calcmode="lin" valueType="num">
                                      <p:cBhvr additive="base">
                                        <p:cTn id="8" dur="2000"/>
                                        <p:tgtEl>
                                          <p:spTgt spid="2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55" name="Google Shape;255;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56" name="Google Shape;256;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257" name="Google Shape;257;p14" descr="Balloons, Thought Bubbles, Thoughts, Discussion"/>
          <p:cNvPicPr preferRelativeResize="0"/>
          <p:nvPr/>
        </p:nvPicPr>
        <p:blipFill rotWithShape="1">
          <a:blip r:embed="rId5">
            <a:alphaModFix/>
          </a:blip>
          <a:srcRect t="50000" r="53481"/>
          <a:stretch/>
        </p:blipFill>
        <p:spPr>
          <a:xfrm>
            <a:off x="561575" y="1006947"/>
            <a:ext cx="4487779" cy="5521433"/>
          </a:xfrm>
          <a:prstGeom prst="rect">
            <a:avLst/>
          </a:prstGeom>
          <a:noFill/>
          <a:ln>
            <a:noFill/>
          </a:ln>
        </p:spPr>
      </p:pic>
      <p:sp>
        <p:nvSpPr>
          <p:cNvPr id="258" name="Google Shape;258;p14"/>
          <p:cNvSpPr txBox="1"/>
          <p:nvPr/>
        </p:nvSpPr>
        <p:spPr>
          <a:xfrm>
            <a:off x="6065334" y="2154473"/>
            <a:ext cx="4968426"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800" b="0" i="0" u="none" strike="noStrike" cap="none">
                <a:solidFill>
                  <a:srgbClr val="C40F0F"/>
                </a:solidFill>
                <a:latin typeface="Gill Sans"/>
                <a:ea typeface="Gill Sans"/>
                <a:cs typeface="Gill Sans"/>
                <a:sym typeface="Gill Sans"/>
              </a:rPr>
              <a:t>“I think that…”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pic>
        <p:nvPicPr>
          <p:cNvPr id="102" name="Google Shape;102;p2"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2"/>
          <a:stretch/>
        </p:blipFill>
        <p:spPr>
          <a:xfrm>
            <a:off x="0" y="-50931"/>
            <a:ext cx="12225929" cy="60033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5"/>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65" name="Google Shape;265;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66" name="Google Shape;266;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267" name="Google Shape;267;p15"/>
          <p:cNvPicPr preferRelativeResize="0"/>
          <p:nvPr/>
        </p:nvPicPr>
        <p:blipFill rotWithShape="1">
          <a:blip r:embed="rId5">
            <a:alphaModFix/>
          </a:blip>
          <a:srcRect l="15163" t="19275" r="28912"/>
          <a:stretch/>
        </p:blipFill>
        <p:spPr>
          <a:xfrm>
            <a:off x="6690569" y="1554822"/>
            <a:ext cx="5295041" cy="4299326"/>
          </a:xfrm>
          <a:prstGeom prst="rect">
            <a:avLst/>
          </a:prstGeom>
          <a:noFill/>
          <a:ln>
            <a:noFill/>
          </a:ln>
        </p:spPr>
      </p:pic>
      <p:sp>
        <p:nvSpPr>
          <p:cNvPr id="268" name="Google Shape;268;p15"/>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Let Us Pray…</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0"/>
                                        <p:tgtEl>
                                          <p:spTgt spid="267"/>
                                        </p:tgtEl>
                                      </p:cBhvr>
                                    </p:animEffect>
                                  </p:childTnLst>
                                </p:cTn>
                              </p:par>
                              <p:par>
                                <p:cTn id="8" presetID="23" presetClass="entr" presetSubtype="16"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5000"/>
                                        <p:tgtEl>
                                          <p:spTgt spid="268"/>
                                        </p:tgtEl>
                                        <p:attrNameLst>
                                          <p:attrName>ppt_w</p:attrName>
                                        </p:attrNameLst>
                                      </p:cBhvr>
                                      <p:tavLst>
                                        <p:tav tm="0">
                                          <p:val>
                                            <p:strVal val="0"/>
                                          </p:val>
                                        </p:tav>
                                        <p:tav tm="100000">
                                          <p:val>
                                            <p:strVal val="#ppt_w"/>
                                          </p:val>
                                        </p:tav>
                                      </p:tavLst>
                                    </p:anim>
                                    <p:anim calcmode="lin" valueType="num">
                                      <p:cBhvr additive="base">
                                        <p:cTn id="11" dur="5000"/>
                                        <p:tgtEl>
                                          <p:spTgt spid="2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6"/>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75" name="Google Shape;275;p1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76" name="Google Shape;276;p1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277" name="Google Shape;277;p16"/>
          <p:cNvSpPr/>
          <p:nvPr/>
        </p:nvSpPr>
        <p:spPr>
          <a:xfrm>
            <a:off x="180022" y="1802675"/>
            <a:ext cx="8174376"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Loving God,</a:t>
            </a:r>
            <a:endParaRPr/>
          </a:p>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We come together to thank you for our communities.  You created us to live with each other and show Your love to those in need. </a:t>
            </a:r>
            <a:endParaRPr/>
          </a:p>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Let us give thanks for the joy that our communities bring us and ask You to help us make our communities better.</a:t>
            </a:r>
            <a:endParaRPr sz="3200" b="0" i="0" u="none" strike="noStrike" cap="none">
              <a:solidFill>
                <a:schemeClr val="dk1"/>
              </a:solidFill>
              <a:latin typeface="Gill Sans"/>
              <a:ea typeface="Gill Sans"/>
              <a:cs typeface="Gill Sans"/>
              <a:sym typeface="Gill Sans"/>
            </a:endParaRPr>
          </a:p>
        </p:txBody>
      </p:sp>
      <p:pic>
        <p:nvPicPr>
          <p:cNvPr id="278" name="Google Shape;278;p16" descr="St. George's Catholic Primary School - Love in Action Project"/>
          <p:cNvPicPr preferRelativeResize="0"/>
          <p:nvPr/>
        </p:nvPicPr>
        <p:blipFill rotWithShape="1">
          <a:blip r:embed="rId5">
            <a:alphaModFix/>
          </a:blip>
          <a:srcRect/>
          <a:stretch/>
        </p:blipFill>
        <p:spPr>
          <a:xfrm>
            <a:off x="8394956" y="1554822"/>
            <a:ext cx="3797044" cy="53031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85" name="Google Shape;285;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86" name="Google Shape;286;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287" name="Google Shape;287;p17"/>
          <p:cNvSpPr/>
          <p:nvPr/>
        </p:nvSpPr>
        <p:spPr>
          <a:xfrm>
            <a:off x="4528336" y="2446927"/>
            <a:ext cx="7483642"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for those who do not feel a part of their communities.</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show love to those who feel unloved.</a:t>
            </a:r>
            <a:endParaRPr sz="3600" b="0" i="0" u="none" strike="noStrike" cap="none">
              <a:solidFill>
                <a:srgbClr val="C00000"/>
              </a:solidFill>
              <a:latin typeface="Gill Sans"/>
              <a:ea typeface="Gill Sans"/>
              <a:cs typeface="Gill Sans"/>
              <a:sym typeface="Gill Sans"/>
            </a:endParaRPr>
          </a:p>
        </p:txBody>
      </p:sp>
      <p:pic>
        <p:nvPicPr>
          <p:cNvPr id="288" name="Google Shape;288;p17" descr="St. George's Catholic Primary School - Love in Action Project"/>
          <p:cNvPicPr preferRelativeResize="0"/>
          <p:nvPr/>
        </p:nvPicPr>
        <p:blipFill rotWithShape="1">
          <a:blip r:embed="rId5">
            <a:alphaModFix/>
          </a:blip>
          <a:srcRect/>
          <a:stretch/>
        </p:blipFill>
        <p:spPr>
          <a:xfrm>
            <a:off x="40558" y="1570235"/>
            <a:ext cx="3786008" cy="52877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95" name="Google Shape;295;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96" name="Google Shape;296;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297" name="Google Shape;297;p18"/>
          <p:cNvSpPr/>
          <p:nvPr/>
        </p:nvSpPr>
        <p:spPr>
          <a:xfrm>
            <a:off x="318550" y="2450359"/>
            <a:ext cx="7483642"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for those who do not know how to ask for help.</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reach out our hands to those in need.</a:t>
            </a:r>
            <a:endParaRPr sz="3600" b="0" i="0" u="none" strike="noStrike" cap="none">
              <a:solidFill>
                <a:srgbClr val="C00000"/>
              </a:solidFill>
              <a:latin typeface="Gill Sans"/>
              <a:ea typeface="Gill Sans"/>
              <a:cs typeface="Gill Sans"/>
              <a:sym typeface="Gill Sans"/>
            </a:endParaRPr>
          </a:p>
        </p:txBody>
      </p:sp>
      <p:pic>
        <p:nvPicPr>
          <p:cNvPr id="298" name="Google Shape;298;p18" descr="St. George's Catholic Primary School - Love in Action Project"/>
          <p:cNvPicPr preferRelativeResize="0"/>
          <p:nvPr/>
        </p:nvPicPr>
        <p:blipFill rotWithShape="1">
          <a:blip r:embed="rId5">
            <a:alphaModFix/>
          </a:blip>
          <a:srcRect/>
          <a:stretch/>
        </p:blipFill>
        <p:spPr>
          <a:xfrm>
            <a:off x="8394956" y="1554822"/>
            <a:ext cx="3797044" cy="53031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05" name="Google Shape;305;p1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06" name="Google Shape;306;p1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307" name="Google Shape;307;p19"/>
          <p:cNvSpPr/>
          <p:nvPr/>
        </p:nvSpPr>
        <p:spPr>
          <a:xfrm>
            <a:off x="4487779" y="2166494"/>
            <a:ext cx="7704221"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that everyone feels comfortable, supported and loved in our communities.</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spread Your love.</a:t>
            </a:r>
            <a:endParaRPr/>
          </a:p>
        </p:txBody>
      </p:sp>
      <p:pic>
        <p:nvPicPr>
          <p:cNvPr id="308" name="Google Shape;308;p19" descr="St. George's Catholic Primary School - Love in Action Project"/>
          <p:cNvPicPr preferRelativeResize="0"/>
          <p:nvPr/>
        </p:nvPicPr>
        <p:blipFill rotWithShape="1">
          <a:blip r:embed="rId5">
            <a:alphaModFix/>
          </a:blip>
          <a:srcRect/>
          <a:stretch/>
        </p:blipFill>
        <p:spPr>
          <a:xfrm>
            <a:off x="1" y="1554822"/>
            <a:ext cx="3797044" cy="53031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0"/>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15" name="Google Shape;315;p2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16" name="Google Shape;316;p2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317" name="Google Shape;317;p20"/>
          <p:cNvSpPr/>
          <p:nvPr/>
        </p:nvSpPr>
        <p:spPr>
          <a:xfrm>
            <a:off x="318550" y="2043534"/>
            <a:ext cx="7483642"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chemeClr val="dk1"/>
                </a:solidFill>
                <a:latin typeface="Gill Sans"/>
                <a:ea typeface="Gill Sans"/>
                <a:cs typeface="Gill Sans"/>
                <a:sym typeface="Gill Sans"/>
              </a:rPr>
              <a:t>We pray that we may be able to make our communities better places for all who live in them.</a:t>
            </a:r>
            <a:endParaRPr/>
          </a:p>
          <a:p>
            <a:pPr marL="0" marR="0" lvl="0" indent="0" algn="ctr" rtl="0">
              <a:spcBef>
                <a:spcPts val="0"/>
              </a:spcBef>
              <a:spcAft>
                <a:spcPts val="0"/>
              </a:spcAft>
              <a:buNone/>
            </a:pPr>
            <a:endParaRPr sz="36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O God, help us to use the gifts You gave us for the benefit of others.</a:t>
            </a:r>
            <a:endParaRPr/>
          </a:p>
        </p:txBody>
      </p:sp>
      <p:pic>
        <p:nvPicPr>
          <p:cNvPr id="318" name="Google Shape;318;p20" descr="St. George's Catholic Primary School - Love in Action Project"/>
          <p:cNvPicPr preferRelativeResize="0"/>
          <p:nvPr/>
        </p:nvPicPr>
        <p:blipFill rotWithShape="1">
          <a:blip r:embed="rId5">
            <a:alphaModFix/>
          </a:blip>
          <a:srcRect/>
          <a:stretch/>
        </p:blipFill>
        <p:spPr>
          <a:xfrm>
            <a:off x="8394956" y="1554822"/>
            <a:ext cx="3797044" cy="53031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1"/>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25" name="Google Shape;325;p2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26" name="Google Shape;326;p2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327" name="Google Shape;327;p21">
            <a:hlinkClick r:id="rId5"/>
          </p:cNvPr>
          <p:cNvPicPr preferRelativeResize="0"/>
          <p:nvPr/>
        </p:nvPicPr>
        <p:blipFill rotWithShape="1">
          <a:blip r:embed="rId6">
            <a:alphaModFix/>
          </a:blip>
          <a:srcRect l="15163" t="19275" r="28912"/>
          <a:stretch/>
        </p:blipFill>
        <p:spPr>
          <a:xfrm>
            <a:off x="6690569" y="1554822"/>
            <a:ext cx="5295041" cy="4299326"/>
          </a:xfrm>
          <a:prstGeom prst="rect">
            <a:avLst/>
          </a:prstGeom>
          <a:noFill/>
          <a:ln>
            <a:noFill/>
          </a:ln>
        </p:spPr>
      </p:pic>
      <p:sp>
        <p:nvSpPr>
          <p:cNvPr id="328" name="Google Shape;328;p21"/>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Amen</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0"/>
                                        <p:tgtEl>
                                          <p:spTgt spid="327"/>
                                        </p:tgtEl>
                                      </p:cBhvr>
                                    </p:animEffect>
                                  </p:childTnLst>
                                </p:cTn>
                              </p:par>
                              <p:par>
                                <p:cTn id="8" presetID="23" presetClass="entr" presetSubtype="16"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 calcmode="lin" valueType="num">
                                      <p:cBhvr additive="base">
                                        <p:cTn id="10" dur="5000"/>
                                        <p:tgtEl>
                                          <p:spTgt spid="328"/>
                                        </p:tgtEl>
                                        <p:attrNameLst>
                                          <p:attrName>ppt_w</p:attrName>
                                        </p:attrNameLst>
                                      </p:cBhvr>
                                      <p:tavLst>
                                        <p:tav tm="0">
                                          <p:val>
                                            <p:strVal val="0"/>
                                          </p:val>
                                        </p:tav>
                                        <p:tav tm="100000">
                                          <p:val>
                                            <p:strVal val="#ppt_w"/>
                                          </p:val>
                                        </p:tav>
                                      </p:tavLst>
                                    </p:anim>
                                    <p:anim calcmode="lin" valueType="num">
                                      <p:cBhvr additive="base">
                                        <p:cTn id="11" dur="5000"/>
                                        <p:tgtEl>
                                          <p:spTgt spid="3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35" name="Google Shape;335;p2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36" name="Google Shape;336;p2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337" name="Google Shape;337;p22" descr="Hands, Palms, Black And White"/>
          <p:cNvPicPr preferRelativeResize="0"/>
          <p:nvPr/>
        </p:nvPicPr>
        <p:blipFill rotWithShape="1">
          <a:blip r:embed="rId5">
            <a:alphaModFix/>
          </a:blip>
          <a:srcRect l="5717" r="7989"/>
          <a:stretch/>
        </p:blipFill>
        <p:spPr>
          <a:xfrm>
            <a:off x="5924278" y="1809548"/>
            <a:ext cx="6267722" cy="3245778"/>
          </a:xfrm>
          <a:prstGeom prst="rect">
            <a:avLst/>
          </a:prstGeom>
          <a:noFill/>
          <a:ln>
            <a:noFill/>
          </a:ln>
        </p:spPr>
      </p:pic>
      <p:sp>
        <p:nvSpPr>
          <p:cNvPr id="338" name="Google Shape;338;p22"/>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Gill Sans"/>
              <a:buNone/>
            </a:pPr>
            <a:r>
              <a:rPr lang="en-GB" sz="6000" b="0" i="0" u="none" strike="noStrike" cap="none">
                <a:solidFill>
                  <a:schemeClr val="dk1"/>
                </a:solidFill>
                <a:latin typeface="Gill Sans"/>
                <a:ea typeface="Gill Sans"/>
                <a:cs typeface="Gill Sans"/>
                <a:sym typeface="Gill Sans"/>
              </a:rPr>
              <a:t>Your Mission</a:t>
            </a:r>
            <a:endParaRPr sz="54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additive="base">
                                        <p:cTn id="7" dur="5000"/>
                                        <p:tgtEl>
                                          <p:spTgt spid="338"/>
                                        </p:tgtEl>
                                        <p:attrNameLst>
                                          <p:attrName>ppt_w</p:attrName>
                                        </p:attrNameLst>
                                      </p:cBhvr>
                                      <p:tavLst>
                                        <p:tav tm="0">
                                          <p:val>
                                            <p:strVal val="0"/>
                                          </p:val>
                                        </p:tav>
                                        <p:tav tm="100000">
                                          <p:val>
                                            <p:strVal val="#ppt_w"/>
                                          </p:val>
                                        </p:tav>
                                      </p:tavLst>
                                    </p:anim>
                                    <p:anim calcmode="lin" valueType="num">
                                      <p:cBhvr additive="base">
                                        <p:cTn id="8" dur="5000"/>
                                        <p:tgtEl>
                                          <p:spTgt spid="33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45" name="Google Shape;345;p2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46" name="Google Shape;346;p2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pic>
        <p:nvPicPr>
          <p:cNvPr id="347" name="Google Shape;347;p23" descr="Light, Salvation, Gospel, God, Jesus, Prayer, Church"/>
          <p:cNvPicPr preferRelativeResize="0"/>
          <p:nvPr/>
        </p:nvPicPr>
        <p:blipFill rotWithShape="1">
          <a:blip r:embed="rId5">
            <a:alphaModFix/>
          </a:blip>
          <a:srcRect/>
          <a:stretch/>
        </p:blipFill>
        <p:spPr>
          <a:xfrm>
            <a:off x="8403604" y="1554822"/>
            <a:ext cx="3788396" cy="5303178"/>
          </a:xfrm>
          <a:prstGeom prst="rect">
            <a:avLst/>
          </a:prstGeom>
          <a:noFill/>
          <a:ln w="25400" cap="flat" cmpd="sng">
            <a:solidFill>
              <a:srgbClr val="FFFFCC"/>
            </a:solidFill>
            <a:prstDash val="solid"/>
            <a:round/>
            <a:headEnd type="none" w="sm" len="sm"/>
            <a:tailEnd type="none" w="sm" len="sm"/>
          </a:ln>
        </p:spPr>
      </p:pic>
      <p:sp>
        <p:nvSpPr>
          <p:cNvPr id="348" name="Google Shape;348;p23"/>
          <p:cNvSpPr txBox="1"/>
          <p:nvPr/>
        </p:nvSpPr>
        <p:spPr>
          <a:xfrm>
            <a:off x="314794" y="1730395"/>
            <a:ext cx="7851300" cy="387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000000"/>
                </a:solidFill>
                <a:latin typeface="Gill Sans"/>
                <a:ea typeface="Gill Sans"/>
                <a:cs typeface="Gill Sans"/>
                <a:sym typeface="Gill Sans"/>
              </a:rPr>
              <a:t>Find out more about St Vincent de Paul.</a:t>
            </a:r>
            <a:endParaRPr/>
          </a:p>
          <a:p>
            <a:pPr marL="0" marR="0" lvl="0" indent="0" algn="ctr" rtl="0">
              <a:spcBef>
                <a:spcPts val="0"/>
              </a:spcBef>
              <a:spcAft>
                <a:spcPts val="0"/>
              </a:spcAft>
              <a:buNone/>
            </a:pPr>
            <a:r>
              <a:rPr lang="en-GB" sz="3600" b="0" i="0" u="none" strike="noStrike" cap="none">
                <a:solidFill>
                  <a:srgbClr val="000000"/>
                </a:solidFill>
                <a:latin typeface="Gill Sans"/>
                <a:ea typeface="Gill Sans"/>
                <a:cs typeface="Gill Sans"/>
                <a:sym typeface="Gill Sans"/>
              </a:rPr>
              <a:t>Think about what you could do to support those in need in your community during Lent.</a:t>
            </a:r>
            <a:endParaRPr/>
          </a:p>
          <a:p>
            <a:pPr marL="0" marR="0" lvl="0" indent="0" algn="ctr" rtl="0">
              <a:spcBef>
                <a:spcPts val="0"/>
              </a:spcBef>
              <a:spcAft>
                <a:spcPts val="0"/>
              </a:spcAft>
              <a:buNone/>
            </a:pPr>
            <a:endParaRPr sz="3600" b="0" i="0" u="none" strike="noStrike" cap="none">
              <a:solidFill>
                <a:srgbClr val="C00000"/>
              </a:solidFill>
              <a:latin typeface="Gill Sans"/>
              <a:ea typeface="Gill Sans"/>
              <a:cs typeface="Gill Sans"/>
              <a:sym typeface="Gill Sans"/>
            </a:endParaRPr>
          </a:p>
          <a:p>
            <a:pPr marL="0" marR="0" lvl="0" indent="0" algn="ctr" rtl="0">
              <a:spcBef>
                <a:spcPts val="0"/>
              </a:spcBef>
              <a:spcAft>
                <a:spcPts val="0"/>
              </a:spcAft>
              <a:buNone/>
            </a:pPr>
            <a:r>
              <a:rPr lang="en-GB" sz="3600" b="0" i="0" u="none" strike="noStrike" cap="none">
                <a:solidFill>
                  <a:srgbClr val="C00000"/>
                </a:solidFill>
                <a:latin typeface="Gill Sans"/>
                <a:ea typeface="Gill Sans"/>
                <a:cs typeface="Gill Sans"/>
                <a:sym typeface="Gill Sans"/>
              </a:rPr>
              <a:t>Research:</a:t>
            </a:r>
            <a:endParaRPr/>
          </a:p>
          <a:p>
            <a:pPr marL="0" marR="0" lvl="0" indent="0" algn="ctr" rtl="0">
              <a:spcBef>
                <a:spcPts val="0"/>
              </a:spcBef>
              <a:spcAft>
                <a:spcPts val="0"/>
              </a:spcAft>
              <a:buNone/>
            </a:pPr>
            <a:r>
              <a:rPr lang="en-GB" sz="3000" b="0" i="0" u="none" strike="noStrike" cap="none">
                <a:solidFill>
                  <a:srgbClr val="C00000"/>
                </a:solidFill>
                <a:latin typeface="Gill Sans"/>
                <a:ea typeface="Gill Sans"/>
                <a:cs typeface="Gill Sans"/>
                <a:sym typeface="Gill Sans"/>
              </a:rPr>
              <a:t>CAFOD Lent Family Fast Day (</a:t>
            </a:r>
            <a:r>
              <a:rPr lang="en-GB" sz="3000">
                <a:solidFill>
                  <a:srgbClr val="C00000"/>
                </a:solidFill>
                <a:latin typeface="Gill Sans"/>
                <a:ea typeface="Gill Sans"/>
                <a:cs typeface="Gill Sans"/>
                <a:sym typeface="Gill Sans"/>
              </a:rPr>
              <a:t>14th March 2025)</a:t>
            </a:r>
            <a:endParaRPr sz="3000" b="0" i="0" u="none" strike="noStrike" cap="none">
              <a:solidFill>
                <a:srgbClr val="C0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2000"/>
                                        <p:tgtEl>
                                          <p:spTgt spid="348"/>
                                        </p:tgtEl>
                                        <p:attrNameLst>
                                          <p:attrName>ppt_w</p:attrName>
                                        </p:attrNameLst>
                                      </p:cBhvr>
                                      <p:tavLst>
                                        <p:tav tm="0">
                                          <p:val>
                                            <p:strVal val="0"/>
                                          </p:val>
                                        </p:tav>
                                        <p:tav tm="100000">
                                          <p:val>
                                            <p:strVal val="#ppt_w"/>
                                          </p:val>
                                        </p:tav>
                                      </p:tavLst>
                                    </p:anim>
                                    <p:anim calcmode="lin" valueType="num">
                                      <p:cBhvr additive="base">
                                        <p:cTn id="8" dur="2000"/>
                                        <p:tgtEl>
                                          <p:spTgt spid="3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4"/>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55" name="Google Shape;355;p2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56" name="Google Shape;356;p2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Care of Creation</a:t>
            </a:r>
            <a:endParaRPr/>
          </a:p>
        </p:txBody>
      </p:sp>
      <p:pic>
        <p:nvPicPr>
          <p:cNvPr id="357" name="Google Shape;357;p24"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2"/>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180022" y="5700713"/>
            <a:ext cx="11547259" cy="1128576"/>
          </a:xfrm>
          <a:prstGeom prst="rect">
            <a:avLst/>
          </a:prstGeom>
          <a:noFill/>
          <a:ln>
            <a:noFill/>
          </a:ln>
        </p:spPr>
      </p:pic>
      <p:pic>
        <p:nvPicPr>
          <p:cNvPr id="109" name="Google Shape;109;p3" descr="Caritas Westminster on Twitter: &amp;quot;The six principles of CST we have chosen  for #loveinaction.How can we use them in our daily lives?… &amp;quot;"/>
          <p:cNvPicPr preferRelativeResize="0"/>
          <p:nvPr/>
        </p:nvPicPr>
        <p:blipFill rotWithShape="1">
          <a:blip r:embed="rId4">
            <a:alphaModFix/>
          </a:blip>
          <a:srcRect l="2371" t="700" r="1665" b="902"/>
          <a:stretch/>
        </p:blipFill>
        <p:spPr>
          <a:xfrm>
            <a:off x="0" y="-50931"/>
            <a:ext cx="12225929" cy="6003323"/>
          </a:xfrm>
          <a:prstGeom prst="rect">
            <a:avLst/>
          </a:prstGeom>
          <a:noFill/>
          <a:ln>
            <a:noFill/>
          </a:ln>
        </p:spPr>
      </p:pic>
      <p:sp>
        <p:nvSpPr>
          <p:cNvPr id="110" name="Google Shape;110;p3"/>
          <p:cNvSpPr txBox="1"/>
          <p:nvPr/>
        </p:nvSpPr>
        <p:spPr>
          <a:xfrm>
            <a:off x="-138224" y="392338"/>
            <a:ext cx="12207531" cy="78556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6600"/>
              <a:buFont typeface="Century Gothic"/>
              <a:buNone/>
            </a:pPr>
            <a:r>
              <a:rPr lang="en-GB" sz="6600" b="0" i="0" u="none" strike="noStrike" cap="none">
                <a:solidFill>
                  <a:srgbClr val="FFFFFF"/>
                </a:solidFill>
                <a:latin typeface="Century Gothic"/>
                <a:ea typeface="Century Gothic"/>
                <a:cs typeface="Century Gothic"/>
                <a:sym typeface="Century Gothic"/>
              </a:rPr>
              <a:t>Catholic Social Teaching</a:t>
            </a:r>
            <a:endParaRPr/>
          </a:p>
        </p:txBody>
      </p:sp>
      <p:pic>
        <p:nvPicPr>
          <p:cNvPr id="111" name="Google Shape;111;p3"/>
          <p:cNvPicPr preferRelativeResize="0"/>
          <p:nvPr/>
        </p:nvPicPr>
        <p:blipFill rotWithShape="1">
          <a:blip r:embed="rId5">
            <a:alphaModFix/>
          </a:blip>
          <a:srcRect l="5671" r="4772"/>
          <a:stretch/>
        </p:blipFill>
        <p:spPr>
          <a:xfrm>
            <a:off x="-138224" y="-96011"/>
            <a:ext cx="2045267" cy="6070336"/>
          </a:xfrm>
          <a:prstGeom prst="rect">
            <a:avLst/>
          </a:prstGeom>
          <a:noFill/>
          <a:ln>
            <a:noFill/>
          </a:ln>
        </p:spPr>
      </p:pic>
      <p:pic>
        <p:nvPicPr>
          <p:cNvPr id="112" name="Google Shape;112;p3"/>
          <p:cNvPicPr preferRelativeResize="0"/>
          <p:nvPr/>
        </p:nvPicPr>
        <p:blipFill rotWithShape="1">
          <a:blip r:embed="rId6">
            <a:alphaModFix/>
          </a:blip>
          <a:srcRect b="786"/>
          <a:stretch/>
        </p:blipFill>
        <p:spPr>
          <a:xfrm>
            <a:off x="7943853" y="-108831"/>
            <a:ext cx="2204045" cy="6089483"/>
          </a:xfrm>
          <a:prstGeom prst="rect">
            <a:avLst/>
          </a:prstGeom>
          <a:noFill/>
          <a:ln>
            <a:noFill/>
          </a:ln>
        </p:spPr>
      </p:pic>
      <p:pic>
        <p:nvPicPr>
          <p:cNvPr id="113" name="Google Shape;113;p3"/>
          <p:cNvPicPr preferRelativeResize="0"/>
          <p:nvPr/>
        </p:nvPicPr>
        <p:blipFill rotWithShape="1">
          <a:blip r:embed="rId7">
            <a:alphaModFix/>
          </a:blip>
          <a:srcRect l="4140" t="929" r="4169" b="264"/>
          <a:stretch/>
        </p:blipFill>
        <p:spPr>
          <a:xfrm>
            <a:off x="3753602" y="-96010"/>
            <a:ext cx="2186319" cy="6070335"/>
          </a:xfrm>
          <a:prstGeom prst="rect">
            <a:avLst/>
          </a:prstGeom>
          <a:noFill/>
          <a:ln>
            <a:noFill/>
          </a:ln>
        </p:spPr>
      </p:pic>
      <p:pic>
        <p:nvPicPr>
          <p:cNvPr id="114" name="Google Shape;114;p3"/>
          <p:cNvPicPr preferRelativeResize="0"/>
          <p:nvPr/>
        </p:nvPicPr>
        <p:blipFill rotWithShape="1">
          <a:blip r:embed="rId8">
            <a:alphaModFix/>
          </a:blip>
          <a:srcRect l="3112" t="861" r="3347"/>
          <a:stretch/>
        </p:blipFill>
        <p:spPr>
          <a:xfrm>
            <a:off x="1801859" y="-96010"/>
            <a:ext cx="2073477" cy="6070335"/>
          </a:xfrm>
          <a:prstGeom prst="rect">
            <a:avLst/>
          </a:prstGeom>
          <a:noFill/>
          <a:ln>
            <a:noFill/>
          </a:ln>
        </p:spPr>
      </p:pic>
      <p:pic>
        <p:nvPicPr>
          <p:cNvPr id="115" name="Google Shape;115;p3"/>
          <p:cNvPicPr preferRelativeResize="0"/>
          <p:nvPr/>
        </p:nvPicPr>
        <p:blipFill rotWithShape="1">
          <a:blip r:embed="rId9">
            <a:alphaModFix/>
          </a:blip>
          <a:srcRect l="5494" r="6758"/>
          <a:stretch/>
        </p:blipFill>
        <p:spPr>
          <a:xfrm>
            <a:off x="10056288" y="-96383"/>
            <a:ext cx="2235133" cy="6081780"/>
          </a:xfrm>
          <a:prstGeom prst="rect">
            <a:avLst/>
          </a:prstGeom>
          <a:noFill/>
          <a:ln>
            <a:noFill/>
          </a:ln>
        </p:spPr>
      </p:pic>
      <p:pic>
        <p:nvPicPr>
          <p:cNvPr id="116" name="Google Shape;116;p3"/>
          <p:cNvPicPr preferRelativeResize="0"/>
          <p:nvPr/>
        </p:nvPicPr>
        <p:blipFill rotWithShape="1">
          <a:blip r:embed="rId10">
            <a:alphaModFix/>
          </a:blip>
          <a:srcRect t="1149"/>
          <a:stretch/>
        </p:blipFill>
        <p:spPr>
          <a:xfrm>
            <a:off x="5827552" y="-96010"/>
            <a:ext cx="2225814" cy="60703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3096ab1871a_0_1"/>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23" name="Google Shape;123;g3096ab1871a_0_1"/>
          <p:cNvPicPr preferRelativeResize="0"/>
          <p:nvPr/>
        </p:nvPicPr>
        <p:blipFill rotWithShape="1">
          <a:blip r:embed="rId4">
            <a:alphaModFix/>
          </a:blip>
          <a:srcRect b="15590"/>
          <a:stretch/>
        </p:blipFill>
        <p:spPr>
          <a:xfrm>
            <a:off x="-245800" y="0"/>
            <a:ext cx="12437802" cy="6858001"/>
          </a:xfrm>
          <a:prstGeom prst="rect">
            <a:avLst/>
          </a:prstGeom>
          <a:noFill/>
          <a:ln>
            <a:noFill/>
          </a:ln>
        </p:spPr>
      </p:pic>
      <p:sp>
        <p:nvSpPr>
          <p:cNvPr id="124" name="Google Shape;124;g3096ab1871a_0_1"/>
          <p:cNvSpPr txBox="1"/>
          <p:nvPr/>
        </p:nvSpPr>
        <p:spPr>
          <a:xfrm>
            <a:off x="1997175" y="430150"/>
            <a:ext cx="9248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400">
                <a:solidFill>
                  <a:schemeClr val="lt1"/>
                </a:solidFill>
                <a:latin typeface="Calibri"/>
                <a:ea typeface="Calibri"/>
                <a:cs typeface="Calibri"/>
                <a:sym typeface="Calibri"/>
              </a:rPr>
              <a:t>What’s going on in this image?</a:t>
            </a:r>
            <a:endParaRPr sz="44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31" name="Google Shape;131;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2" name="Google Shape;132;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Community and Participation</a:t>
            </a:r>
            <a:endParaRPr/>
          </a:p>
        </p:txBody>
      </p:sp>
      <p:sp>
        <p:nvSpPr>
          <p:cNvPr id="133" name="Google Shape;133;p12"/>
          <p:cNvSpPr/>
          <p:nvPr/>
        </p:nvSpPr>
        <p:spPr>
          <a:xfrm>
            <a:off x="1158251" y="2048866"/>
            <a:ext cx="6432000" cy="2923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‘Don’t be observers, but </a:t>
            </a:r>
            <a:r>
              <a:rPr lang="en-GB" sz="4000" b="1" i="0" u="none" strike="noStrike" cap="none">
                <a:solidFill>
                  <a:schemeClr val="dk1"/>
                </a:solidFill>
                <a:latin typeface="Gill Sans"/>
                <a:ea typeface="Gill Sans"/>
                <a:cs typeface="Gill Sans"/>
                <a:sym typeface="Gill Sans"/>
              </a:rPr>
              <a:t>immerse</a:t>
            </a:r>
            <a:r>
              <a:rPr lang="en-GB" sz="4000" b="0" i="0" u="none" strike="noStrike" cap="none">
                <a:solidFill>
                  <a:schemeClr val="dk1"/>
                </a:solidFill>
                <a:latin typeface="Gill Sans"/>
                <a:ea typeface="Gill Sans"/>
                <a:cs typeface="Gill Sans"/>
                <a:sym typeface="Gill Sans"/>
              </a:rPr>
              <a:t> yourself in the reality of life, as Jesus did.’</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Pope Francis, World Youth Day, 2013</a:t>
            </a:r>
            <a:endParaRPr/>
          </a:p>
        </p:txBody>
      </p:sp>
      <p:pic>
        <p:nvPicPr>
          <p:cNvPr id="134" name="Google Shape;134;p12"/>
          <p:cNvPicPr preferRelativeResize="0"/>
          <p:nvPr/>
        </p:nvPicPr>
        <p:blipFill>
          <a:blip r:embed="rId5">
            <a:alphaModFix/>
          </a:blip>
          <a:stretch>
            <a:fillRect/>
          </a:stretch>
        </p:blipFill>
        <p:spPr>
          <a:xfrm>
            <a:off x="8481060" y="1554825"/>
            <a:ext cx="3710941" cy="5196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2000"/>
                                        <p:tgtEl>
                                          <p:spTgt spid="133"/>
                                        </p:tgtEl>
                                        <p:attrNameLst>
                                          <p:attrName>ppt_w</p:attrName>
                                        </p:attrNameLst>
                                      </p:cBhvr>
                                      <p:tavLst>
                                        <p:tav tm="0">
                                          <p:val>
                                            <p:strVal val="0"/>
                                          </p:val>
                                        </p:tav>
                                        <p:tav tm="100000">
                                          <p:val>
                                            <p:strVal val="#ppt_w"/>
                                          </p:val>
                                        </p:tav>
                                      </p:tavLst>
                                    </p:anim>
                                    <p:anim calcmode="lin" valueType="num">
                                      <p:cBhvr additive="base">
                                        <p:cTn id="8" dur="2000"/>
                                        <p:tgtEl>
                                          <p:spTgt spid="1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3096ab1871a_0_14"/>
          <p:cNvPicPr preferRelativeResize="0"/>
          <p:nvPr/>
        </p:nvPicPr>
        <p:blipFill rotWithShape="1">
          <a:blip r:embed="rId3">
            <a:alphaModFix/>
          </a:blip>
          <a:srcRect/>
          <a:stretch/>
        </p:blipFill>
        <p:spPr>
          <a:xfrm>
            <a:off x="0" y="-1063538"/>
            <a:ext cx="12192000" cy="81247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3096ab1871a_0_27"/>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47" name="Google Shape;147;g3096ab1871a_0_27"/>
          <p:cNvPicPr preferRelativeResize="0"/>
          <p:nvPr/>
        </p:nvPicPr>
        <p:blipFill>
          <a:blip r:embed="rId4">
            <a:alphaModFix/>
          </a:blip>
          <a:stretch>
            <a:fillRect/>
          </a:stretch>
        </p:blipFill>
        <p:spPr>
          <a:xfrm>
            <a:off x="-368700" y="-563075"/>
            <a:ext cx="12818499" cy="8582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3096ab1871a_0_36"/>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54" name="Google Shape;154;g3096ab1871a_0_36"/>
          <p:cNvPicPr preferRelativeResize="0"/>
          <p:nvPr/>
        </p:nvPicPr>
        <p:blipFill>
          <a:blip r:embed="rId4">
            <a:alphaModFix/>
          </a:blip>
          <a:stretch>
            <a:fillRect/>
          </a:stretch>
        </p:blipFill>
        <p:spPr>
          <a:xfrm>
            <a:off x="-679800" y="7847"/>
            <a:ext cx="12871802" cy="85779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3096ab1871a_0_45"/>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61" name="Google Shape;161;g3096ab1871a_0_45"/>
          <p:cNvPicPr preferRelativeResize="0"/>
          <p:nvPr/>
        </p:nvPicPr>
        <p:blipFill>
          <a:blip r:embed="rId4">
            <a:alphaModFix/>
          </a:blip>
          <a:stretch>
            <a:fillRect/>
          </a:stretch>
        </p:blipFill>
        <p:spPr>
          <a:xfrm>
            <a:off x="-272212" y="-1347150"/>
            <a:ext cx="12736426" cy="9552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1062</Words>
  <Application>Microsoft Office PowerPoint</Application>
  <PresentationFormat>Widescreen</PresentationFormat>
  <Paragraphs>111</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Century Gothic</vt:lpstr>
      <vt:lpstr>Candara</vt:lpstr>
      <vt:lpstr>Quattrocento Sans</vt:lpstr>
      <vt:lpstr>Arial</vt:lpstr>
      <vt:lpstr>Calibri</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2024-12-03T15:05:09Z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