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Gill Sans" panose="020B0604020202020204" charset="0"/>
      <p:regular r:id="rId25"/>
      <p:bold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7" roundtripDataSignature="AMtx7migudhanjxvXaEX2+gD3LU16v8IY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2" autoAdjust="0"/>
    <p:restoredTop sz="77958" autoAdjust="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r>
              <a:rPr lang="en-GB"/>
              <a:t>Can you think of anyone you know who is a peacemaker?</a:t>
            </a:r>
            <a:endParaRPr sz="1200">
              <a:solidFill>
                <a:schemeClr val="dk1"/>
              </a:solidFill>
              <a:latin typeface="Calibri"/>
              <a:ea typeface="Calibri"/>
              <a:cs typeface="Calibri"/>
              <a:sym typeface="Calibri"/>
            </a:endParaRPr>
          </a:p>
        </p:txBody>
      </p:sp>
      <p:sp>
        <p:nvSpPr>
          <p:cNvPr id="193" name="Google Shape;19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03" name="Google Shape;20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fe0ce499a4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2fe0ce499a4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r>
              <a:rPr lang="en-GB"/>
              <a:t>Click image for link</a:t>
            </a:r>
            <a:endParaRPr sz="1200">
              <a:solidFill>
                <a:schemeClr val="dk1"/>
              </a:solidFill>
              <a:latin typeface="Calibri"/>
              <a:ea typeface="Calibri"/>
              <a:cs typeface="Calibri"/>
              <a:sym typeface="Calibri"/>
            </a:endParaRPr>
          </a:p>
        </p:txBody>
      </p:sp>
      <p:sp>
        <p:nvSpPr>
          <p:cNvPr id="213" name="Google Shape;213;g2fe0ce499a4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GB" dirty="0"/>
              <a:t>WT and WA activities</a:t>
            </a:r>
          </a:p>
          <a:p>
            <a:pPr marL="0" lvl="0" indent="0" algn="l" rtl="0">
              <a:spcBef>
                <a:spcPts val="0"/>
              </a:spcBef>
              <a:spcAft>
                <a:spcPts val="0"/>
              </a:spcAft>
              <a:buClr>
                <a:schemeClr val="dk1"/>
              </a:buClr>
              <a:buSzPts val="1200"/>
              <a:buFont typeface="Arial"/>
              <a:buNone/>
            </a:pPr>
            <a:endParaRPr lang="en-GB" sz="120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sz="1200" dirty="0">
                <a:solidFill>
                  <a:schemeClr val="dk1"/>
                </a:solidFill>
                <a:latin typeface="Calibri"/>
                <a:ea typeface="Calibri"/>
                <a:cs typeface="Calibri"/>
                <a:sym typeface="Calibri"/>
              </a:rPr>
              <a:t>We would love to see the work your pupils produce (with permissions if necessary). Please email their work to: </a:t>
            </a:r>
            <a:r>
              <a:rPr lang="en-GB" sz="1200" b="1" dirty="0">
                <a:solidFill>
                  <a:schemeClr val="dk1"/>
                </a:solidFill>
                <a:latin typeface="Calibri"/>
                <a:ea typeface="Calibri"/>
                <a:cs typeface="Calibri"/>
                <a:sym typeface="Calibri"/>
              </a:rPr>
              <a:t>eduril@rcdow.org.uk</a:t>
            </a:r>
          </a:p>
          <a:p>
            <a:pPr marL="0" lvl="0" indent="0" algn="l" rtl="0">
              <a:spcBef>
                <a:spcPts val="0"/>
              </a:spcBef>
              <a:spcAft>
                <a:spcPts val="0"/>
              </a:spcAft>
              <a:buClr>
                <a:schemeClr val="dk1"/>
              </a:buClr>
              <a:buSzPts val="1200"/>
              <a:buFont typeface="Arial"/>
              <a:buNone/>
            </a:pPr>
            <a:endParaRPr sz="1200" dirty="0">
              <a:solidFill>
                <a:schemeClr val="dk1"/>
              </a:solidFill>
              <a:latin typeface="Calibri"/>
              <a:ea typeface="Calibri"/>
              <a:cs typeface="Calibri"/>
              <a:sym typeface="Calibri"/>
            </a:endParaRPr>
          </a:p>
        </p:txBody>
      </p:sp>
      <p:sp>
        <p:nvSpPr>
          <p:cNvPr id="222" name="Google Shape;22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fe0ce499a4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2fe0ce499a4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GB" dirty="0"/>
              <a:t>GD activity. Print and stick (or have children write) bible quote into their books, above their poem.</a:t>
            </a:r>
          </a:p>
          <a:p>
            <a:pPr marL="0" lvl="0" indent="0" algn="l" rtl="0">
              <a:spcBef>
                <a:spcPts val="0"/>
              </a:spcBef>
              <a:spcAft>
                <a:spcPts val="0"/>
              </a:spcAft>
              <a:buClr>
                <a:schemeClr val="dk1"/>
              </a:buClr>
              <a:buSzPts val="1200"/>
              <a:buFont typeface="Arial"/>
              <a:buNone/>
            </a:pPr>
            <a:endParaRPr lang="en-GB" sz="120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sz="1200" dirty="0">
                <a:solidFill>
                  <a:schemeClr val="dk1"/>
                </a:solidFill>
                <a:latin typeface="Calibri"/>
                <a:ea typeface="Calibri"/>
                <a:cs typeface="Calibri"/>
                <a:sym typeface="Calibri"/>
              </a:rPr>
              <a:t>We would love to see the work your pupils produce (with permissions if necessary). Please email their work to: </a:t>
            </a:r>
            <a:r>
              <a:rPr lang="en-GB" sz="1200" b="1" dirty="0">
                <a:solidFill>
                  <a:schemeClr val="dk1"/>
                </a:solidFill>
                <a:latin typeface="Calibri"/>
                <a:ea typeface="Calibri"/>
                <a:cs typeface="Calibri"/>
                <a:sym typeface="Calibri"/>
              </a:rPr>
              <a:t>eduril@rcdow.org.uk</a:t>
            </a:r>
          </a:p>
        </p:txBody>
      </p:sp>
      <p:sp>
        <p:nvSpPr>
          <p:cNvPr id="232" name="Google Shape;232;g2fe0ce499a4_0_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44" name="Google Shape;24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0094f8d76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g30094f8d76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r>
              <a:rPr lang="en-GB"/>
              <a:t>Pope Francis opened the Holy Door of St Peter’s Basilica on Christmas Eve 2024, marking the beginning of this jubilee year. Pope Francis has called for people of faith to pray for and have deep faith, lively hope and active charity. Explain to the children why this jubilee year is a great time to be very active in charity, which is what we’re working towards in our CST lessons.</a:t>
            </a:r>
            <a:endParaRPr sz="1200">
              <a:solidFill>
                <a:schemeClr val="dk1"/>
              </a:solidFill>
              <a:latin typeface="Calibri"/>
              <a:ea typeface="Calibri"/>
              <a:cs typeface="Calibri"/>
              <a:sym typeface="Calibri"/>
            </a:endParaRPr>
          </a:p>
        </p:txBody>
      </p:sp>
      <p:sp>
        <p:nvSpPr>
          <p:cNvPr id="97" name="Google Shape;97;g30094f8d76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GB"/>
              <a:t>What do all these pictures have in common? What does peace mean? When have you felt like this?</a:t>
            </a:r>
            <a:endParaRPr/>
          </a:p>
        </p:txBody>
      </p:sp>
      <p:sp>
        <p:nvSpPr>
          <p:cNvPr id="107" name="Google Shape;10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a:p>
        </p:txBody>
      </p:sp>
      <p:sp>
        <p:nvSpPr>
          <p:cNvPr id="120" name="Google Shape;12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a:p>
        </p:txBody>
      </p:sp>
      <p:sp>
        <p:nvSpPr>
          <p:cNvPr id="136" name="Google Shape;1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fe0ce499a4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g2fe0ce499a4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r>
              <a:rPr lang="en-GB"/>
              <a:t>Is our world a peaceful place? </a:t>
            </a:r>
            <a:endParaRPr sz="1200">
              <a:solidFill>
                <a:schemeClr val="dk1"/>
              </a:solidFill>
              <a:latin typeface="Calibri"/>
              <a:ea typeface="Calibri"/>
              <a:cs typeface="Calibri"/>
              <a:sym typeface="Calibri"/>
            </a:endParaRPr>
          </a:p>
        </p:txBody>
      </p:sp>
      <p:sp>
        <p:nvSpPr>
          <p:cNvPr id="152" name="Google Shape;152;g2fe0ce499a4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fe0ce499a4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g2fe0ce499a4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r>
              <a:rPr lang="en-GB"/>
              <a:t>Is our world a peaceful place? </a:t>
            </a:r>
            <a:endParaRPr sz="1200">
              <a:solidFill>
                <a:schemeClr val="dk1"/>
              </a:solidFill>
              <a:latin typeface="Calibri"/>
              <a:ea typeface="Calibri"/>
              <a:cs typeface="Calibri"/>
              <a:sym typeface="Calibri"/>
            </a:endParaRPr>
          </a:p>
        </p:txBody>
      </p:sp>
      <p:sp>
        <p:nvSpPr>
          <p:cNvPr id="161" name="Google Shape;161;g2fe0ce499a4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fe0ce499a4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g2fe0ce499a4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r>
              <a:rPr lang="en-GB"/>
              <a:t>Is our world a peaceful place? </a:t>
            </a:r>
            <a:endParaRPr sz="1200">
              <a:solidFill>
                <a:schemeClr val="dk1"/>
              </a:solidFill>
              <a:latin typeface="Calibri"/>
              <a:ea typeface="Calibri"/>
              <a:cs typeface="Calibri"/>
              <a:sym typeface="Calibri"/>
            </a:endParaRPr>
          </a:p>
        </p:txBody>
      </p:sp>
      <p:sp>
        <p:nvSpPr>
          <p:cNvPr id="172" name="Google Shape;172;g2fe0ce499a4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r>
              <a:rPr lang="en-GB"/>
              <a:t>How do we know God wants us to make their world a peaceful place? (</a:t>
            </a:r>
            <a:r>
              <a:rPr lang="en-GB" i="1"/>
              <a:t>Scripture</a:t>
            </a:r>
            <a:r>
              <a:rPr lang="en-GB"/>
              <a:t>!)</a:t>
            </a:r>
            <a:endParaRPr sz="1200">
              <a:solidFill>
                <a:schemeClr val="dk1"/>
              </a:solidFill>
              <a:latin typeface="Calibri"/>
              <a:ea typeface="Calibri"/>
              <a:cs typeface="Calibri"/>
              <a:sym typeface="Calibri"/>
            </a:endParaRPr>
          </a:p>
        </p:txBody>
      </p:sp>
      <p:sp>
        <p:nvSpPr>
          <p:cNvPr id="183" name="Google Shape;18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3"/>
          <p:cNvSpPr>
            <a:spLocks noGrp="1"/>
          </p:cNvSpPr>
          <p:nvPr>
            <p:ph type="pic" idx="2"/>
          </p:nvPr>
        </p:nvSpPr>
        <p:spPr>
          <a:xfrm>
            <a:off x="5183188" y="987425"/>
            <a:ext cx="6172200" cy="4873625"/>
          </a:xfrm>
          <a:prstGeom prst="rect">
            <a:avLst/>
          </a:prstGeom>
          <a:noFill/>
          <a:ln>
            <a:noFill/>
          </a:ln>
        </p:spPr>
      </p:sp>
      <p:sp>
        <p:nvSpPr>
          <p:cNvPr id="68" name="Google Shape;68;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hyperlink" Target="https://youtu.be/IpTULp7VdL0" TargetMode="Externa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18.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l="23788" r="33782"/>
          <a:stretch/>
        </p:blipFill>
        <p:spPr>
          <a:xfrm>
            <a:off x="0" y="0"/>
            <a:ext cx="12192000" cy="6858000"/>
          </a:xfrm>
          <a:prstGeom prst="rect">
            <a:avLst/>
          </a:prstGeom>
          <a:noFill/>
          <a:ln>
            <a:noFill/>
          </a:ln>
        </p:spPr>
      </p:pic>
      <p:pic>
        <p:nvPicPr>
          <p:cNvPr id="90" name="Google Shape;90;p1"/>
          <p:cNvPicPr preferRelativeResize="0"/>
          <p:nvPr/>
        </p:nvPicPr>
        <p:blipFill rotWithShape="1">
          <a:blip r:embed="rId4">
            <a:alphaModFix/>
          </a:blip>
          <a:srcRect l="17588" t="61504" r="21023"/>
          <a:stretch/>
        </p:blipFill>
        <p:spPr>
          <a:xfrm>
            <a:off x="736166" y="4968986"/>
            <a:ext cx="3739487" cy="1328740"/>
          </a:xfrm>
          <a:prstGeom prst="rect">
            <a:avLst/>
          </a:prstGeom>
          <a:noFill/>
          <a:ln>
            <a:noFill/>
          </a:ln>
        </p:spPr>
      </p:pic>
      <p:sp>
        <p:nvSpPr>
          <p:cNvPr id="91" name="Google Shape;91;p1"/>
          <p:cNvSpPr txBox="1"/>
          <p:nvPr/>
        </p:nvSpPr>
        <p:spPr>
          <a:xfrm>
            <a:off x="1543654" y="1561164"/>
            <a:ext cx="9471600" cy="1847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600" b="0" i="0" u="none" strike="noStrike" cap="none">
                <a:solidFill>
                  <a:schemeClr val="lt1"/>
                </a:solidFill>
                <a:latin typeface="Gill Sans"/>
                <a:ea typeface="Gill Sans"/>
                <a:cs typeface="Gill Sans"/>
                <a:sym typeface="Gill Sans"/>
              </a:rPr>
              <a:t>Solidarity and Peace</a:t>
            </a:r>
            <a:endParaRPr/>
          </a:p>
          <a:p>
            <a:pPr marL="0" marR="0" lvl="0" indent="0" algn="ctr" rtl="0">
              <a:spcBef>
                <a:spcPts val="0"/>
              </a:spcBef>
              <a:spcAft>
                <a:spcPts val="0"/>
              </a:spcAft>
              <a:buNone/>
            </a:pPr>
            <a:r>
              <a:rPr lang="en-GB" sz="4800">
                <a:solidFill>
                  <a:schemeClr val="lt1"/>
                </a:solidFill>
                <a:latin typeface="Gill Sans"/>
                <a:ea typeface="Gill Sans"/>
                <a:cs typeface="Gill Sans"/>
                <a:sym typeface="Gill Sans"/>
              </a:rPr>
              <a:t>Year 2</a:t>
            </a:r>
            <a:endParaRPr sz="8000" b="0" i="0" u="none" strike="noStrike" cap="none">
              <a:solidFill>
                <a:schemeClr val="lt1"/>
              </a:solidFill>
              <a:latin typeface="Gill Sans"/>
              <a:ea typeface="Gill Sans"/>
              <a:cs typeface="Gill Sans"/>
              <a:sym typeface="Gill Sans"/>
            </a:endParaRPr>
          </a:p>
        </p:txBody>
      </p:sp>
      <p:pic>
        <p:nvPicPr>
          <p:cNvPr id="92" name="Google Shape;92;p1"/>
          <p:cNvPicPr preferRelativeResize="0"/>
          <p:nvPr/>
        </p:nvPicPr>
        <p:blipFill rotWithShape="1">
          <a:blip r:embed="rId5">
            <a:alphaModFix/>
          </a:blip>
          <a:srcRect l="54104" t="11588" r="10359" b="19840"/>
          <a:stretch/>
        </p:blipFill>
        <p:spPr>
          <a:xfrm>
            <a:off x="8686800" y="3705331"/>
            <a:ext cx="2328400" cy="2527310"/>
          </a:xfrm>
          <a:prstGeom prst="rect">
            <a:avLst/>
          </a:prstGeom>
          <a:noFill/>
          <a:ln>
            <a:noFill/>
          </a:ln>
        </p:spPr>
      </p:pic>
      <p:pic>
        <p:nvPicPr>
          <p:cNvPr id="93" name="Google Shape;93;p1"/>
          <p:cNvPicPr preferRelativeResize="0"/>
          <p:nvPr/>
        </p:nvPicPr>
        <p:blipFill rotWithShape="1">
          <a:blip r:embed="rId6">
            <a:alphaModFix/>
          </a:blip>
          <a:srcRect/>
          <a:stretch/>
        </p:blipFill>
        <p:spPr>
          <a:xfrm>
            <a:off x="42483" y="0"/>
            <a:ext cx="2164084" cy="216103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8"/>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196" name="Google Shape;196;p8"/>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97" name="Google Shape;197;p8"/>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Solidarity and Peace</a:t>
            </a:r>
            <a:endParaRPr/>
          </a:p>
        </p:txBody>
      </p:sp>
      <p:pic>
        <p:nvPicPr>
          <p:cNvPr id="198" name="Google Shape;198;p8"/>
          <p:cNvPicPr preferRelativeResize="0"/>
          <p:nvPr/>
        </p:nvPicPr>
        <p:blipFill rotWithShape="1">
          <a:blip r:embed="rId5">
            <a:alphaModFix/>
          </a:blip>
          <a:srcRect l="9728" t="7703" r="53125" b="17083"/>
          <a:stretch/>
        </p:blipFill>
        <p:spPr>
          <a:xfrm>
            <a:off x="8863755" y="1982431"/>
            <a:ext cx="2863526" cy="3261410"/>
          </a:xfrm>
          <a:prstGeom prst="rect">
            <a:avLst/>
          </a:prstGeom>
          <a:noFill/>
          <a:ln>
            <a:noFill/>
          </a:ln>
        </p:spPr>
      </p:pic>
      <p:sp>
        <p:nvSpPr>
          <p:cNvPr id="199" name="Google Shape;199;p8"/>
          <p:cNvSpPr/>
          <p:nvPr/>
        </p:nvSpPr>
        <p:spPr>
          <a:xfrm>
            <a:off x="846492" y="1885227"/>
            <a:ext cx="7581892" cy="34163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0" i="0" u="none" strike="noStrike" cap="none">
                <a:solidFill>
                  <a:schemeClr val="dk1"/>
                </a:solidFill>
                <a:latin typeface="Gill Sans"/>
                <a:ea typeface="Gill Sans"/>
                <a:cs typeface="Gill Sans"/>
                <a:sym typeface="Gill Sans"/>
              </a:rPr>
              <a:t>‘Blessed are the peacemakers, for they will be called sons and daughters of God.’</a:t>
            </a:r>
            <a:endParaRPr sz="4000" b="0" i="0" u="none" strike="noStrike" cap="none">
              <a:solidFill>
                <a:schemeClr val="dk1"/>
              </a:solidFill>
              <a:latin typeface="Gill Sans"/>
              <a:ea typeface="Gill Sans"/>
              <a:cs typeface="Gill Sans"/>
              <a:sym typeface="Gill Sans"/>
            </a:endParaRPr>
          </a:p>
          <a:p>
            <a:pPr marL="0" marR="0" lvl="0" indent="0" algn="ctr" rtl="0">
              <a:spcBef>
                <a:spcPts val="0"/>
              </a:spcBef>
              <a:spcAft>
                <a:spcPts val="0"/>
              </a:spcAft>
              <a:buNone/>
            </a:pPr>
            <a:r>
              <a:rPr lang="en-GB" sz="2400" b="1" i="0" u="none" strike="noStrike" cap="none">
                <a:solidFill>
                  <a:srgbClr val="C00000"/>
                </a:solidFill>
                <a:latin typeface="Gill Sans"/>
                <a:ea typeface="Gill Sans"/>
                <a:cs typeface="Gill Sans"/>
                <a:sym typeface="Gill Sans"/>
              </a:rPr>
              <a:t>Matthew 5:9</a:t>
            </a:r>
            <a:endParaRPr/>
          </a:p>
          <a:p>
            <a:pPr marL="0" marR="0" lvl="0" indent="0" algn="ctr" rtl="0">
              <a:spcBef>
                <a:spcPts val="0"/>
              </a:spcBef>
              <a:spcAft>
                <a:spcPts val="0"/>
              </a:spcAft>
              <a:buNone/>
            </a:pPr>
            <a:r>
              <a:rPr lang="en-GB" sz="3600" b="1" i="0" u="none" strike="noStrike" cap="none">
                <a:solidFill>
                  <a:srgbClr val="C00000"/>
                </a:solidFill>
                <a:latin typeface="Gill Sans"/>
                <a:ea typeface="Gill Sans"/>
                <a:cs typeface="Gill Sans"/>
                <a:sym typeface="Gill Sans"/>
              </a:rPr>
              <a:t>Who do you think ‘the peacemakers’ are?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9"/>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206" name="Google Shape;206;p9"/>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07" name="Google Shape;207;p9"/>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Solidarity and Peace</a:t>
            </a:r>
            <a:endParaRPr/>
          </a:p>
        </p:txBody>
      </p:sp>
      <p:sp>
        <p:nvSpPr>
          <p:cNvPr id="208" name="Google Shape;208;p9"/>
          <p:cNvSpPr/>
          <p:nvPr/>
        </p:nvSpPr>
        <p:spPr>
          <a:xfrm>
            <a:off x="4126674" y="1881205"/>
            <a:ext cx="7581892" cy="31700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i="0" u="none" strike="noStrike" cap="none">
                <a:solidFill>
                  <a:schemeClr val="dk1"/>
                </a:solidFill>
                <a:latin typeface="Gill Sans"/>
                <a:ea typeface="Gill Sans"/>
                <a:cs typeface="Gill Sans"/>
                <a:sym typeface="Gill Sans"/>
              </a:rPr>
              <a:t>Peacemakers</a:t>
            </a:r>
            <a:r>
              <a:rPr lang="en-GB" sz="4000" b="0" i="0" u="none" strike="noStrike" cap="none">
                <a:solidFill>
                  <a:schemeClr val="dk1"/>
                </a:solidFill>
                <a:latin typeface="Gill Sans"/>
                <a:ea typeface="Gill Sans"/>
                <a:cs typeface="Gill Sans"/>
                <a:sym typeface="Gill Sans"/>
              </a:rPr>
              <a:t> are people who are trying to make the world more peaceful. </a:t>
            </a:r>
            <a:endParaRPr/>
          </a:p>
          <a:p>
            <a:pPr marL="0" marR="0" lvl="0" indent="0" algn="ctr" rtl="0">
              <a:spcBef>
                <a:spcPts val="0"/>
              </a:spcBef>
              <a:spcAft>
                <a:spcPts val="0"/>
              </a:spcAft>
              <a:buNone/>
            </a:pPr>
            <a:r>
              <a:rPr lang="en-GB" sz="4000" b="0" i="0" u="none" strike="noStrike" cap="none">
                <a:solidFill>
                  <a:schemeClr val="dk1"/>
                </a:solidFill>
                <a:latin typeface="Gill Sans"/>
                <a:ea typeface="Gill Sans"/>
                <a:cs typeface="Gill Sans"/>
                <a:sym typeface="Gill Sans"/>
              </a:rPr>
              <a:t>They help people in need and help people to stop arguing.</a:t>
            </a:r>
            <a:endParaRPr/>
          </a:p>
        </p:txBody>
      </p:sp>
      <p:pic>
        <p:nvPicPr>
          <p:cNvPr id="209" name="Google Shape;209;p9"/>
          <p:cNvPicPr preferRelativeResize="0"/>
          <p:nvPr/>
        </p:nvPicPr>
        <p:blipFill rotWithShape="1">
          <a:blip r:embed="rId5">
            <a:alphaModFix/>
          </a:blip>
          <a:srcRect b="16874"/>
          <a:stretch/>
        </p:blipFill>
        <p:spPr>
          <a:xfrm>
            <a:off x="728869" y="2153995"/>
            <a:ext cx="3067680" cy="255000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g2fe0ce499a4_0_41"/>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216" name="Google Shape;216;g2fe0ce499a4_0_41"/>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217" name="Google Shape;217;g2fe0ce499a4_0_41"/>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a:solidFill>
                  <a:schemeClr val="lt1"/>
                </a:solidFill>
                <a:latin typeface="Gill Sans"/>
                <a:ea typeface="Gill Sans"/>
                <a:cs typeface="Gill Sans"/>
                <a:sym typeface="Gill Sans"/>
              </a:rPr>
              <a:t>The Peace Book by Todd Parr</a:t>
            </a:r>
            <a:endParaRPr/>
          </a:p>
        </p:txBody>
      </p:sp>
      <p:pic>
        <p:nvPicPr>
          <p:cNvPr id="218" name="Google Shape;218;g2fe0ce499a4_0_41">
            <a:hlinkClick r:id="rId5"/>
          </p:cNvPr>
          <p:cNvPicPr preferRelativeResize="0"/>
          <p:nvPr/>
        </p:nvPicPr>
        <p:blipFill rotWithShape="1">
          <a:blip r:embed="rId6">
            <a:alphaModFix/>
          </a:blip>
          <a:srcRect l="9544" t="7970" r="26906" b="47102"/>
          <a:stretch/>
        </p:blipFill>
        <p:spPr>
          <a:xfrm>
            <a:off x="4819956" y="1888433"/>
            <a:ext cx="3081131" cy="308113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12"/>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225" name="Google Shape;225;p12"/>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26" name="Google Shape;226;p12"/>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a:solidFill>
                  <a:schemeClr val="lt1"/>
                </a:solidFill>
                <a:latin typeface="Gill Sans"/>
                <a:ea typeface="Gill Sans"/>
                <a:cs typeface="Gill Sans"/>
                <a:sym typeface="Gill Sans"/>
              </a:rPr>
              <a:t>Activities</a:t>
            </a:r>
            <a:endParaRPr/>
          </a:p>
        </p:txBody>
      </p:sp>
      <p:sp>
        <p:nvSpPr>
          <p:cNvPr id="227" name="Google Shape;227;p12"/>
          <p:cNvSpPr txBox="1"/>
          <p:nvPr/>
        </p:nvSpPr>
        <p:spPr>
          <a:xfrm>
            <a:off x="777876" y="1981550"/>
            <a:ext cx="10949400" cy="3755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chemeClr val="dk1"/>
                </a:solidFill>
                <a:latin typeface="Gill Sans"/>
                <a:ea typeface="Gill Sans"/>
                <a:cs typeface="Gill Sans"/>
                <a:sym typeface="Gill Sans"/>
              </a:rPr>
              <a:t>1. Which of the book’s peacemaking actions have you done? Draw yourself doing this action and write what peace means to you.</a:t>
            </a:r>
            <a:endParaRPr sz="3200">
              <a:solidFill>
                <a:schemeClr val="dk1"/>
              </a:solidFill>
              <a:latin typeface="Gill Sans"/>
              <a:ea typeface="Gill Sans"/>
              <a:cs typeface="Gill Sans"/>
              <a:sym typeface="Gill Sans"/>
            </a:endParaRPr>
          </a:p>
          <a:p>
            <a:pPr marL="0" marR="0" lvl="0" indent="0" algn="ctr" rtl="0">
              <a:spcBef>
                <a:spcPts val="0"/>
              </a:spcBef>
              <a:spcAft>
                <a:spcPts val="0"/>
              </a:spcAft>
              <a:buNone/>
            </a:pPr>
            <a:r>
              <a:rPr lang="en-GB" sz="3200">
                <a:solidFill>
                  <a:schemeClr val="dk1"/>
                </a:solidFill>
                <a:latin typeface="Gill Sans"/>
                <a:ea typeface="Gill Sans"/>
                <a:cs typeface="Gill Sans"/>
                <a:sym typeface="Gill Sans"/>
              </a:rPr>
              <a:t>2. Write several lines of a poem repeating the line: </a:t>
            </a:r>
            <a:br>
              <a:rPr lang="en-GB" sz="3200">
                <a:solidFill>
                  <a:schemeClr val="dk1"/>
                </a:solidFill>
                <a:latin typeface="Gill Sans"/>
                <a:ea typeface="Gill Sans"/>
                <a:cs typeface="Gill Sans"/>
                <a:sym typeface="Gill Sans"/>
              </a:rPr>
            </a:br>
            <a:r>
              <a:rPr lang="en-GB" sz="2500" i="1">
                <a:solidFill>
                  <a:schemeClr val="dk1"/>
                </a:solidFill>
                <a:latin typeface="Gill Sans"/>
                <a:ea typeface="Gill Sans"/>
                <a:cs typeface="Gill Sans"/>
                <a:sym typeface="Gill Sans"/>
              </a:rPr>
              <a:t>‘I have been a peacemaker for Jesus when I… </a:t>
            </a:r>
            <a:endParaRPr sz="2500" i="1">
              <a:solidFill>
                <a:schemeClr val="dk1"/>
              </a:solidFill>
              <a:latin typeface="Gill Sans"/>
              <a:ea typeface="Gill Sans"/>
              <a:cs typeface="Gill Sans"/>
              <a:sym typeface="Gill Sans"/>
            </a:endParaRPr>
          </a:p>
          <a:p>
            <a:pPr marL="0" marR="0" lvl="0" indent="0" algn="ctr" rtl="0">
              <a:spcBef>
                <a:spcPts val="0"/>
              </a:spcBef>
              <a:spcAft>
                <a:spcPts val="0"/>
              </a:spcAft>
              <a:buNone/>
            </a:pPr>
            <a:r>
              <a:rPr lang="en-GB" sz="3200">
                <a:solidFill>
                  <a:schemeClr val="dk1"/>
                </a:solidFill>
                <a:latin typeface="Gill Sans"/>
                <a:ea typeface="Gill Sans"/>
                <a:cs typeface="Gill Sans"/>
                <a:sym typeface="Gill Sans"/>
              </a:rPr>
              <a:t>Underneath your poem, finish this sentence: </a:t>
            </a:r>
            <a:br>
              <a:rPr lang="en-GB" sz="3200">
                <a:solidFill>
                  <a:schemeClr val="dk1"/>
                </a:solidFill>
                <a:latin typeface="Gill Sans"/>
                <a:ea typeface="Gill Sans"/>
                <a:cs typeface="Gill Sans"/>
                <a:sym typeface="Gill Sans"/>
              </a:rPr>
            </a:br>
            <a:r>
              <a:rPr lang="en-GB" sz="3200">
                <a:solidFill>
                  <a:schemeClr val="dk1"/>
                </a:solidFill>
                <a:latin typeface="Gill Sans"/>
                <a:ea typeface="Gill Sans"/>
                <a:cs typeface="Gill Sans"/>
                <a:sym typeface="Gill Sans"/>
              </a:rPr>
              <a:t>‘</a:t>
            </a:r>
            <a:r>
              <a:rPr lang="en-GB" sz="2500" i="1">
                <a:solidFill>
                  <a:schemeClr val="dk1"/>
                </a:solidFill>
                <a:latin typeface="Gill Sans"/>
                <a:ea typeface="Gill Sans"/>
                <a:cs typeface="Gill Sans"/>
                <a:sym typeface="Gill Sans"/>
              </a:rPr>
              <a:t>I know this is what Jesus wants because the bible says…’</a:t>
            </a:r>
            <a:endParaRPr sz="2500" i="1">
              <a:solidFill>
                <a:schemeClr val="dk1"/>
              </a:solidFill>
              <a:latin typeface="Gill Sans"/>
              <a:ea typeface="Gill Sans"/>
              <a:cs typeface="Gill Sans"/>
              <a:sym typeface="Gill Sans"/>
            </a:endParaRPr>
          </a:p>
          <a:p>
            <a:pPr marL="0" marR="0" lvl="0" indent="0" algn="ctr" rtl="0">
              <a:spcBef>
                <a:spcPts val="0"/>
              </a:spcBef>
              <a:spcAft>
                <a:spcPts val="0"/>
              </a:spcAft>
              <a:buNone/>
            </a:pPr>
            <a:endParaRPr sz="2100" b="1" i="1" u="none" strike="noStrike" cap="none">
              <a:solidFill>
                <a:srgbClr val="CF2631"/>
              </a:solidFill>
              <a:latin typeface="Gill Sans"/>
              <a:ea typeface="Gill Sans"/>
              <a:cs typeface="Gill Sans"/>
              <a:sym typeface="Gill Sans"/>
            </a:endParaRPr>
          </a:p>
        </p:txBody>
      </p:sp>
      <p:pic>
        <p:nvPicPr>
          <p:cNvPr id="228" name="Google Shape;228;p12"/>
          <p:cNvPicPr preferRelativeResize="0"/>
          <p:nvPr/>
        </p:nvPicPr>
        <p:blipFill rotWithShape="1">
          <a:blip r:embed="rId5" cstate="hqprint">
            <a:alphaModFix/>
            <a:extLst>
              <a:ext uri="{28A0092B-C50C-407E-A947-70E740481C1C}">
                <a14:useLocalDpi xmlns:a14="http://schemas.microsoft.com/office/drawing/2010/main"/>
              </a:ext>
            </a:extLst>
          </a:blip>
          <a:srcRect l="5981" t="10145" r="57278" b="19644"/>
          <a:stretch/>
        </p:blipFill>
        <p:spPr>
          <a:xfrm>
            <a:off x="290419" y="456615"/>
            <a:ext cx="1327474" cy="14269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g2fe0ce499a4_0_51"/>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235" name="Google Shape;235;g2fe0ce499a4_0_51"/>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236" name="Google Shape;236;g2fe0ce499a4_0_51"/>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a:solidFill>
                  <a:schemeClr val="lt1"/>
                </a:solidFill>
                <a:latin typeface="Gill Sans"/>
                <a:ea typeface="Gill Sans"/>
                <a:cs typeface="Gill Sans"/>
                <a:sym typeface="Gill Sans"/>
              </a:rPr>
              <a:t>Activities</a:t>
            </a:r>
            <a:endParaRPr/>
          </a:p>
        </p:txBody>
      </p:sp>
      <p:pic>
        <p:nvPicPr>
          <p:cNvPr id="237" name="Google Shape;237;g2fe0ce499a4_0_51"/>
          <p:cNvPicPr preferRelativeResize="0"/>
          <p:nvPr/>
        </p:nvPicPr>
        <p:blipFill rotWithShape="1">
          <a:blip r:embed="rId5" cstate="hqprint">
            <a:alphaModFix/>
            <a:extLst>
              <a:ext uri="{28A0092B-C50C-407E-A947-70E740481C1C}">
                <a14:useLocalDpi xmlns:a14="http://schemas.microsoft.com/office/drawing/2010/main"/>
              </a:ext>
            </a:extLst>
          </a:blip>
          <a:srcRect l="5981" t="10145" r="57278" b="19644"/>
          <a:stretch/>
        </p:blipFill>
        <p:spPr>
          <a:xfrm>
            <a:off x="330394" y="572427"/>
            <a:ext cx="1346102" cy="1446976"/>
          </a:xfrm>
          <a:prstGeom prst="rect">
            <a:avLst/>
          </a:prstGeom>
          <a:noFill/>
          <a:ln>
            <a:noFill/>
          </a:ln>
        </p:spPr>
      </p:pic>
      <p:sp>
        <p:nvSpPr>
          <p:cNvPr id="238" name="Google Shape;238;g2fe0ce499a4_0_51"/>
          <p:cNvSpPr/>
          <p:nvPr/>
        </p:nvSpPr>
        <p:spPr>
          <a:xfrm>
            <a:off x="1676500" y="1554875"/>
            <a:ext cx="10050900" cy="769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800" b="0" i="1" u="none" strike="noStrike" cap="none">
                <a:solidFill>
                  <a:schemeClr val="dk1"/>
                </a:solidFill>
                <a:latin typeface="Gill Sans"/>
                <a:ea typeface="Gill Sans"/>
                <a:cs typeface="Gill Sans"/>
                <a:sym typeface="Gill Sans"/>
              </a:rPr>
              <a:t>‘Live in harmony with one another. Help those in need.’</a:t>
            </a:r>
            <a:endParaRPr sz="100" i="1"/>
          </a:p>
          <a:p>
            <a:pPr marL="0" marR="0" lvl="0" indent="0" algn="ctr" rtl="0">
              <a:spcBef>
                <a:spcPts val="0"/>
              </a:spcBef>
              <a:spcAft>
                <a:spcPts val="0"/>
              </a:spcAft>
              <a:buNone/>
            </a:pPr>
            <a:r>
              <a:rPr lang="en-GB" sz="2000" b="1" i="1" u="none" strike="noStrike" cap="none">
                <a:solidFill>
                  <a:srgbClr val="C00000"/>
                </a:solidFill>
                <a:latin typeface="Gill Sans"/>
                <a:ea typeface="Gill Sans"/>
                <a:cs typeface="Gill Sans"/>
                <a:sym typeface="Gill Sans"/>
              </a:rPr>
              <a:t>Romans 12:16</a:t>
            </a:r>
            <a:endParaRPr sz="100" i="1"/>
          </a:p>
        </p:txBody>
      </p:sp>
      <p:sp>
        <p:nvSpPr>
          <p:cNvPr id="239" name="Google Shape;239;g2fe0ce499a4_0_51"/>
          <p:cNvSpPr txBox="1"/>
          <p:nvPr/>
        </p:nvSpPr>
        <p:spPr>
          <a:xfrm>
            <a:off x="2208050" y="2627300"/>
            <a:ext cx="83397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chemeClr val="dk1"/>
                </a:solidFill>
                <a:latin typeface="Gill Sans"/>
                <a:ea typeface="Gill Sans"/>
                <a:cs typeface="Gill Sans"/>
                <a:sym typeface="Gill Sans"/>
              </a:rPr>
              <a:t>3. Write an acrostic poem (P.E.A.C.E) about living in harmony with people different from you</a:t>
            </a:r>
            <a:endParaRPr sz="2100" b="1" i="1" u="none" strike="noStrike" cap="none">
              <a:solidFill>
                <a:srgbClr val="CF2631"/>
              </a:solidFill>
              <a:latin typeface="Gill Sans"/>
              <a:ea typeface="Gill Sans"/>
              <a:cs typeface="Gill Sans"/>
              <a:sym typeface="Gill Sans"/>
            </a:endParaRPr>
          </a:p>
        </p:txBody>
      </p:sp>
      <p:sp>
        <p:nvSpPr>
          <p:cNvPr id="240" name="Google Shape;240;g2fe0ce499a4_0_51"/>
          <p:cNvSpPr txBox="1"/>
          <p:nvPr/>
        </p:nvSpPr>
        <p:spPr>
          <a:xfrm>
            <a:off x="599825" y="3878875"/>
            <a:ext cx="11516700" cy="215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b="1">
                <a:solidFill>
                  <a:srgbClr val="C00000"/>
                </a:solidFill>
                <a:latin typeface="Gill Sans"/>
                <a:ea typeface="Gill Sans"/>
                <a:cs typeface="Gill Sans"/>
                <a:sym typeface="Gill Sans"/>
              </a:rPr>
              <a:t>P is for pausing to listen to someone who has a different opinion</a:t>
            </a:r>
            <a:endParaRPr sz="2000" b="1">
              <a:solidFill>
                <a:srgbClr val="C00000"/>
              </a:solidFill>
              <a:latin typeface="Gill Sans"/>
              <a:ea typeface="Gill Sans"/>
              <a:cs typeface="Gill Sans"/>
              <a:sym typeface="Gill Sans"/>
            </a:endParaRPr>
          </a:p>
          <a:p>
            <a:pPr marL="0" lvl="0" indent="0" algn="l" rtl="0">
              <a:spcBef>
                <a:spcPts val="0"/>
              </a:spcBef>
              <a:spcAft>
                <a:spcPts val="0"/>
              </a:spcAft>
              <a:buNone/>
            </a:pPr>
            <a:r>
              <a:rPr lang="en-GB" sz="2000" b="1">
                <a:solidFill>
                  <a:srgbClr val="C00000"/>
                </a:solidFill>
                <a:latin typeface="Gill Sans"/>
                <a:ea typeface="Gill Sans"/>
                <a:cs typeface="Gill Sans"/>
                <a:sym typeface="Gill Sans"/>
              </a:rPr>
              <a:t>E is for expecting…</a:t>
            </a:r>
            <a:endParaRPr sz="2000" b="1">
              <a:solidFill>
                <a:srgbClr val="C00000"/>
              </a:solidFill>
              <a:latin typeface="Gill Sans"/>
              <a:ea typeface="Gill Sans"/>
              <a:cs typeface="Gill Sans"/>
              <a:sym typeface="Gill Sans"/>
            </a:endParaRPr>
          </a:p>
          <a:p>
            <a:pPr marL="0" lvl="0" indent="0" algn="l" rtl="0">
              <a:spcBef>
                <a:spcPts val="0"/>
              </a:spcBef>
              <a:spcAft>
                <a:spcPts val="0"/>
              </a:spcAft>
              <a:buNone/>
            </a:pPr>
            <a:r>
              <a:rPr lang="en-GB" sz="2000" b="1">
                <a:solidFill>
                  <a:srgbClr val="C00000"/>
                </a:solidFill>
                <a:latin typeface="Gill Sans"/>
                <a:ea typeface="Gill Sans"/>
                <a:cs typeface="Gill Sans"/>
                <a:sym typeface="Gill Sans"/>
              </a:rPr>
              <a:t>A is for…</a:t>
            </a:r>
            <a:endParaRPr sz="2000" b="1">
              <a:solidFill>
                <a:srgbClr val="C00000"/>
              </a:solidFill>
              <a:latin typeface="Gill Sans"/>
              <a:ea typeface="Gill Sans"/>
              <a:cs typeface="Gill Sans"/>
              <a:sym typeface="Gill Sans"/>
            </a:endParaRPr>
          </a:p>
          <a:p>
            <a:pPr marL="0" lvl="0" indent="0" algn="l" rtl="0">
              <a:spcBef>
                <a:spcPts val="0"/>
              </a:spcBef>
              <a:spcAft>
                <a:spcPts val="0"/>
              </a:spcAft>
              <a:buNone/>
            </a:pPr>
            <a:r>
              <a:rPr lang="en-GB" sz="2000" b="1">
                <a:solidFill>
                  <a:srgbClr val="C00000"/>
                </a:solidFill>
                <a:latin typeface="Gill Sans"/>
                <a:ea typeface="Gill Sans"/>
                <a:cs typeface="Gill Sans"/>
                <a:sym typeface="Gill Sans"/>
              </a:rPr>
              <a:t>C…</a:t>
            </a:r>
            <a:endParaRPr sz="2000" b="1">
              <a:solidFill>
                <a:srgbClr val="C00000"/>
              </a:solidFill>
              <a:latin typeface="Gill Sans"/>
              <a:ea typeface="Gill Sans"/>
              <a:cs typeface="Gill Sans"/>
              <a:sym typeface="Gill Sans"/>
            </a:endParaRPr>
          </a:p>
          <a:p>
            <a:pPr marL="0" lvl="0" indent="0" algn="l" rtl="0">
              <a:spcBef>
                <a:spcPts val="0"/>
              </a:spcBef>
              <a:spcAft>
                <a:spcPts val="0"/>
              </a:spcAft>
              <a:buClr>
                <a:schemeClr val="dk1"/>
              </a:buClr>
              <a:buFont typeface="Arial"/>
              <a:buNone/>
            </a:pPr>
            <a:r>
              <a:rPr lang="en-GB" sz="2000" b="1">
                <a:solidFill>
                  <a:srgbClr val="C00000"/>
                </a:solidFill>
                <a:latin typeface="Gill Sans"/>
                <a:ea typeface="Gill Sans"/>
                <a:cs typeface="Gill Sans"/>
                <a:sym typeface="Gill Sans"/>
              </a:rPr>
              <a:t>E…</a:t>
            </a:r>
            <a:endParaRPr sz="2000" b="1">
              <a:solidFill>
                <a:srgbClr val="C00000"/>
              </a:solidFill>
              <a:latin typeface="Gill Sans"/>
              <a:ea typeface="Gill Sans"/>
              <a:cs typeface="Gill Sans"/>
              <a:sym typeface="Gill Sans"/>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13"/>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247" name="Google Shape;247;p13"/>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48" name="Google Shape;248;p13"/>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Plenary</a:t>
            </a:r>
            <a:endParaRPr/>
          </a:p>
        </p:txBody>
      </p:sp>
      <p:pic>
        <p:nvPicPr>
          <p:cNvPr id="249" name="Google Shape;249;p13"/>
          <p:cNvPicPr preferRelativeResize="0"/>
          <p:nvPr/>
        </p:nvPicPr>
        <p:blipFill rotWithShape="1">
          <a:blip r:embed="rId5">
            <a:alphaModFix/>
          </a:blip>
          <a:srcRect l="6145" t="11984" r="56616" b="18181"/>
          <a:stretch/>
        </p:blipFill>
        <p:spPr>
          <a:xfrm>
            <a:off x="8856403" y="2124648"/>
            <a:ext cx="2778211" cy="2930678"/>
          </a:xfrm>
          <a:prstGeom prst="rect">
            <a:avLst/>
          </a:prstGeom>
          <a:noFill/>
          <a:ln>
            <a:noFill/>
          </a:ln>
        </p:spPr>
      </p:pic>
      <p:sp>
        <p:nvSpPr>
          <p:cNvPr id="250" name="Google Shape;250;p13"/>
          <p:cNvSpPr/>
          <p:nvPr/>
        </p:nvSpPr>
        <p:spPr>
          <a:xfrm>
            <a:off x="999214" y="1905506"/>
            <a:ext cx="7548438" cy="3046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0" i="0" u="none" strike="noStrike" cap="none">
                <a:solidFill>
                  <a:schemeClr val="dk1"/>
                </a:solidFill>
                <a:latin typeface="Gill Sans"/>
                <a:ea typeface="Gill Sans"/>
                <a:cs typeface="Gill Sans"/>
                <a:sym typeface="Gill Sans"/>
              </a:rPr>
              <a:t>‘Peace I leave with you; my peace I give you.’</a:t>
            </a:r>
            <a:endParaRPr/>
          </a:p>
          <a:p>
            <a:pPr marL="0" marR="0" lvl="0" indent="0" algn="ctr" rtl="0">
              <a:spcBef>
                <a:spcPts val="0"/>
              </a:spcBef>
              <a:spcAft>
                <a:spcPts val="0"/>
              </a:spcAft>
              <a:buNone/>
            </a:pPr>
            <a:r>
              <a:rPr lang="en-GB" sz="3200" b="1" i="0" u="none" strike="noStrike" cap="none">
                <a:solidFill>
                  <a:srgbClr val="C00000"/>
                </a:solidFill>
                <a:latin typeface="Gill Sans"/>
                <a:ea typeface="Gill Sans"/>
                <a:cs typeface="Gill Sans"/>
                <a:sym typeface="Gill Sans"/>
              </a:rPr>
              <a:t>     </a:t>
            </a:r>
            <a:r>
              <a:rPr lang="en-GB" sz="2400" b="1" i="0" u="none" strike="noStrike" cap="none">
                <a:solidFill>
                  <a:srgbClr val="C00000"/>
                </a:solidFill>
                <a:latin typeface="Gill Sans"/>
                <a:ea typeface="Gill Sans"/>
                <a:cs typeface="Gill Sans"/>
                <a:sym typeface="Gill Sans"/>
              </a:rPr>
              <a:t>John 14:27</a:t>
            </a:r>
            <a:endParaRPr/>
          </a:p>
          <a:p>
            <a:pPr marL="0" marR="0" lvl="0" indent="0" algn="ctr" rtl="0">
              <a:spcBef>
                <a:spcPts val="0"/>
              </a:spcBef>
              <a:spcAft>
                <a:spcPts val="0"/>
              </a:spcAft>
              <a:buNone/>
            </a:pPr>
            <a:endParaRPr sz="3200" b="1">
              <a:solidFill>
                <a:srgbClr val="C00000"/>
              </a:solidFill>
              <a:latin typeface="Gill Sans"/>
              <a:ea typeface="Gill Sans"/>
              <a:cs typeface="Gill Sans"/>
              <a:sym typeface="Gill Sans"/>
            </a:endParaRPr>
          </a:p>
          <a:p>
            <a:pPr marL="0" marR="0" lvl="0" indent="0" algn="ctr" rtl="0">
              <a:spcBef>
                <a:spcPts val="0"/>
              </a:spcBef>
              <a:spcAft>
                <a:spcPts val="0"/>
              </a:spcAft>
              <a:buNone/>
            </a:pPr>
            <a:endParaRPr sz="3200" b="1">
              <a:solidFill>
                <a:srgbClr val="C00000"/>
              </a:solidFill>
              <a:latin typeface="Gill Sans"/>
              <a:ea typeface="Gill Sans"/>
              <a:cs typeface="Gill Sans"/>
              <a:sym typeface="Gill Sans"/>
            </a:endParaRPr>
          </a:p>
          <a:p>
            <a:pPr marL="0" marR="0" lvl="0" indent="0" algn="ctr" rtl="0">
              <a:spcBef>
                <a:spcPts val="0"/>
              </a:spcBef>
              <a:spcAft>
                <a:spcPts val="0"/>
              </a:spcAft>
              <a:buNone/>
            </a:pPr>
            <a:r>
              <a:rPr lang="en-GB" sz="3200" b="1">
                <a:solidFill>
                  <a:srgbClr val="C00000"/>
                </a:solidFill>
                <a:latin typeface="Gill Sans"/>
                <a:ea typeface="Gill Sans"/>
                <a:cs typeface="Gill Sans"/>
                <a:sym typeface="Gill Sans"/>
              </a:rPr>
              <a:t>What might the world be like if everyone strived for peace?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g30094f8d760_0_0"/>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100" name="Google Shape;100;g30094f8d760_0_0"/>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01" name="Google Shape;101;g30094f8d760_0_0"/>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a:solidFill>
                  <a:schemeClr val="lt1"/>
                </a:solidFill>
                <a:latin typeface="Gill Sans"/>
                <a:ea typeface="Gill Sans"/>
                <a:cs typeface="Gill Sans"/>
                <a:sym typeface="Gill Sans"/>
              </a:rPr>
              <a:t>Jubilee Year 2025</a:t>
            </a:r>
            <a:endParaRPr sz="1400" b="0" i="0" u="none" strike="noStrike" cap="none">
              <a:solidFill>
                <a:srgbClr val="000000"/>
              </a:solidFill>
              <a:latin typeface="Arial"/>
              <a:ea typeface="Arial"/>
              <a:cs typeface="Arial"/>
              <a:sym typeface="Arial"/>
            </a:endParaRPr>
          </a:p>
        </p:txBody>
      </p:sp>
      <p:sp>
        <p:nvSpPr>
          <p:cNvPr id="102" name="Google Shape;102;g30094f8d760_0_0"/>
          <p:cNvSpPr/>
          <p:nvPr/>
        </p:nvSpPr>
        <p:spPr>
          <a:xfrm>
            <a:off x="4199675" y="1966250"/>
            <a:ext cx="7527600" cy="3897900"/>
          </a:xfrm>
          <a:prstGeom prst="rect">
            <a:avLst/>
          </a:prstGeom>
          <a:noFill/>
          <a:ln>
            <a:noFill/>
          </a:ln>
        </p:spPr>
        <p:txBody>
          <a:bodyPr spcFirstLastPara="1" wrap="square" lIns="91425" tIns="45700" rIns="91425" bIns="45700" anchor="t" anchorCtr="0">
            <a:noAutofit/>
          </a:bodyPr>
          <a:lstStyle/>
          <a:p>
            <a:pPr marL="457200" marR="0" lvl="0" indent="0" algn="ctr" rtl="0">
              <a:lnSpc>
                <a:spcPct val="100000"/>
              </a:lnSpc>
              <a:spcBef>
                <a:spcPts val="0"/>
              </a:spcBef>
              <a:spcAft>
                <a:spcPts val="0"/>
              </a:spcAft>
              <a:buNone/>
            </a:pPr>
            <a:r>
              <a:rPr lang="en-GB" sz="3400" b="1">
                <a:solidFill>
                  <a:srgbClr val="C00000"/>
                </a:solidFill>
                <a:latin typeface="Gill Sans"/>
                <a:ea typeface="Gill Sans"/>
                <a:cs typeface="Gill Sans"/>
                <a:sym typeface="Gill Sans"/>
              </a:rPr>
              <a:t>Pope Francis has declared this year’s Jubilee theme to be: Pilgrims of Hope</a:t>
            </a:r>
            <a:endParaRPr sz="3400" b="1">
              <a:solidFill>
                <a:srgbClr val="C00000"/>
              </a:solidFill>
              <a:latin typeface="Gill Sans"/>
              <a:ea typeface="Gill Sans"/>
              <a:cs typeface="Gill Sans"/>
              <a:sym typeface="Gill Sans"/>
            </a:endParaRPr>
          </a:p>
          <a:p>
            <a:pPr marL="457200" marR="0" lvl="0" indent="0" algn="ctr" rtl="0">
              <a:lnSpc>
                <a:spcPct val="100000"/>
              </a:lnSpc>
              <a:spcBef>
                <a:spcPts val="0"/>
              </a:spcBef>
              <a:spcAft>
                <a:spcPts val="0"/>
              </a:spcAft>
              <a:buNone/>
            </a:pPr>
            <a:endParaRPr sz="3400" b="1">
              <a:solidFill>
                <a:srgbClr val="C00000"/>
              </a:solidFill>
              <a:latin typeface="Gill Sans"/>
              <a:ea typeface="Gill Sans"/>
              <a:cs typeface="Gill Sans"/>
              <a:sym typeface="Gill Sans"/>
            </a:endParaRPr>
          </a:p>
          <a:p>
            <a:pPr marL="457200" marR="0" lvl="0" indent="0" algn="ctr" rtl="0">
              <a:lnSpc>
                <a:spcPct val="100000"/>
              </a:lnSpc>
              <a:spcBef>
                <a:spcPts val="0"/>
              </a:spcBef>
              <a:spcAft>
                <a:spcPts val="0"/>
              </a:spcAft>
              <a:buNone/>
            </a:pPr>
            <a:r>
              <a:rPr lang="en-GB" sz="3400" b="1" i="1">
                <a:solidFill>
                  <a:srgbClr val="C00000"/>
                </a:solidFill>
                <a:latin typeface="Gill Sans"/>
                <a:ea typeface="Gill Sans"/>
                <a:cs typeface="Gill Sans"/>
                <a:sym typeface="Gill Sans"/>
              </a:rPr>
              <a:t>In what way is Solidarity and Peace linked to Hope?</a:t>
            </a:r>
            <a:endParaRPr sz="3400" b="1" i="1">
              <a:solidFill>
                <a:srgbClr val="C00000"/>
              </a:solidFill>
              <a:latin typeface="Gill Sans"/>
              <a:ea typeface="Gill Sans"/>
              <a:cs typeface="Gill Sans"/>
              <a:sym typeface="Gill Sans"/>
            </a:endParaRPr>
          </a:p>
        </p:txBody>
      </p:sp>
      <p:pic>
        <p:nvPicPr>
          <p:cNvPr id="103" name="Google Shape;103;g30094f8d760_0_0"/>
          <p:cNvPicPr preferRelativeResize="0"/>
          <p:nvPr/>
        </p:nvPicPr>
        <p:blipFill>
          <a:blip r:embed="rId5">
            <a:alphaModFix/>
          </a:blip>
          <a:stretch>
            <a:fillRect/>
          </a:stretch>
        </p:blipFill>
        <p:spPr>
          <a:xfrm>
            <a:off x="832200" y="2199050"/>
            <a:ext cx="2857500" cy="2857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110" name="Google Shape;110;p2"/>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11" name="Google Shape;111;p2"/>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Starter</a:t>
            </a:r>
            <a:endParaRPr/>
          </a:p>
        </p:txBody>
      </p:sp>
      <p:pic>
        <p:nvPicPr>
          <p:cNvPr id="112" name="Google Shape;112;p2"/>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180025" y="1682834"/>
            <a:ext cx="3686477" cy="2460651"/>
          </a:xfrm>
          <a:prstGeom prst="rect">
            <a:avLst/>
          </a:prstGeom>
          <a:noFill/>
          <a:ln>
            <a:noFill/>
          </a:ln>
        </p:spPr>
      </p:pic>
      <p:pic>
        <p:nvPicPr>
          <p:cNvPr id="113" name="Google Shape;113;p2"/>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a:off x="4313225" y="1682838"/>
            <a:ext cx="3280850" cy="2460649"/>
          </a:xfrm>
          <a:prstGeom prst="rect">
            <a:avLst/>
          </a:prstGeom>
          <a:noFill/>
          <a:ln>
            <a:noFill/>
          </a:ln>
        </p:spPr>
      </p:pic>
      <p:pic>
        <p:nvPicPr>
          <p:cNvPr id="114" name="Google Shape;114;p2"/>
          <p:cNvPicPr preferRelativeResize="0"/>
          <p:nvPr/>
        </p:nvPicPr>
        <p:blipFill>
          <a:blip r:embed="rId7" cstate="hqprint">
            <a:alphaModFix/>
            <a:extLst>
              <a:ext uri="{28A0092B-C50C-407E-A947-70E740481C1C}">
                <a14:useLocalDpi xmlns:a14="http://schemas.microsoft.com/office/drawing/2010/main"/>
              </a:ext>
            </a:extLst>
          </a:blip>
          <a:stretch>
            <a:fillRect/>
          </a:stretch>
        </p:blipFill>
        <p:spPr>
          <a:xfrm>
            <a:off x="7746475" y="1715150"/>
            <a:ext cx="4293125" cy="2396017"/>
          </a:xfrm>
          <a:prstGeom prst="rect">
            <a:avLst/>
          </a:prstGeom>
          <a:noFill/>
          <a:ln>
            <a:noFill/>
          </a:ln>
        </p:spPr>
      </p:pic>
      <p:pic>
        <p:nvPicPr>
          <p:cNvPr id="115" name="Google Shape;115;p2"/>
          <p:cNvPicPr preferRelativeResize="0"/>
          <p:nvPr/>
        </p:nvPicPr>
        <p:blipFill rotWithShape="1">
          <a:blip r:embed="rId8" cstate="hqprint">
            <a:alphaModFix/>
            <a:extLst>
              <a:ext uri="{28A0092B-C50C-407E-A947-70E740481C1C}">
                <a14:useLocalDpi xmlns:a14="http://schemas.microsoft.com/office/drawing/2010/main"/>
              </a:ext>
            </a:extLst>
          </a:blip>
          <a:srcRect l="-31389" t="16001" r="60017"/>
          <a:stretch/>
        </p:blipFill>
        <p:spPr>
          <a:xfrm>
            <a:off x="2347225" y="2899175"/>
            <a:ext cx="2433423" cy="2596575"/>
          </a:xfrm>
          <a:prstGeom prst="rect">
            <a:avLst/>
          </a:prstGeom>
          <a:noFill/>
          <a:ln>
            <a:noFill/>
          </a:ln>
        </p:spPr>
      </p:pic>
      <p:pic>
        <p:nvPicPr>
          <p:cNvPr id="116" name="Google Shape;116;p2"/>
          <p:cNvPicPr preferRelativeResize="0"/>
          <p:nvPr/>
        </p:nvPicPr>
        <p:blipFill>
          <a:blip r:embed="rId9" cstate="hqprint">
            <a:alphaModFix/>
            <a:extLst>
              <a:ext uri="{28A0092B-C50C-407E-A947-70E740481C1C}">
                <a14:useLocalDpi xmlns:a14="http://schemas.microsoft.com/office/drawing/2010/main"/>
              </a:ext>
            </a:extLst>
          </a:blip>
          <a:stretch>
            <a:fillRect/>
          </a:stretch>
        </p:blipFill>
        <p:spPr>
          <a:xfrm>
            <a:off x="6439424" y="3690724"/>
            <a:ext cx="2708198" cy="1805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4"/>
          <p:cNvPicPr preferRelativeResize="0"/>
          <p:nvPr/>
        </p:nvPicPr>
        <p:blipFill rotWithShape="1">
          <a:blip r:embed="rId3">
            <a:alphaModFix/>
          </a:blip>
          <a:srcRect l="108" t="12102" r="355"/>
          <a:stretch/>
        </p:blipFill>
        <p:spPr>
          <a:xfrm>
            <a:off x="0" y="0"/>
            <a:ext cx="12176206" cy="1802675"/>
          </a:xfrm>
          <a:prstGeom prst="rect">
            <a:avLst/>
          </a:prstGeom>
          <a:noFill/>
          <a:ln>
            <a:noFill/>
          </a:ln>
        </p:spPr>
      </p:pic>
      <p:pic>
        <p:nvPicPr>
          <p:cNvPr id="123" name="Google Shape;123;p4"/>
          <p:cNvPicPr preferRelativeResize="0"/>
          <p:nvPr/>
        </p:nvPicPr>
        <p:blipFill rotWithShape="1">
          <a:blip r:embed="rId4">
            <a:alphaModFix/>
          </a:blip>
          <a:srcRect/>
          <a:stretch/>
        </p:blipFill>
        <p:spPr>
          <a:xfrm>
            <a:off x="185350" y="5723649"/>
            <a:ext cx="11547259" cy="1128576"/>
          </a:xfrm>
          <a:prstGeom prst="rect">
            <a:avLst/>
          </a:prstGeom>
          <a:noFill/>
          <a:ln>
            <a:noFill/>
          </a:ln>
        </p:spPr>
      </p:pic>
      <p:pic>
        <p:nvPicPr>
          <p:cNvPr id="124" name="Google Shape;124;p4"/>
          <p:cNvPicPr preferRelativeResize="0"/>
          <p:nvPr/>
        </p:nvPicPr>
        <p:blipFill rotWithShape="1">
          <a:blip r:embed="rId5">
            <a:alphaModFix/>
          </a:blip>
          <a:srcRect l="5671" r="4772"/>
          <a:stretch/>
        </p:blipFill>
        <p:spPr>
          <a:xfrm>
            <a:off x="-71883" y="0"/>
            <a:ext cx="1978926" cy="5873436"/>
          </a:xfrm>
          <a:prstGeom prst="rect">
            <a:avLst/>
          </a:prstGeom>
          <a:noFill/>
          <a:ln>
            <a:noFill/>
          </a:ln>
        </p:spPr>
      </p:pic>
      <p:pic>
        <p:nvPicPr>
          <p:cNvPr id="125" name="Google Shape;125;p4"/>
          <p:cNvPicPr preferRelativeResize="0"/>
          <p:nvPr/>
        </p:nvPicPr>
        <p:blipFill rotWithShape="1">
          <a:blip r:embed="rId6">
            <a:alphaModFix/>
          </a:blip>
          <a:srcRect b="786"/>
          <a:stretch/>
        </p:blipFill>
        <p:spPr>
          <a:xfrm>
            <a:off x="8015344" y="-12200"/>
            <a:ext cx="2132554" cy="5891963"/>
          </a:xfrm>
          <a:prstGeom prst="rect">
            <a:avLst/>
          </a:prstGeom>
          <a:noFill/>
          <a:ln>
            <a:noFill/>
          </a:ln>
        </p:spPr>
      </p:pic>
      <p:pic>
        <p:nvPicPr>
          <p:cNvPr id="126" name="Google Shape;126;p4"/>
          <p:cNvPicPr preferRelativeResize="0"/>
          <p:nvPr/>
        </p:nvPicPr>
        <p:blipFill rotWithShape="1">
          <a:blip r:embed="rId7">
            <a:alphaModFix/>
          </a:blip>
          <a:srcRect l="4140" t="929" r="4169" b="264"/>
          <a:stretch/>
        </p:blipFill>
        <p:spPr>
          <a:xfrm>
            <a:off x="3824518" y="0"/>
            <a:ext cx="2115403" cy="5873436"/>
          </a:xfrm>
          <a:prstGeom prst="rect">
            <a:avLst/>
          </a:prstGeom>
          <a:noFill/>
          <a:ln>
            <a:noFill/>
          </a:ln>
        </p:spPr>
      </p:pic>
      <p:pic>
        <p:nvPicPr>
          <p:cNvPr id="127" name="Google Shape;127;p4"/>
          <p:cNvPicPr preferRelativeResize="0"/>
          <p:nvPr/>
        </p:nvPicPr>
        <p:blipFill rotWithShape="1">
          <a:blip r:embed="rId8">
            <a:alphaModFix/>
          </a:blip>
          <a:srcRect l="3112" t="861" r="3347"/>
          <a:stretch/>
        </p:blipFill>
        <p:spPr>
          <a:xfrm>
            <a:off x="1869115" y="0"/>
            <a:ext cx="2006221" cy="5873436"/>
          </a:xfrm>
          <a:prstGeom prst="rect">
            <a:avLst/>
          </a:prstGeom>
          <a:noFill/>
          <a:ln>
            <a:noFill/>
          </a:ln>
        </p:spPr>
      </p:pic>
      <p:pic>
        <p:nvPicPr>
          <p:cNvPr id="128" name="Google Shape;128;p4"/>
          <p:cNvPicPr preferRelativeResize="0"/>
          <p:nvPr/>
        </p:nvPicPr>
        <p:blipFill rotWithShape="1">
          <a:blip r:embed="rId9">
            <a:alphaModFix/>
          </a:blip>
          <a:srcRect l="5494" r="6758"/>
          <a:stretch/>
        </p:blipFill>
        <p:spPr>
          <a:xfrm>
            <a:off x="10128788" y="0"/>
            <a:ext cx="2162633" cy="5884508"/>
          </a:xfrm>
          <a:prstGeom prst="rect">
            <a:avLst/>
          </a:prstGeom>
          <a:noFill/>
          <a:ln>
            <a:noFill/>
          </a:ln>
        </p:spPr>
      </p:pic>
      <p:pic>
        <p:nvPicPr>
          <p:cNvPr id="129" name="Google Shape;129;p4"/>
          <p:cNvPicPr preferRelativeResize="0"/>
          <p:nvPr/>
        </p:nvPicPr>
        <p:blipFill rotWithShape="1">
          <a:blip r:embed="rId10">
            <a:alphaModFix/>
          </a:blip>
          <a:srcRect t="1149"/>
          <a:stretch/>
        </p:blipFill>
        <p:spPr>
          <a:xfrm>
            <a:off x="5899748" y="0"/>
            <a:ext cx="2153617" cy="5873436"/>
          </a:xfrm>
          <a:prstGeom prst="rect">
            <a:avLst/>
          </a:prstGeom>
          <a:noFill/>
          <a:ln>
            <a:noFill/>
          </a:ln>
        </p:spPr>
      </p:pic>
      <p:pic>
        <p:nvPicPr>
          <p:cNvPr id="130" name="Google Shape;130;p4"/>
          <p:cNvPicPr preferRelativeResize="0"/>
          <p:nvPr/>
        </p:nvPicPr>
        <p:blipFill rotWithShape="1">
          <a:blip r:embed="rId11">
            <a:alphaModFix/>
          </a:blip>
          <a:srcRect/>
          <a:stretch/>
        </p:blipFill>
        <p:spPr>
          <a:xfrm>
            <a:off x="11851852" y="5321614"/>
            <a:ext cx="439569" cy="557721"/>
          </a:xfrm>
          <a:prstGeom prst="rect">
            <a:avLst/>
          </a:prstGeom>
          <a:noFill/>
          <a:ln>
            <a:noFill/>
          </a:ln>
        </p:spPr>
      </p:pic>
      <p:pic>
        <p:nvPicPr>
          <p:cNvPr id="131" name="Google Shape;131;p4"/>
          <p:cNvPicPr preferRelativeResize="0"/>
          <p:nvPr/>
        </p:nvPicPr>
        <p:blipFill rotWithShape="1">
          <a:blip r:embed="rId11">
            <a:alphaModFix/>
          </a:blip>
          <a:srcRect/>
          <a:stretch/>
        </p:blipFill>
        <p:spPr>
          <a:xfrm>
            <a:off x="11536715" y="5683014"/>
            <a:ext cx="681176" cy="196463"/>
          </a:xfrm>
          <a:prstGeom prst="rect">
            <a:avLst/>
          </a:prstGeom>
          <a:noFill/>
          <a:ln>
            <a:noFill/>
          </a:ln>
        </p:spPr>
      </p:pic>
      <p:sp>
        <p:nvSpPr>
          <p:cNvPr id="132" name="Google Shape;132;p4"/>
          <p:cNvSpPr txBox="1"/>
          <p:nvPr/>
        </p:nvSpPr>
        <p:spPr>
          <a:xfrm>
            <a:off x="2955841" y="5997419"/>
            <a:ext cx="802186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Calibri"/>
              <a:buNone/>
            </a:pPr>
            <a:r>
              <a:rPr lang="en-GB" sz="4400" b="0" i="0" u="none" strike="noStrike" cap="none">
                <a:solidFill>
                  <a:srgbClr val="000000"/>
                </a:solidFill>
                <a:latin typeface="Calibri"/>
                <a:ea typeface="Calibri"/>
                <a:cs typeface="Calibri"/>
                <a:sym typeface="Calibri"/>
              </a:rPr>
              <a:t>Catholic</a:t>
            </a:r>
            <a:r>
              <a:rPr lang="en-GB" sz="4000" b="0" i="0" u="none" strike="noStrike" cap="none">
                <a:solidFill>
                  <a:srgbClr val="000000"/>
                </a:solidFill>
                <a:latin typeface="Calibri"/>
                <a:ea typeface="Calibri"/>
                <a:cs typeface="Calibri"/>
                <a:sym typeface="Calibri"/>
              </a:rPr>
              <a:t> </a:t>
            </a:r>
            <a:r>
              <a:rPr lang="en-GB" sz="4400" b="0" i="0" u="none" strike="noStrike" cap="none">
                <a:solidFill>
                  <a:srgbClr val="000000"/>
                </a:solidFill>
                <a:latin typeface="Calibri"/>
                <a:ea typeface="Calibri"/>
                <a:cs typeface="Calibri"/>
                <a:sym typeface="Calibri"/>
              </a:rPr>
              <a:t>Social</a:t>
            </a:r>
            <a:r>
              <a:rPr lang="en-GB" sz="4000" b="0" i="0" u="none" strike="noStrike" cap="none">
                <a:solidFill>
                  <a:srgbClr val="000000"/>
                </a:solidFill>
                <a:latin typeface="Calibri"/>
                <a:ea typeface="Calibri"/>
                <a:cs typeface="Calibri"/>
                <a:sym typeface="Calibri"/>
              </a:rPr>
              <a:t> </a:t>
            </a:r>
            <a:r>
              <a:rPr lang="en-GB" sz="4400" b="0" i="0" u="none" strike="noStrike" cap="none">
                <a:solidFill>
                  <a:srgbClr val="000000"/>
                </a:solidFill>
                <a:latin typeface="Calibri"/>
                <a:ea typeface="Calibri"/>
                <a:cs typeface="Calibri"/>
                <a:sym typeface="Calibri"/>
              </a:rPr>
              <a:t>Teaching</a:t>
            </a:r>
            <a:endParaRPr sz="4000" b="0" i="0" u="none" strike="noStrike" cap="none">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5"/>
          <p:cNvPicPr preferRelativeResize="0"/>
          <p:nvPr/>
        </p:nvPicPr>
        <p:blipFill rotWithShape="1">
          <a:blip r:embed="rId3">
            <a:alphaModFix/>
          </a:blip>
          <a:srcRect l="108" t="12102" r="355"/>
          <a:stretch/>
        </p:blipFill>
        <p:spPr>
          <a:xfrm>
            <a:off x="0" y="0"/>
            <a:ext cx="12176206" cy="1802675"/>
          </a:xfrm>
          <a:prstGeom prst="rect">
            <a:avLst/>
          </a:prstGeom>
          <a:noFill/>
          <a:ln>
            <a:noFill/>
          </a:ln>
        </p:spPr>
      </p:pic>
      <p:pic>
        <p:nvPicPr>
          <p:cNvPr id="139" name="Google Shape;139;p5"/>
          <p:cNvPicPr preferRelativeResize="0"/>
          <p:nvPr/>
        </p:nvPicPr>
        <p:blipFill rotWithShape="1">
          <a:blip r:embed="rId4">
            <a:alphaModFix/>
          </a:blip>
          <a:srcRect/>
          <a:stretch/>
        </p:blipFill>
        <p:spPr>
          <a:xfrm>
            <a:off x="185350" y="5723649"/>
            <a:ext cx="11547259" cy="1128576"/>
          </a:xfrm>
          <a:prstGeom prst="rect">
            <a:avLst/>
          </a:prstGeom>
          <a:noFill/>
          <a:ln>
            <a:noFill/>
          </a:ln>
        </p:spPr>
      </p:pic>
      <p:pic>
        <p:nvPicPr>
          <p:cNvPr id="140" name="Google Shape;140;p5"/>
          <p:cNvPicPr preferRelativeResize="0"/>
          <p:nvPr/>
        </p:nvPicPr>
        <p:blipFill rotWithShape="1">
          <a:blip r:embed="rId5">
            <a:alphaModFix/>
          </a:blip>
          <a:srcRect l="5671" r="4772"/>
          <a:stretch/>
        </p:blipFill>
        <p:spPr>
          <a:xfrm>
            <a:off x="-71883" y="0"/>
            <a:ext cx="1978926" cy="5873436"/>
          </a:xfrm>
          <a:prstGeom prst="rect">
            <a:avLst/>
          </a:prstGeom>
          <a:noFill/>
          <a:ln>
            <a:noFill/>
          </a:ln>
        </p:spPr>
      </p:pic>
      <p:pic>
        <p:nvPicPr>
          <p:cNvPr id="141" name="Google Shape;141;p5"/>
          <p:cNvPicPr preferRelativeResize="0"/>
          <p:nvPr/>
        </p:nvPicPr>
        <p:blipFill rotWithShape="1">
          <a:blip r:embed="rId6">
            <a:alphaModFix/>
          </a:blip>
          <a:srcRect b="786"/>
          <a:stretch/>
        </p:blipFill>
        <p:spPr>
          <a:xfrm>
            <a:off x="8015344" y="-9264"/>
            <a:ext cx="2132554" cy="5891963"/>
          </a:xfrm>
          <a:prstGeom prst="rect">
            <a:avLst/>
          </a:prstGeom>
          <a:noFill/>
          <a:ln>
            <a:noFill/>
          </a:ln>
        </p:spPr>
      </p:pic>
      <p:pic>
        <p:nvPicPr>
          <p:cNvPr id="142" name="Google Shape;142;p5"/>
          <p:cNvPicPr preferRelativeResize="0"/>
          <p:nvPr/>
        </p:nvPicPr>
        <p:blipFill rotWithShape="1">
          <a:blip r:embed="rId7">
            <a:alphaModFix/>
          </a:blip>
          <a:srcRect l="4140" t="929" r="4169" b="264"/>
          <a:stretch/>
        </p:blipFill>
        <p:spPr>
          <a:xfrm>
            <a:off x="3824518" y="0"/>
            <a:ext cx="2115403" cy="5873436"/>
          </a:xfrm>
          <a:prstGeom prst="rect">
            <a:avLst/>
          </a:prstGeom>
          <a:noFill/>
          <a:ln>
            <a:noFill/>
          </a:ln>
        </p:spPr>
      </p:pic>
      <p:pic>
        <p:nvPicPr>
          <p:cNvPr id="143" name="Google Shape;143;p5"/>
          <p:cNvPicPr preferRelativeResize="0"/>
          <p:nvPr/>
        </p:nvPicPr>
        <p:blipFill rotWithShape="1">
          <a:blip r:embed="rId8">
            <a:alphaModFix/>
          </a:blip>
          <a:srcRect l="3112" t="861" r="3347"/>
          <a:stretch/>
        </p:blipFill>
        <p:spPr>
          <a:xfrm>
            <a:off x="1869115" y="0"/>
            <a:ext cx="2006221" cy="5873436"/>
          </a:xfrm>
          <a:prstGeom prst="rect">
            <a:avLst/>
          </a:prstGeom>
          <a:noFill/>
          <a:ln>
            <a:noFill/>
          </a:ln>
        </p:spPr>
      </p:pic>
      <p:pic>
        <p:nvPicPr>
          <p:cNvPr id="144" name="Google Shape;144;p5"/>
          <p:cNvPicPr preferRelativeResize="0"/>
          <p:nvPr/>
        </p:nvPicPr>
        <p:blipFill rotWithShape="1">
          <a:blip r:embed="rId9">
            <a:alphaModFix/>
          </a:blip>
          <a:srcRect l="5494" r="6758"/>
          <a:stretch/>
        </p:blipFill>
        <p:spPr>
          <a:xfrm>
            <a:off x="10128788" y="0"/>
            <a:ext cx="2162633" cy="5884508"/>
          </a:xfrm>
          <a:prstGeom prst="rect">
            <a:avLst/>
          </a:prstGeom>
          <a:noFill/>
          <a:ln>
            <a:noFill/>
          </a:ln>
        </p:spPr>
      </p:pic>
      <p:pic>
        <p:nvPicPr>
          <p:cNvPr id="145" name="Google Shape;145;p5"/>
          <p:cNvPicPr preferRelativeResize="0"/>
          <p:nvPr/>
        </p:nvPicPr>
        <p:blipFill rotWithShape="1">
          <a:blip r:embed="rId10">
            <a:alphaModFix/>
          </a:blip>
          <a:srcRect/>
          <a:stretch/>
        </p:blipFill>
        <p:spPr>
          <a:xfrm>
            <a:off x="11851852" y="5321614"/>
            <a:ext cx="439569" cy="557721"/>
          </a:xfrm>
          <a:prstGeom prst="rect">
            <a:avLst/>
          </a:prstGeom>
          <a:noFill/>
          <a:ln>
            <a:noFill/>
          </a:ln>
        </p:spPr>
      </p:pic>
      <p:pic>
        <p:nvPicPr>
          <p:cNvPr id="146" name="Google Shape;146;p5"/>
          <p:cNvPicPr preferRelativeResize="0"/>
          <p:nvPr/>
        </p:nvPicPr>
        <p:blipFill rotWithShape="1">
          <a:blip r:embed="rId10">
            <a:alphaModFix/>
          </a:blip>
          <a:srcRect/>
          <a:stretch/>
        </p:blipFill>
        <p:spPr>
          <a:xfrm>
            <a:off x="11536715" y="5683014"/>
            <a:ext cx="681176" cy="196463"/>
          </a:xfrm>
          <a:prstGeom prst="rect">
            <a:avLst/>
          </a:prstGeom>
          <a:noFill/>
          <a:ln>
            <a:noFill/>
          </a:ln>
        </p:spPr>
      </p:pic>
      <p:sp>
        <p:nvSpPr>
          <p:cNvPr id="147" name="Google Shape;147;p5"/>
          <p:cNvSpPr txBox="1"/>
          <p:nvPr/>
        </p:nvSpPr>
        <p:spPr>
          <a:xfrm>
            <a:off x="2955841" y="5997419"/>
            <a:ext cx="802186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Calibri"/>
              <a:buNone/>
            </a:pPr>
            <a:r>
              <a:rPr lang="en-GB" sz="4400" b="0" i="0" u="none" strike="noStrike" cap="none">
                <a:solidFill>
                  <a:srgbClr val="000000"/>
                </a:solidFill>
                <a:latin typeface="Calibri"/>
                <a:ea typeface="Calibri"/>
                <a:cs typeface="Calibri"/>
                <a:sym typeface="Calibri"/>
              </a:rPr>
              <a:t>Catholic</a:t>
            </a:r>
            <a:r>
              <a:rPr lang="en-GB" sz="4000" b="0" i="0" u="none" strike="noStrike" cap="none">
                <a:solidFill>
                  <a:srgbClr val="000000"/>
                </a:solidFill>
                <a:latin typeface="Calibri"/>
                <a:ea typeface="Calibri"/>
                <a:cs typeface="Calibri"/>
                <a:sym typeface="Calibri"/>
              </a:rPr>
              <a:t> </a:t>
            </a:r>
            <a:r>
              <a:rPr lang="en-GB" sz="4400" b="0" i="0" u="none" strike="noStrike" cap="none">
                <a:solidFill>
                  <a:srgbClr val="000000"/>
                </a:solidFill>
                <a:latin typeface="Calibri"/>
                <a:ea typeface="Calibri"/>
                <a:cs typeface="Calibri"/>
                <a:sym typeface="Calibri"/>
              </a:rPr>
              <a:t>Social</a:t>
            </a:r>
            <a:r>
              <a:rPr lang="en-GB" sz="4000" b="0" i="0" u="none" strike="noStrike" cap="none">
                <a:solidFill>
                  <a:srgbClr val="000000"/>
                </a:solidFill>
                <a:latin typeface="Calibri"/>
                <a:ea typeface="Calibri"/>
                <a:cs typeface="Calibri"/>
                <a:sym typeface="Calibri"/>
              </a:rPr>
              <a:t> </a:t>
            </a:r>
            <a:r>
              <a:rPr lang="en-GB" sz="4400" b="0" i="0" u="none" strike="noStrike" cap="none">
                <a:solidFill>
                  <a:srgbClr val="000000"/>
                </a:solidFill>
                <a:latin typeface="Calibri"/>
                <a:ea typeface="Calibri"/>
                <a:cs typeface="Calibri"/>
                <a:sym typeface="Calibri"/>
              </a:rPr>
              <a:t>Teaching</a:t>
            </a:r>
            <a:endParaRPr sz="4000" b="0" i="0" u="none" strike="noStrike" cap="none">
              <a:solidFill>
                <a:srgbClr val="000000"/>
              </a:solidFill>
              <a:latin typeface="Calibri"/>
              <a:ea typeface="Calibri"/>
              <a:cs typeface="Calibri"/>
              <a:sym typeface="Calibri"/>
            </a:endParaRPr>
          </a:p>
        </p:txBody>
      </p:sp>
      <p:pic>
        <p:nvPicPr>
          <p:cNvPr id="148" name="Google Shape;148;p5"/>
          <p:cNvPicPr preferRelativeResize="0"/>
          <p:nvPr/>
        </p:nvPicPr>
        <p:blipFill rotWithShape="1">
          <a:blip r:embed="rId11">
            <a:alphaModFix/>
          </a:blip>
          <a:srcRect t="1149"/>
          <a:stretch/>
        </p:blipFill>
        <p:spPr>
          <a:xfrm>
            <a:off x="5899748" y="0"/>
            <a:ext cx="2153617" cy="587343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g2fe0ce499a4_0_5"/>
          <p:cNvPicPr preferRelativeResize="0"/>
          <p:nvPr/>
        </p:nvPicPr>
        <p:blipFill>
          <a:blip r:embed="rId3">
            <a:alphaModFix/>
          </a:blip>
          <a:stretch>
            <a:fillRect/>
          </a:stretch>
        </p:blipFill>
        <p:spPr>
          <a:xfrm>
            <a:off x="2570863" y="46212"/>
            <a:ext cx="6765574" cy="6765574"/>
          </a:xfrm>
          <a:prstGeom prst="rect">
            <a:avLst/>
          </a:prstGeom>
          <a:noFill/>
          <a:ln>
            <a:noFill/>
          </a:ln>
        </p:spPr>
      </p:pic>
      <p:pic>
        <p:nvPicPr>
          <p:cNvPr id="155" name="Google Shape;155;g2fe0ce499a4_0_5"/>
          <p:cNvPicPr preferRelativeResize="0"/>
          <p:nvPr/>
        </p:nvPicPr>
        <p:blipFill rotWithShape="1">
          <a:blip r:embed="rId4">
            <a:alphaModFix/>
          </a:blip>
          <a:srcRect l="109" t="12103" r="358"/>
          <a:stretch/>
        </p:blipFill>
        <p:spPr>
          <a:xfrm>
            <a:off x="0" y="-2338"/>
            <a:ext cx="12192000" cy="1805013"/>
          </a:xfrm>
          <a:prstGeom prst="rect">
            <a:avLst/>
          </a:prstGeom>
          <a:noFill/>
          <a:ln>
            <a:noFill/>
          </a:ln>
        </p:spPr>
      </p:pic>
      <p:pic>
        <p:nvPicPr>
          <p:cNvPr id="156" name="Google Shape;156;g2fe0ce499a4_0_5"/>
          <p:cNvPicPr preferRelativeResize="0"/>
          <p:nvPr/>
        </p:nvPicPr>
        <p:blipFill rotWithShape="1">
          <a:blip r:embed="rId5">
            <a:alphaModFix/>
          </a:blip>
          <a:srcRect/>
          <a:stretch/>
        </p:blipFill>
        <p:spPr>
          <a:xfrm>
            <a:off x="180022" y="5700713"/>
            <a:ext cx="11547260" cy="1128576"/>
          </a:xfrm>
          <a:prstGeom prst="rect">
            <a:avLst/>
          </a:prstGeom>
          <a:noFill/>
          <a:ln>
            <a:noFill/>
          </a:ln>
        </p:spPr>
      </p:pic>
      <p:sp>
        <p:nvSpPr>
          <p:cNvPr id="157" name="Google Shape;157;g2fe0ce499a4_0_5"/>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Solidarity and Peace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g2fe0ce499a4_0_15"/>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164" name="Google Shape;164;g2fe0ce499a4_0_15"/>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65" name="Google Shape;165;g2fe0ce499a4_0_15"/>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Solidarity and Peace</a:t>
            </a:r>
            <a:endParaRPr/>
          </a:p>
        </p:txBody>
      </p:sp>
      <p:pic>
        <p:nvPicPr>
          <p:cNvPr id="166" name="Google Shape;166;g2fe0ce499a4_0_15"/>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592275" y="1831175"/>
            <a:ext cx="2395493" cy="3593239"/>
          </a:xfrm>
          <a:prstGeom prst="rect">
            <a:avLst/>
          </a:prstGeom>
          <a:noFill/>
          <a:ln>
            <a:noFill/>
          </a:ln>
        </p:spPr>
      </p:pic>
      <p:pic>
        <p:nvPicPr>
          <p:cNvPr id="167" name="Google Shape;167;g2fe0ce499a4_0_15"/>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a:off x="5039593" y="1831188"/>
            <a:ext cx="2431751" cy="3593236"/>
          </a:xfrm>
          <a:prstGeom prst="rect">
            <a:avLst/>
          </a:prstGeom>
          <a:noFill/>
          <a:ln>
            <a:noFill/>
          </a:ln>
        </p:spPr>
      </p:pic>
      <p:pic>
        <p:nvPicPr>
          <p:cNvPr id="168" name="Google Shape;168;g2fe0ce499a4_0_15"/>
          <p:cNvPicPr preferRelativeResize="0"/>
          <p:nvPr/>
        </p:nvPicPr>
        <p:blipFill>
          <a:blip r:embed="rId7" cstate="hqprint">
            <a:alphaModFix/>
            <a:extLst>
              <a:ext uri="{28A0092B-C50C-407E-A947-70E740481C1C}">
                <a14:useLocalDpi xmlns:a14="http://schemas.microsoft.com/office/drawing/2010/main"/>
              </a:ext>
            </a:extLst>
          </a:blip>
          <a:stretch>
            <a:fillRect/>
          </a:stretch>
        </p:blipFill>
        <p:spPr>
          <a:xfrm>
            <a:off x="9263268" y="1831175"/>
            <a:ext cx="2694929" cy="359323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g2fe0ce499a4_0_28"/>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175" name="Google Shape;175;g2fe0ce499a4_0_28"/>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76" name="Google Shape;176;g2fe0ce499a4_0_28"/>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Solidarity and Peace</a:t>
            </a:r>
            <a:endParaRPr/>
          </a:p>
        </p:txBody>
      </p:sp>
      <p:pic>
        <p:nvPicPr>
          <p:cNvPr id="177" name="Google Shape;177;g2fe0ce499a4_0_28"/>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832200" y="1955075"/>
            <a:ext cx="2397888" cy="3593239"/>
          </a:xfrm>
          <a:prstGeom prst="rect">
            <a:avLst/>
          </a:prstGeom>
          <a:noFill/>
          <a:ln>
            <a:noFill/>
          </a:ln>
        </p:spPr>
      </p:pic>
      <p:pic>
        <p:nvPicPr>
          <p:cNvPr id="178" name="Google Shape;178;g2fe0ce499a4_0_28"/>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a:off x="4082300" y="1955075"/>
            <a:ext cx="2395493" cy="3593239"/>
          </a:xfrm>
          <a:prstGeom prst="rect">
            <a:avLst/>
          </a:prstGeom>
          <a:noFill/>
          <a:ln>
            <a:noFill/>
          </a:ln>
        </p:spPr>
      </p:pic>
      <p:pic>
        <p:nvPicPr>
          <p:cNvPr id="179" name="Google Shape;179;g2fe0ce499a4_0_28"/>
          <p:cNvPicPr preferRelativeResize="0"/>
          <p:nvPr/>
        </p:nvPicPr>
        <p:blipFill>
          <a:blip r:embed="rId7" cstate="hqprint">
            <a:alphaModFix/>
            <a:extLst>
              <a:ext uri="{28A0092B-C50C-407E-A947-70E740481C1C}">
                <a14:useLocalDpi xmlns:a14="http://schemas.microsoft.com/office/drawing/2010/main"/>
              </a:ext>
            </a:extLst>
          </a:blip>
          <a:stretch>
            <a:fillRect/>
          </a:stretch>
        </p:blipFill>
        <p:spPr>
          <a:xfrm>
            <a:off x="7090055" y="1955075"/>
            <a:ext cx="4949545" cy="329889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7"/>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186" name="Google Shape;186;p7"/>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87" name="Google Shape;187;p7"/>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Solidarity and Peace</a:t>
            </a:r>
            <a:endParaRPr/>
          </a:p>
        </p:txBody>
      </p:sp>
      <p:pic>
        <p:nvPicPr>
          <p:cNvPr id="188" name="Google Shape;188;p7"/>
          <p:cNvPicPr preferRelativeResize="0"/>
          <p:nvPr/>
        </p:nvPicPr>
        <p:blipFill rotWithShape="1">
          <a:blip r:embed="rId5">
            <a:alphaModFix/>
          </a:blip>
          <a:srcRect l="9728" t="7703" r="53125" b="17083"/>
          <a:stretch/>
        </p:blipFill>
        <p:spPr>
          <a:xfrm>
            <a:off x="8704729" y="1802675"/>
            <a:ext cx="2863526" cy="3261410"/>
          </a:xfrm>
          <a:prstGeom prst="rect">
            <a:avLst/>
          </a:prstGeom>
          <a:noFill/>
          <a:ln>
            <a:noFill/>
          </a:ln>
        </p:spPr>
      </p:pic>
      <p:sp>
        <p:nvSpPr>
          <p:cNvPr id="189" name="Google Shape;189;p7"/>
          <p:cNvSpPr/>
          <p:nvPr/>
        </p:nvSpPr>
        <p:spPr>
          <a:xfrm>
            <a:off x="1371600" y="2090172"/>
            <a:ext cx="6709384" cy="20005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dk1"/>
                </a:solidFill>
                <a:latin typeface="Gill Sans"/>
                <a:ea typeface="Gill Sans"/>
                <a:cs typeface="Gill Sans"/>
                <a:sym typeface="Gill Sans"/>
              </a:rPr>
              <a:t>‘Live in harmony with one another. Help those in need.’</a:t>
            </a:r>
            <a:endParaRPr/>
          </a:p>
          <a:p>
            <a:pPr marL="0" marR="0" lvl="0" indent="0" algn="ctr" rtl="0">
              <a:spcBef>
                <a:spcPts val="0"/>
              </a:spcBef>
              <a:spcAft>
                <a:spcPts val="0"/>
              </a:spcAft>
              <a:buNone/>
            </a:pPr>
            <a:r>
              <a:rPr lang="en-GB" sz="3600" b="1" i="0" u="none" strike="noStrike" cap="none">
                <a:solidFill>
                  <a:srgbClr val="C00000"/>
                </a:solidFill>
                <a:latin typeface="Gill Sans"/>
                <a:ea typeface="Gill Sans"/>
                <a:cs typeface="Gill Sans"/>
                <a:sym typeface="Gill Sans"/>
              </a:rPr>
              <a:t>Romans 12:16</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bf821f5-aa1d-4cdb-b269-285a7255603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1AA838B9881CC40B9AA90BB5084EB30" ma:contentTypeVersion="14" ma:contentTypeDescription="Create a new document." ma:contentTypeScope="" ma:versionID="351334401caa269e15fafb683ab4c0a0">
  <xsd:schema xmlns:xsd="http://www.w3.org/2001/XMLSchema" xmlns:xs="http://www.w3.org/2001/XMLSchema" xmlns:p="http://schemas.microsoft.com/office/2006/metadata/properties" xmlns:ns3="8bf821f5-aa1d-4cdb-b269-285a72556037" xmlns:ns4="3398d740-bf9e-4d93-bbeb-5534c4c05499" targetNamespace="http://schemas.microsoft.com/office/2006/metadata/properties" ma:root="true" ma:fieldsID="02150e9e3c6f730f299109aba450a2a1" ns3:_="" ns4:_="">
    <xsd:import namespace="8bf821f5-aa1d-4cdb-b269-285a72556037"/>
    <xsd:import namespace="3398d740-bf9e-4d93-bbeb-5534c4c05499"/>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element ref="ns3:_activity" minOccurs="0"/>
                <xsd:element ref="ns3:MediaServiceDateTaken" minOccurs="0"/>
                <xsd:element ref="ns3:MediaServiceSystemTags" minOccurs="0"/>
                <xsd:element ref="ns3:MediaServiceGenerationTime" minOccurs="0"/>
                <xsd:element ref="ns3:MediaServiceEventHashCode" minOccurs="0"/>
                <xsd:element ref="ns3:MediaLengthInSeconds" minOccurs="0"/>
                <xsd:element ref="ns3:MediaServiceOCR"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821f5-aa1d-4cdb-b269-285a725560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_activity" ma:index="12" nillable="true" ma:displayName="_activity" ma:hidden="true" ma:internalName="_activity">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398d740-bf9e-4d93-bbeb-5534c4c0549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A72F20-B2D6-4599-A43B-3C6A12DB29A8}">
  <ds:schemaRefs>
    <ds:schemaRef ds:uri="http://schemas.microsoft.com/office/2006/metadata/properties"/>
    <ds:schemaRef ds:uri="http://schemas.microsoft.com/office/2006/documentManagement/types"/>
    <ds:schemaRef ds:uri="3398d740-bf9e-4d93-bbeb-5534c4c05499"/>
    <ds:schemaRef ds:uri="http://purl.org/dc/dcmitype/"/>
    <ds:schemaRef ds:uri="8bf821f5-aa1d-4cdb-b269-285a72556037"/>
    <ds:schemaRef ds:uri="http://purl.org/dc/terms/"/>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EADB648E-DF34-4C8A-8222-295EFEA59D8E}">
  <ds:schemaRefs>
    <ds:schemaRef ds:uri="http://schemas.microsoft.com/sharepoint/v3/contenttype/forms"/>
  </ds:schemaRefs>
</ds:datastoreItem>
</file>

<file path=customXml/itemProps3.xml><?xml version="1.0" encoding="utf-8"?>
<ds:datastoreItem xmlns:ds="http://schemas.openxmlformats.org/officeDocument/2006/customXml" ds:itemID="{F3F62D7E-A4FA-4D97-B270-B32A641F1D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f821f5-aa1d-4cdb-b269-285a72556037"/>
    <ds:schemaRef ds:uri="3398d740-bf9e-4d93-bbeb-5534c4c054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TotalTime>
  <Words>552</Words>
  <Application>Microsoft Office PowerPoint</Application>
  <PresentationFormat>Widescreen</PresentationFormat>
  <Paragraphs>71</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Gill Sans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Verity Sykes</dc:creator>
  <cp:lastModifiedBy>Callum Mitchell</cp:lastModifiedBy>
  <cp:revision>2</cp:revision>
  <dcterms:created xsi:type="dcterms:W3CDTF">2018-05-21T15:55:21Z</dcterms:created>
  <dcterms:modified xsi:type="dcterms:W3CDTF">2024-12-17T16:26:42Z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0x010100D1AA838B9881CC40B9AA90BB5084EB30</vt:lpwstr>
  </property>
</Properties>
</file>