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ill Sans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QKturhOPBL8dj9fiV6gAnGHOd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39" autoAdjust="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What does this mean; who are your brothers/sisters? How might you be their keeper?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would love to see the work your pupils produce (with permissions if necessary). Please email their work to: </a:t>
            </a: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eduril@rcdow.org.uk</a:t>
            </a:r>
          </a:p>
        </p:txBody>
      </p:sp>
      <p:sp>
        <p:nvSpPr>
          <p:cNvPr id="205" name="Google Shape;20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47997dad6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3047997dad6_1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would love to see the work your pupils produce (with permissions if necessary). Please email their work to: </a:t>
            </a: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eduril@rcdow.org.uk</a:t>
            </a:r>
          </a:p>
        </p:txBody>
      </p:sp>
      <p:sp>
        <p:nvSpPr>
          <p:cNvPr id="215" name="Google Shape;215;g3047997dad6_1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47997dad6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047997dad6_1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would love to see the work your pupils produce (with permissions if necessary).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email their work to: </a:t>
            </a: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eduril@rcdow.org.uk</a:t>
            </a:r>
          </a:p>
        </p:txBody>
      </p:sp>
      <p:sp>
        <p:nvSpPr>
          <p:cNvPr id="225" name="Google Shape;225;g3047997dad6_1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Encourage thoughtful responses from the children, challenging them to explain and justify their thinking.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partners for 3 minutes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 responses</a:t>
            </a: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47997dad6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3047997dad6_1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partners for 3 minutes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 responses</a:t>
            </a:r>
            <a:endParaRPr/>
          </a:p>
        </p:txBody>
      </p:sp>
      <p:sp>
        <p:nvSpPr>
          <p:cNvPr id="106" name="Google Shape;106;g3047997dad6_1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47997dad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3047997dad6_1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partners for 3 minutes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 responses</a:t>
            </a:r>
            <a:endParaRPr/>
          </a:p>
        </p:txBody>
      </p:sp>
      <p:sp>
        <p:nvSpPr>
          <p:cNvPr id="115" name="Google Shape;115;g3047997dad6_1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47997dad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3047997dad6_1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partners for 3 minutes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 responses</a:t>
            </a:r>
            <a:endParaRPr/>
          </a:p>
        </p:txBody>
      </p:sp>
      <p:sp>
        <p:nvSpPr>
          <p:cNvPr id="124" name="Google Shape;124;g3047997dad6_1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partners for 3 minutes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 responses</a:t>
            </a:r>
            <a:endParaRPr/>
          </a:p>
        </p:txBody>
      </p:sp>
      <p:sp>
        <p:nvSpPr>
          <p:cNvPr id="133" name="Google Shape;1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43" name="Google Shape;1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59" name="Google Shape;15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23788" r="337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l="17588" t="61504" r="21023"/>
          <a:stretch/>
        </p:blipFill>
        <p:spPr>
          <a:xfrm>
            <a:off x="736166" y="4968986"/>
            <a:ext cx="3739487" cy="132874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1469409" y="955342"/>
            <a:ext cx="94716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Community and Participation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Year 3</a:t>
            </a:r>
            <a:endParaRPr sz="80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l="54104" t="11588" r="10359" b="19840"/>
          <a:stretch/>
        </p:blipFill>
        <p:spPr>
          <a:xfrm>
            <a:off x="8686800" y="3705331"/>
            <a:ext cx="2328400" cy="252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8" y="59961"/>
            <a:ext cx="2164084" cy="2161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7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Community and Participation</a:t>
            </a:r>
            <a:endParaRPr/>
          </a:p>
        </p:txBody>
      </p:sp>
      <p:pic>
        <p:nvPicPr>
          <p:cNvPr id="190" name="Google Shape;190;p7"/>
          <p:cNvPicPr preferRelativeResize="0"/>
          <p:nvPr/>
        </p:nvPicPr>
        <p:blipFill rotWithShape="1">
          <a:blip r:embed="rId5">
            <a:alphaModFix/>
          </a:blip>
          <a:srcRect l="10983" t="3768" r="28544" b="54492"/>
          <a:stretch/>
        </p:blipFill>
        <p:spPr>
          <a:xfrm>
            <a:off x="695738" y="2192855"/>
            <a:ext cx="2932045" cy="286247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7"/>
          <p:cNvSpPr txBox="1"/>
          <p:nvPr/>
        </p:nvSpPr>
        <p:spPr>
          <a:xfrm>
            <a:off x="4311175" y="2448062"/>
            <a:ext cx="7185087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 Christians, we are called to live in </a:t>
            </a:r>
            <a:r>
              <a:rPr lang="en-GB" sz="3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community</a:t>
            </a: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with one another.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This means loving and taking care of those around us.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9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Community and Participation</a:t>
            </a:r>
            <a:endParaRPr/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5">
            <a:alphaModFix/>
          </a:blip>
          <a:srcRect l="9728" t="7703" r="53125" b="17083"/>
          <a:stretch/>
        </p:blipFill>
        <p:spPr>
          <a:xfrm>
            <a:off x="1026515" y="2110962"/>
            <a:ext cx="2863526" cy="326141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/>
          <p:nvPr/>
        </p:nvSpPr>
        <p:spPr>
          <a:xfrm>
            <a:off x="4704241" y="2772171"/>
            <a:ext cx="672576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</a:t>
            </a:r>
            <a:r>
              <a:rPr lang="en-GB" sz="3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 am my brother’s and sister’s keeper</a:t>
            </a: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’</a:t>
            </a:r>
            <a:endParaRPr sz="24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(Genesis 4: 8-15)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2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2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Main Activity</a:t>
            </a:r>
            <a:endParaRPr/>
          </a:p>
        </p:txBody>
      </p:sp>
      <p:sp>
        <p:nvSpPr>
          <p:cNvPr id="210" name="Google Shape;210;p12"/>
          <p:cNvSpPr txBox="1"/>
          <p:nvPr/>
        </p:nvSpPr>
        <p:spPr>
          <a:xfrm>
            <a:off x="3269975" y="1719850"/>
            <a:ext cx="86427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Think about your talents</a:t>
            </a:r>
            <a:r>
              <a:rPr lang="en-GB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skills and interests.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Draw your ‘perfect community’</a:t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Make sure to show:</a:t>
            </a:r>
            <a:endParaRPr sz="28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4064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Gill Sans"/>
              <a:buChar char="●"/>
            </a:pPr>
            <a:r>
              <a:rPr lang="en-GB" sz="28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People participating</a:t>
            </a:r>
            <a:endParaRPr sz="28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4064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Gill Sans"/>
              <a:buChar char="●"/>
            </a:pPr>
            <a:r>
              <a:rPr lang="en-GB" sz="28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Evidence of ‘being your brother/sister’s keeper’</a:t>
            </a:r>
            <a:endParaRPr sz="28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12"/>
          <p:cNvPicPr preferRelativeResize="0"/>
          <p:nvPr/>
        </p:nvPicPr>
        <p:blipFill rotWithShape="1">
          <a:blip r:embed="rId5">
            <a:alphaModFix/>
          </a:blip>
          <a:srcRect l="5980" t="10147" r="57278" b="19642"/>
          <a:stretch/>
        </p:blipFill>
        <p:spPr>
          <a:xfrm>
            <a:off x="370390" y="1812079"/>
            <a:ext cx="3017154" cy="3243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3047997dad6_1_32"/>
          <p:cNvPicPr preferRelativeResize="0"/>
          <p:nvPr/>
        </p:nvPicPr>
        <p:blipFill rotWithShape="1">
          <a:blip r:embed="rId3">
            <a:alphaModFix/>
          </a:blip>
          <a:srcRect l="109" t="12103" r="358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047997dad6_1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3047997dad6_1_32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Main Activity</a:t>
            </a:r>
            <a:endParaRPr/>
          </a:p>
        </p:txBody>
      </p:sp>
      <p:sp>
        <p:nvSpPr>
          <p:cNvPr id="220" name="Google Shape;220;g3047997dad6_1_32"/>
          <p:cNvSpPr txBox="1"/>
          <p:nvPr/>
        </p:nvSpPr>
        <p:spPr>
          <a:xfrm>
            <a:off x="3269975" y="1719850"/>
            <a:ext cx="8642700" cy="54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Think about your talents</a:t>
            </a:r>
            <a:r>
              <a:rPr lang="en-GB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GB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skills and interests.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Draw your ‘perfect community’</a:t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Look through Scripture passages about community. Reflect some of them in your drawing.</a:t>
            </a:r>
            <a:endParaRPr sz="28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4064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Gill Sans"/>
              <a:buChar char="●"/>
            </a:pPr>
            <a:r>
              <a:rPr lang="en-GB" sz="28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Label parts of your drawing and explain how this is showing certain Scripture passages in action.</a:t>
            </a:r>
            <a:endParaRPr sz="28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g3047997dad6_1_32"/>
          <p:cNvPicPr preferRelativeResize="0"/>
          <p:nvPr/>
        </p:nvPicPr>
        <p:blipFill rotWithShape="1">
          <a:blip r:embed="rId5">
            <a:alphaModFix/>
          </a:blip>
          <a:srcRect l="5981" t="10145" r="57278" b="19644"/>
          <a:stretch/>
        </p:blipFill>
        <p:spPr>
          <a:xfrm>
            <a:off x="370390" y="1812079"/>
            <a:ext cx="3017155" cy="3243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047997dad6_1_41"/>
          <p:cNvPicPr preferRelativeResize="0"/>
          <p:nvPr/>
        </p:nvPicPr>
        <p:blipFill rotWithShape="1">
          <a:blip r:embed="rId3">
            <a:alphaModFix/>
          </a:blip>
          <a:srcRect l="109" t="12103" r="358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047997dad6_1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047997dad6_1_41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Extra Challenge</a:t>
            </a:r>
            <a:endParaRPr/>
          </a:p>
        </p:txBody>
      </p:sp>
      <p:sp>
        <p:nvSpPr>
          <p:cNvPr id="230" name="Google Shape;230;g3047997dad6_1_41"/>
          <p:cNvSpPr txBox="1"/>
          <p:nvPr/>
        </p:nvSpPr>
        <p:spPr>
          <a:xfrm>
            <a:off x="3269975" y="1719850"/>
            <a:ext cx="86427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Think about your </a:t>
            </a:r>
            <a:r>
              <a:rPr lang="en-GB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school community. Is it a ‘perfect community’ where people are participating, in the way Jesus teaches us?</a:t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Write a piece for the newsletter to give tips on working towards the ‘perfect community.’</a:t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Refer to the Scripture passages and give examples of ways people’s actions might reflect them </a:t>
            </a:r>
            <a:r>
              <a:rPr lang="en-GB" sz="25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e.g. including people who are feeling left out; finding patience when your classroom partner frustrates you; losing graciously.</a:t>
            </a:r>
            <a:endParaRPr sz="25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1" name="Google Shape;231;g3047997dad6_1_41"/>
          <p:cNvPicPr preferRelativeResize="0"/>
          <p:nvPr/>
        </p:nvPicPr>
        <p:blipFill rotWithShape="1">
          <a:blip r:embed="rId5">
            <a:alphaModFix/>
          </a:blip>
          <a:srcRect l="5981" t="10145" r="57278" b="19644"/>
          <a:stretch/>
        </p:blipFill>
        <p:spPr>
          <a:xfrm>
            <a:off x="370390" y="1812079"/>
            <a:ext cx="3017155" cy="3243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3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3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Plenary</a:t>
            </a:r>
            <a:endParaRPr/>
          </a:p>
        </p:txBody>
      </p:sp>
      <p:pic>
        <p:nvPicPr>
          <p:cNvPr id="240" name="Google Shape;240;p13"/>
          <p:cNvPicPr preferRelativeResize="0"/>
          <p:nvPr/>
        </p:nvPicPr>
        <p:blipFill rotWithShape="1">
          <a:blip r:embed="rId5">
            <a:alphaModFix/>
          </a:blip>
          <a:srcRect l="9728" t="7703" r="53125" b="17083"/>
          <a:stretch/>
        </p:blipFill>
        <p:spPr>
          <a:xfrm>
            <a:off x="8622778" y="1960340"/>
            <a:ext cx="2863526" cy="326141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/>
          <p:nvPr/>
        </p:nvSpPr>
        <p:spPr>
          <a:xfrm>
            <a:off x="862836" y="1960340"/>
            <a:ext cx="7674300" cy="29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</a:t>
            </a:r>
            <a:r>
              <a:rPr lang="en-GB" sz="2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Those who love God must love their brothers and sisters</a:t>
            </a:r>
            <a:r>
              <a:rPr lang="en-GB"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’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1 John 4: 19-21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Does the perfect community exist?</a:t>
            </a:r>
            <a:endParaRPr sz="2400" b="1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What do these images have in common?</a:t>
            </a:r>
            <a:endParaRPr/>
          </a:p>
        </p:txBody>
      </p:sp>
      <p:pic>
        <p:nvPicPr>
          <p:cNvPr id="102" name="Google Shape;10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1375" y="1754950"/>
            <a:ext cx="5619871" cy="374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3047997dad6_1_3"/>
          <p:cNvPicPr preferRelativeResize="0"/>
          <p:nvPr/>
        </p:nvPicPr>
        <p:blipFill rotWithShape="1">
          <a:blip r:embed="rId3">
            <a:alphaModFix/>
          </a:blip>
          <a:srcRect l="109" t="12103" r="358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047997dad6_1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047997dad6_1_3"/>
          <p:cNvSpPr txBox="1"/>
          <p:nvPr/>
        </p:nvSpPr>
        <p:spPr>
          <a:xfrm>
            <a:off x="1158240" y="785381"/>
            <a:ext cx="98754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What do these images have in common?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11" name="Google Shape;111;g3047997dad6_1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1501" y="1848900"/>
            <a:ext cx="5765771" cy="38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047997dad6_1_13"/>
          <p:cNvPicPr preferRelativeResize="0"/>
          <p:nvPr/>
        </p:nvPicPr>
        <p:blipFill rotWithShape="1">
          <a:blip r:embed="rId3">
            <a:alphaModFix/>
          </a:blip>
          <a:srcRect l="109" t="12103" r="358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047997dad6_1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3047997dad6_1_13"/>
          <p:cNvSpPr txBox="1"/>
          <p:nvPr/>
        </p:nvSpPr>
        <p:spPr>
          <a:xfrm>
            <a:off x="1158240" y="785381"/>
            <a:ext cx="98754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What do these images have in common?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0" name="Google Shape;120;g3047997dad6_1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6475" y="1693038"/>
            <a:ext cx="2579055" cy="386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3047997dad6_1_23"/>
          <p:cNvPicPr preferRelativeResize="0"/>
          <p:nvPr/>
        </p:nvPicPr>
        <p:blipFill rotWithShape="1">
          <a:blip r:embed="rId3">
            <a:alphaModFix/>
          </a:blip>
          <a:srcRect l="109" t="12103" r="358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047997dad6_1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3047997dad6_1_23"/>
          <p:cNvSpPr txBox="1"/>
          <p:nvPr/>
        </p:nvSpPr>
        <p:spPr>
          <a:xfrm>
            <a:off x="1158240" y="785381"/>
            <a:ext cx="98754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What do these images have in common?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9" name="Google Shape;129;g3047997dad6_1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2225" y="1725751"/>
            <a:ext cx="5707546" cy="38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Community</a:t>
            </a:r>
            <a:endParaRPr/>
          </a:p>
        </p:txBody>
      </p:sp>
      <p:pic>
        <p:nvPicPr>
          <p:cNvPr id="138" name="Google Shape;138;p3"/>
          <p:cNvPicPr preferRelativeResize="0"/>
          <p:nvPr/>
        </p:nvPicPr>
        <p:blipFill rotWithShape="1">
          <a:blip r:embed="rId5">
            <a:alphaModFix/>
          </a:blip>
          <a:srcRect l="6145" t="11984" r="56616" b="18181"/>
          <a:stretch/>
        </p:blipFill>
        <p:spPr>
          <a:xfrm>
            <a:off x="8781553" y="1963661"/>
            <a:ext cx="2778211" cy="293067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"/>
          <p:cNvSpPr txBox="1"/>
          <p:nvPr/>
        </p:nvSpPr>
        <p:spPr>
          <a:xfrm>
            <a:off x="1029923" y="2919778"/>
            <a:ext cx="7259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What do</a:t>
            </a:r>
            <a:r>
              <a:rPr lang="en-GB" sz="36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es community mean to you?</a:t>
            </a:r>
            <a:endParaRPr sz="4000" b="1" i="0" u="none" strike="noStrike" cap="non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4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0"/>
            <a:ext cx="12176206" cy="18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50" y="5723649"/>
            <a:ext cx="11547259" cy="11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/>
          <p:nvPr/>
        </p:nvPicPr>
        <p:blipFill rotWithShape="1">
          <a:blip r:embed="rId5">
            <a:alphaModFix/>
          </a:blip>
          <a:srcRect l="5671" r="4772"/>
          <a:stretch/>
        </p:blipFill>
        <p:spPr>
          <a:xfrm>
            <a:off x="-71883" y="0"/>
            <a:ext cx="1978926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/>
        </p:nvPicPr>
        <p:blipFill rotWithShape="1">
          <a:blip r:embed="rId6">
            <a:alphaModFix/>
          </a:blip>
          <a:srcRect b="786"/>
          <a:stretch/>
        </p:blipFill>
        <p:spPr>
          <a:xfrm>
            <a:off x="8015344" y="-12200"/>
            <a:ext cx="2132554" cy="589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7">
            <a:alphaModFix/>
          </a:blip>
          <a:srcRect l="4140" t="929" r="4169" b="264"/>
          <a:stretch/>
        </p:blipFill>
        <p:spPr>
          <a:xfrm>
            <a:off x="3824518" y="0"/>
            <a:ext cx="2115403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8">
            <a:alphaModFix/>
          </a:blip>
          <a:srcRect l="3112" t="861" r="3347"/>
          <a:stretch/>
        </p:blipFill>
        <p:spPr>
          <a:xfrm>
            <a:off x="1869115" y="0"/>
            <a:ext cx="2006221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9">
            <a:alphaModFix/>
          </a:blip>
          <a:srcRect l="5494" r="6758"/>
          <a:stretch/>
        </p:blipFill>
        <p:spPr>
          <a:xfrm>
            <a:off x="10128788" y="0"/>
            <a:ext cx="2162633" cy="588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10">
            <a:alphaModFix/>
          </a:blip>
          <a:srcRect t="1149"/>
          <a:stretch/>
        </p:blipFill>
        <p:spPr>
          <a:xfrm>
            <a:off x="5899748" y="0"/>
            <a:ext cx="2153617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851852" y="5321614"/>
            <a:ext cx="439569" cy="5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536715" y="5683014"/>
            <a:ext cx="681176" cy="19646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"/>
          <p:cNvSpPr txBox="1"/>
          <p:nvPr/>
        </p:nvSpPr>
        <p:spPr>
          <a:xfrm>
            <a:off x="2955841" y="5997419"/>
            <a:ext cx="80218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Catholic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5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0"/>
            <a:ext cx="12176206" cy="18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50" y="5723649"/>
            <a:ext cx="11547259" cy="11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/>
          <p:cNvPicPr preferRelativeResize="0"/>
          <p:nvPr/>
        </p:nvPicPr>
        <p:blipFill rotWithShape="1">
          <a:blip r:embed="rId5">
            <a:alphaModFix/>
          </a:blip>
          <a:srcRect l="5671" r="4772"/>
          <a:stretch/>
        </p:blipFill>
        <p:spPr>
          <a:xfrm>
            <a:off x="-71883" y="0"/>
            <a:ext cx="1978926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6">
            <a:alphaModFix/>
          </a:blip>
          <a:srcRect b="786"/>
          <a:stretch/>
        </p:blipFill>
        <p:spPr>
          <a:xfrm>
            <a:off x="8015344" y="-12200"/>
            <a:ext cx="2132554" cy="589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7">
            <a:alphaModFix/>
          </a:blip>
          <a:srcRect l="4140" t="929" r="4169" b="264"/>
          <a:stretch/>
        </p:blipFill>
        <p:spPr>
          <a:xfrm>
            <a:off x="3824518" y="0"/>
            <a:ext cx="2115403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5"/>
          <p:cNvPicPr preferRelativeResize="0"/>
          <p:nvPr/>
        </p:nvPicPr>
        <p:blipFill rotWithShape="1">
          <a:blip r:embed="rId8">
            <a:alphaModFix/>
          </a:blip>
          <a:srcRect l="3112" t="861" r="3347"/>
          <a:stretch/>
        </p:blipFill>
        <p:spPr>
          <a:xfrm>
            <a:off x="1869115" y="0"/>
            <a:ext cx="2006221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/>
          <p:cNvPicPr preferRelativeResize="0"/>
          <p:nvPr/>
        </p:nvPicPr>
        <p:blipFill rotWithShape="1">
          <a:blip r:embed="rId9">
            <a:alphaModFix/>
          </a:blip>
          <a:srcRect l="5494" r="6758"/>
          <a:stretch/>
        </p:blipFill>
        <p:spPr>
          <a:xfrm>
            <a:off x="10128788" y="0"/>
            <a:ext cx="2162633" cy="588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10">
            <a:alphaModFix/>
          </a:blip>
          <a:srcRect t="1149"/>
          <a:stretch/>
        </p:blipFill>
        <p:spPr>
          <a:xfrm>
            <a:off x="5899748" y="0"/>
            <a:ext cx="2153617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851852" y="5321614"/>
            <a:ext cx="439569" cy="5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536715" y="5683014"/>
            <a:ext cx="681176" cy="19646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2955841" y="5997419"/>
            <a:ext cx="80218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Catholic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6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Community and Participation</a:t>
            </a:r>
            <a:endParaRPr/>
          </a:p>
        </p:txBody>
      </p:sp>
      <p:pic>
        <p:nvPicPr>
          <p:cNvPr id="180" name="Google Shape;180;p6"/>
          <p:cNvPicPr preferRelativeResize="0"/>
          <p:nvPr/>
        </p:nvPicPr>
        <p:blipFill rotWithShape="1">
          <a:blip r:embed="rId5">
            <a:alphaModFix/>
          </a:blip>
          <a:srcRect l="6145" t="11984" r="56616" b="18181"/>
          <a:stretch/>
        </p:blipFill>
        <p:spPr>
          <a:xfrm>
            <a:off x="8781553" y="1963661"/>
            <a:ext cx="2778211" cy="293067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6"/>
          <p:cNvSpPr txBox="1"/>
          <p:nvPr/>
        </p:nvSpPr>
        <p:spPr>
          <a:xfrm>
            <a:off x="862285" y="1746733"/>
            <a:ext cx="7774800" cy="3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</a:t>
            </a:r>
            <a:r>
              <a:rPr lang="en-GB" sz="40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community</a:t>
            </a:r>
            <a:r>
              <a:rPr lang="en-GB" sz="4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is group of people who live, work or otherwise spend time together.</a:t>
            </a:r>
            <a:endParaRPr sz="40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What communities are you a part of?</a:t>
            </a:r>
            <a:endParaRPr sz="8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Why might people want to join certain communities?</a:t>
            </a:r>
            <a:endParaRPr sz="3600" b="1" i="0" u="none" strike="noStrike" cap="non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Microsoft Office PowerPoint</Application>
  <PresentationFormat>Widescreen</PresentationFormat>
  <Paragraphs>77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Gill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Verity Sykes</dc:creator>
  <cp:lastModifiedBy>Callum Mitchell</cp:lastModifiedBy>
  <cp:revision>1</cp:revision>
  <dcterms:created xsi:type="dcterms:W3CDTF">2018-05-21T15:55:21Z</dcterms:created>
  <dcterms:modified xsi:type="dcterms:W3CDTF">2024-12-02T14:31:39Z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0x0101004C925567B298CE42B4AEE50097DA31FC</vt:lpwstr>
  </property>
</Properties>
</file>