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Gill Sans"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Y24vhqJpgEhIC4HVoGkB9LeSF3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1" d="100"/>
          <a:sy n="81" d="100"/>
        </p:scale>
        <p:origin x="67"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r>
              <a:rPr lang="en-GB"/>
              <a:t>Do these famous peacemakers also show solidarity? How?</a:t>
            </a:r>
            <a:endParaRPr sz="1200">
              <a:solidFill>
                <a:schemeClr val="dk1"/>
              </a:solidFill>
              <a:latin typeface="Calibri"/>
              <a:ea typeface="Calibri"/>
              <a:cs typeface="Calibri"/>
              <a:sym typeface="Calibri"/>
            </a:endParaRPr>
          </a:p>
        </p:txBody>
      </p:sp>
      <p:sp>
        <p:nvSpPr>
          <p:cNvPr id="195" name="Google Shape;19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fe0479b9c4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2fe0479b9c4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GB"/>
              <a:t>Remind children that Scripture is our first teacher in the way of peacemaking, the prophets of the Old Testament, Jesus and his apostles. Go through these passages as ‘proof’.</a:t>
            </a:r>
            <a:endParaRPr sz="1200">
              <a:solidFill>
                <a:schemeClr val="dk1"/>
              </a:solidFill>
              <a:latin typeface="Calibri"/>
              <a:ea typeface="Calibri"/>
              <a:cs typeface="Calibri"/>
              <a:sym typeface="Calibri"/>
            </a:endParaRPr>
          </a:p>
        </p:txBody>
      </p:sp>
      <p:sp>
        <p:nvSpPr>
          <p:cNvPr id="205" name="Google Shape;205;g2fe0479b9c4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fe0479b9c4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2fe0479b9c4_0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215" name="Google Shape;215;g2fe0479b9c4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fe0479b9c4_0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fe0479b9c4_0_1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225" name="Google Shape;225;g2fe0479b9c4_0_1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fe0479b9c4_0_2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2fe0479b9c4_0_2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235" name="Google Shape;235;g2fe0479b9c4_0_2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fe0479b9c4_0_3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2fe0479b9c4_0_3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245" name="Google Shape;245;g2fe0479b9c4_0_3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sz="1200" dirty="0">
                <a:solidFill>
                  <a:schemeClr val="dk1"/>
                </a:solidFill>
                <a:latin typeface="Calibri"/>
                <a:ea typeface="Calibri"/>
                <a:cs typeface="Calibri"/>
                <a:sym typeface="Calibri"/>
              </a:rPr>
              <a:t>We would love to see the work your pupils produce (with permissions if necessary). Please email their work to: </a:t>
            </a:r>
            <a:r>
              <a:rPr lang="en-GB" sz="1200" b="1" dirty="0">
                <a:solidFill>
                  <a:schemeClr val="dk1"/>
                </a:solidFill>
                <a:latin typeface="Calibri"/>
                <a:ea typeface="Calibri"/>
                <a:cs typeface="Calibri"/>
                <a:sym typeface="Calibri"/>
              </a:rPr>
              <a:t>eduril@rcdow.org.uk</a:t>
            </a:r>
          </a:p>
        </p:txBody>
      </p:sp>
      <p:sp>
        <p:nvSpPr>
          <p:cNvPr id="255" name="Google Shape;25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r>
              <a:rPr lang="en-GB"/>
              <a:t>Are you a peacemaker? Discuss.</a:t>
            </a:r>
            <a:endParaRPr sz="1200">
              <a:solidFill>
                <a:schemeClr val="dk1"/>
              </a:solidFill>
              <a:latin typeface="Calibri"/>
              <a:ea typeface="Calibri"/>
              <a:cs typeface="Calibri"/>
              <a:sym typeface="Calibri"/>
            </a:endParaRPr>
          </a:p>
        </p:txBody>
      </p:sp>
      <p:sp>
        <p:nvSpPr>
          <p:cNvPr id="264" name="Google Shape;26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0092e84af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30092e84af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r>
              <a:rPr lang="en-GB"/>
              <a:t>Pope Francis opened the Holy Door of St Peter’s Basilica on Christmas Eve 2024, marking the beginning of this jubilee year. Pope Francis has called for people of faith to pray for and have deep faith, lively hope and active charity. Explain to the children why this jubilee year is a great time to be very active in charity, which is what we’re working towards in our CST lessons.</a:t>
            </a:r>
            <a:endParaRPr sz="1200">
              <a:solidFill>
                <a:schemeClr val="dk1"/>
              </a:solidFill>
              <a:latin typeface="Calibri"/>
              <a:ea typeface="Calibri"/>
              <a:cs typeface="Calibri"/>
              <a:sym typeface="Calibri"/>
            </a:endParaRPr>
          </a:p>
        </p:txBody>
      </p:sp>
      <p:sp>
        <p:nvSpPr>
          <p:cNvPr id="97" name="Google Shape;97;g30092e84af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GB"/>
              <a:t>What do you think of when you hear the word ‘peace’? Think of a time when you felt at peace. </a:t>
            </a:r>
            <a:endParaRPr/>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a:p>
        </p:txBody>
      </p:sp>
      <p:sp>
        <p:nvSpPr>
          <p:cNvPr id="116" name="Google Shape;1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a:p>
        </p:txBody>
      </p:sp>
      <p:sp>
        <p:nvSpPr>
          <p:cNvPr id="132" name="Google Shape;13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r>
              <a:rPr lang="en-GB"/>
              <a:t>What does it mean to be a peacemaker? Who are the peacemakers in our world today?</a:t>
            </a:r>
            <a:endParaRPr sz="1200">
              <a:solidFill>
                <a:schemeClr val="dk1"/>
              </a:solidFill>
              <a:latin typeface="Calibri"/>
              <a:ea typeface="Calibri"/>
              <a:cs typeface="Calibri"/>
              <a:sym typeface="Calibri"/>
            </a:endParaRPr>
          </a:p>
        </p:txBody>
      </p:sp>
      <p:sp>
        <p:nvSpPr>
          <p:cNvPr id="148" name="Google Shape;14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fe0479b9c4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2fe0479b9c4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r>
              <a:rPr lang="en-GB"/>
              <a:t>What does it mean to be a peacemaker? Who are the peacemakers in our world today?</a:t>
            </a:r>
            <a:endParaRPr sz="1200">
              <a:solidFill>
                <a:schemeClr val="dk1"/>
              </a:solidFill>
              <a:latin typeface="Calibri"/>
              <a:ea typeface="Calibri"/>
              <a:cs typeface="Calibri"/>
              <a:sym typeface="Calibri"/>
            </a:endParaRPr>
          </a:p>
        </p:txBody>
      </p:sp>
      <p:sp>
        <p:nvSpPr>
          <p:cNvPr id="158" name="Google Shape;158;g2fe0479b9c4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75" name="Google Shape;17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85" name="Google Shape;18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a:spLocks noGrp="1"/>
          </p:cNvSpPr>
          <p:nvPr>
            <p:ph type="pic" idx="2"/>
          </p:nvPr>
        </p:nvSpPr>
        <p:spPr>
          <a:xfrm>
            <a:off x="5183188" y="987425"/>
            <a:ext cx="6172200" cy="4873625"/>
          </a:xfrm>
          <a:prstGeom prst="rect">
            <a:avLst/>
          </a:prstGeom>
          <a:noFill/>
          <a:ln>
            <a:noFill/>
          </a:ln>
        </p:spPr>
      </p:sp>
      <p:sp>
        <p:nvSpPr>
          <p:cNvPr id="68" name="Google Shape;68;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14.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l="23788" r="33782"/>
          <a:stretch/>
        </p:blipFill>
        <p:spPr>
          <a:xfrm>
            <a:off x="0" y="0"/>
            <a:ext cx="12192000" cy="6858000"/>
          </a:xfrm>
          <a:prstGeom prst="rect">
            <a:avLst/>
          </a:prstGeom>
          <a:noFill/>
          <a:ln>
            <a:noFill/>
          </a:ln>
        </p:spPr>
      </p:pic>
      <p:pic>
        <p:nvPicPr>
          <p:cNvPr id="90" name="Google Shape;90;p1"/>
          <p:cNvPicPr preferRelativeResize="0"/>
          <p:nvPr/>
        </p:nvPicPr>
        <p:blipFill rotWithShape="1">
          <a:blip r:embed="rId4">
            <a:alphaModFix/>
          </a:blip>
          <a:srcRect l="17588" t="61504" r="21023"/>
          <a:stretch/>
        </p:blipFill>
        <p:spPr>
          <a:xfrm>
            <a:off x="736166" y="4968986"/>
            <a:ext cx="3739487" cy="1328740"/>
          </a:xfrm>
          <a:prstGeom prst="rect">
            <a:avLst/>
          </a:prstGeom>
          <a:noFill/>
          <a:ln>
            <a:noFill/>
          </a:ln>
        </p:spPr>
      </p:pic>
      <p:sp>
        <p:nvSpPr>
          <p:cNvPr id="91" name="Google Shape;91;p1"/>
          <p:cNvSpPr txBox="1"/>
          <p:nvPr/>
        </p:nvSpPr>
        <p:spPr>
          <a:xfrm>
            <a:off x="1360227" y="1792254"/>
            <a:ext cx="9471600" cy="184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GB" sz="6600" b="0" i="0" u="none" strike="noStrike" cap="none">
                <a:solidFill>
                  <a:schemeClr val="lt1"/>
                </a:solidFill>
                <a:latin typeface="Gill Sans"/>
                <a:ea typeface="Gill Sans"/>
                <a:cs typeface="Gill Sans"/>
                <a:sym typeface="Gill Sans"/>
              </a:rPr>
              <a:t>Solidarity and Peace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r>
              <a:rPr lang="en-GB" sz="4800" b="0" i="0" u="none" strike="noStrike" cap="none">
                <a:solidFill>
                  <a:schemeClr val="lt1"/>
                </a:solidFill>
                <a:latin typeface="Gill Sans"/>
                <a:ea typeface="Gill Sans"/>
                <a:cs typeface="Gill Sans"/>
                <a:sym typeface="Gill Sans"/>
              </a:rPr>
              <a:t>Year </a:t>
            </a:r>
            <a:r>
              <a:rPr lang="en-GB" sz="4800">
                <a:solidFill>
                  <a:schemeClr val="lt1"/>
                </a:solidFill>
                <a:latin typeface="Gill Sans"/>
                <a:ea typeface="Gill Sans"/>
                <a:cs typeface="Gill Sans"/>
                <a:sym typeface="Gill Sans"/>
              </a:rPr>
              <a:t>3</a:t>
            </a:r>
            <a:r>
              <a:rPr lang="en-GB" sz="4800" b="0" i="0" u="none" strike="noStrike" cap="none">
                <a:solidFill>
                  <a:schemeClr val="lt1"/>
                </a:solidFill>
                <a:latin typeface="Gill Sans"/>
                <a:ea typeface="Gill Sans"/>
                <a:cs typeface="Gill Sans"/>
                <a:sym typeface="Gill Sans"/>
              </a:rPr>
              <a:t> </a:t>
            </a:r>
            <a:endParaRPr sz="8000" b="0" i="0" u="none" strike="noStrike" cap="none">
              <a:solidFill>
                <a:schemeClr val="lt1"/>
              </a:solidFill>
              <a:latin typeface="Gill Sans"/>
              <a:ea typeface="Gill Sans"/>
              <a:cs typeface="Gill Sans"/>
              <a:sym typeface="Gill Sans"/>
            </a:endParaRPr>
          </a:p>
        </p:txBody>
      </p:sp>
      <p:pic>
        <p:nvPicPr>
          <p:cNvPr id="92" name="Google Shape;92;p1"/>
          <p:cNvPicPr preferRelativeResize="0"/>
          <p:nvPr/>
        </p:nvPicPr>
        <p:blipFill rotWithShape="1">
          <a:blip r:embed="rId5">
            <a:alphaModFix/>
          </a:blip>
          <a:srcRect l="54104" t="11588" r="10359" b="19840"/>
          <a:stretch/>
        </p:blipFill>
        <p:spPr>
          <a:xfrm>
            <a:off x="8686800" y="3705331"/>
            <a:ext cx="2328400" cy="2527310"/>
          </a:xfrm>
          <a:prstGeom prst="rect">
            <a:avLst/>
          </a:prstGeom>
          <a:noFill/>
          <a:ln>
            <a:noFill/>
          </a:ln>
        </p:spPr>
      </p:pic>
      <p:pic>
        <p:nvPicPr>
          <p:cNvPr id="93" name="Google Shape;93;p1"/>
          <p:cNvPicPr preferRelativeResize="0"/>
          <p:nvPr/>
        </p:nvPicPr>
        <p:blipFill rotWithShape="1">
          <a:blip r:embed="rId6">
            <a:alphaModFix/>
          </a:blip>
          <a:srcRect/>
          <a:stretch/>
        </p:blipFill>
        <p:spPr>
          <a:xfrm>
            <a:off x="0" y="71295"/>
            <a:ext cx="2164084" cy="21610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0"/>
          <p:cNvPicPr preferRelativeResize="0"/>
          <p:nvPr/>
        </p:nvPicPr>
        <p:blipFill rotWithShape="1">
          <a:blip r:embed="rId3">
            <a:alphaModFix/>
          </a:blip>
          <a:srcRect l="108" t="12102" r="354"/>
          <a:stretch/>
        </p:blipFill>
        <p:spPr>
          <a:xfrm>
            <a:off x="0" y="-2338"/>
            <a:ext cx="12192000" cy="1805013"/>
          </a:xfrm>
          <a:prstGeom prst="rect">
            <a:avLst/>
          </a:prstGeom>
          <a:noFill/>
          <a:ln>
            <a:noFill/>
          </a:ln>
        </p:spPr>
      </p:pic>
      <p:pic>
        <p:nvPicPr>
          <p:cNvPr id="198" name="Google Shape;198;p10"/>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99" name="Google Shape;199;p10"/>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Gill Sans"/>
                <a:ea typeface="Gill Sans"/>
                <a:cs typeface="Gill Sans"/>
                <a:sym typeface="Gill Sans"/>
              </a:rPr>
              <a:t>Solidarity and Peace</a:t>
            </a:r>
            <a:endParaRPr sz="1400" b="0" i="0" u="none" strike="noStrike" cap="none">
              <a:solidFill>
                <a:srgbClr val="000000"/>
              </a:solidFill>
              <a:latin typeface="Arial"/>
              <a:ea typeface="Arial"/>
              <a:cs typeface="Arial"/>
              <a:sym typeface="Arial"/>
            </a:endParaRPr>
          </a:p>
        </p:txBody>
      </p:sp>
      <p:pic>
        <p:nvPicPr>
          <p:cNvPr id="200" name="Google Shape;200;p10"/>
          <p:cNvPicPr preferRelativeResize="0"/>
          <p:nvPr/>
        </p:nvPicPr>
        <p:blipFill rotWithShape="1">
          <a:blip r:embed="rId5">
            <a:alphaModFix/>
          </a:blip>
          <a:srcRect l="9728" t="7703" r="53125" b="17083"/>
          <a:stretch/>
        </p:blipFill>
        <p:spPr>
          <a:xfrm>
            <a:off x="8863755" y="1982431"/>
            <a:ext cx="2863526" cy="3261410"/>
          </a:xfrm>
          <a:prstGeom prst="rect">
            <a:avLst/>
          </a:prstGeom>
          <a:noFill/>
          <a:ln>
            <a:noFill/>
          </a:ln>
        </p:spPr>
      </p:pic>
      <p:sp>
        <p:nvSpPr>
          <p:cNvPr id="201" name="Google Shape;201;p10"/>
          <p:cNvSpPr/>
          <p:nvPr/>
        </p:nvSpPr>
        <p:spPr>
          <a:xfrm>
            <a:off x="846492" y="1885227"/>
            <a:ext cx="7581892" cy="34163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chemeClr val="dk1"/>
                </a:solidFill>
                <a:latin typeface="Gill Sans"/>
                <a:ea typeface="Gill Sans"/>
                <a:cs typeface="Gill Sans"/>
                <a:sym typeface="Gill Sans"/>
              </a:rPr>
              <a:t>Solidarity</a:t>
            </a:r>
            <a:r>
              <a:rPr lang="en-GB" sz="3600" b="0" i="0" u="none" strike="noStrike" cap="none">
                <a:solidFill>
                  <a:schemeClr val="dk1"/>
                </a:solidFill>
                <a:latin typeface="Gill Sans"/>
                <a:ea typeface="Gill Sans"/>
                <a:cs typeface="Gill Sans"/>
                <a:sym typeface="Gill Sans"/>
              </a:rPr>
              <a:t> means to stand up for each other.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chemeClr val="dk1"/>
                </a:solidFill>
                <a:latin typeface="Gill Sans"/>
                <a:ea typeface="Gill Sans"/>
                <a:cs typeface="Gill Sans"/>
                <a:sym typeface="Gill Sans"/>
              </a:rPr>
              <a:t>If we stand up for and speak out on behalf of those in need in our world, we can make the world a fairer and more peaceful place.</a:t>
            </a:r>
            <a:endParaRPr sz="3200"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g2fe0479b9c4_0_19"/>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208" name="Google Shape;208;g2fe0479b9c4_0_19"/>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209" name="Google Shape;209;g2fe0479b9c4_0_19"/>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Gill Sans"/>
                <a:ea typeface="Gill Sans"/>
                <a:cs typeface="Gill Sans"/>
                <a:sym typeface="Gill Sans"/>
              </a:rPr>
              <a:t>What the bible says…</a:t>
            </a:r>
            <a:endParaRPr/>
          </a:p>
        </p:txBody>
      </p:sp>
      <p:pic>
        <p:nvPicPr>
          <p:cNvPr id="210" name="Google Shape;210;g2fe0479b9c4_0_19"/>
          <p:cNvPicPr preferRelativeResize="0"/>
          <p:nvPr/>
        </p:nvPicPr>
        <p:blipFill rotWithShape="1">
          <a:blip r:embed="rId5">
            <a:alphaModFix/>
          </a:blip>
          <a:srcRect l="9728" t="7702" r="53125" b="17081"/>
          <a:stretch/>
        </p:blipFill>
        <p:spPr>
          <a:xfrm>
            <a:off x="8863755" y="1982431"/>
            <a:ext cx="2863526" cy="3261411"/>
          </a:xfrm>
          <a:prstGeom prst="rect">
            <a:avLst/>
          </a:prstGeom>
          <a:noFill/>
          <a:ln>
            <a:noFill/>
          </a:ln>
        </p:spPr>
      </p:pic>
      <p:sp>
        <p:nvSpPr>
          <p:cNvPr id="211" name="Google Shape;211;g2fe0479b9c4_0_19"/>
          <p:cNvSpPr/>
          <p:nvPr/>
        </p:nvSpPr>
        <p:spPr>
          <a:xfrm>
            <a:off x="846492" y="1885227"/>
            <a:ext cx="7581900" cy="3416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000" b="0" i="0" u="none" strike="noStrike" cap="none">
                <a:solidFill>
                  <a:schemeClr val="dk1"/>
                </a:solidFill>
                <a:latin typeface="Gill Sans"/>
                <a:ea typeface="Gill Sans"/>
                <a:cs typeface="Gill Sans"/>
                <a:sym typeface="Gill Sans"/>
              </a:rPr>
              <a:t>‘</a:t>
            </a:r>
            <a:r>
              <a:rPr lang="en-GB" sz="4000">
                <a:solidFill>
                  <a:schemeClr val="dk1"/>
                </a:solidFill>
                <a:latin typeface="Gill Sans"/>
                <a:ea typeface="Gill Sans"/>
                <a:cs typeface="Gill Sans"/>
                <a:sym typeface="Gill Sans"/>
              </a:rPr>
              <a:t>Living in right relationship with others brings peace</a:t>
            </a:r>
            <a:r>
              <a:rPr lang="en-GB" sz="4000" b="0" i="0" u="none" strike="noStrike" cap="none">
                <a:solidFill>
                  <a:schemeClr val="dk1"/>
                </a:solidFill>
                <a:latin typeface="Gill Sans"/>
                <a:ea typeface="Gill Sans"/>
                <a:cs typeface="Gill Sans"/>
                <a:sym typeface="Gill Sans"/>
              </a:rPr>
              <a:t>’</a:t>
            </a:r>
            <a:endParaRPr sz="4000" b="0" i="0" u="none" strike="noStrike" cap="none">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2400" b="1">
                <a:solidFill>
                  <a:srgbClr val="C00000"/>
                </a:solidFill>
                <a:latin typeface="Gill Sans"/>
                <a:ea typeface="Gill Sans"/>
                <a:cs typeface="Gill Sans"/>
                <a:sym typeface="Gill Sans"/>
              </a:rPr>
              <a:t>Psalms 72</a:t>
            </a:r>
            <a:endParaRPr/>
          </a:p>
          <a:p>
            <a:pPr marL="0" marR="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2fe0479b9c4_0_103"/>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218" name="Google Shape;218;g2fe0479b9c4_0_103"/>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219" name="Google Shape;219;g2fe0479b9c4_0_103"/>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Gill Sans"/>
                <a:ea typeface="Gill Sans"/>
                <a:cs typeface="Gill Sans"/>
                <a:sym typeface="Gill Sans"/>
              </a:rPr>
              <a:t>What the bible says…</a:t>
            </a:r>
            <a:endParaRPr/>
          </a:p>
        </p:txBody>
      </p:sp>
      <p:pic>
        <p:nvPicPr>
          <p:cNvPr id="220" name="Google Shape;220;g2fe0479b9c4_0_103"/>
          <p:cNvPicPr preferRelativeResize="0"/>
          <p:nvPr/>
        </p:nvPicPr>
        <p:blipFill rotWithShape="1">
          <a:blip r:embed="rId5">
            <a:alphaModFix/>
          </a:blip>
          <a:srcRect l="9728" t="7702" r="53125" b="17081"/>
          <a:stretch/>
        </p:blipFill>
        <p:spPr>
          <a:xfrm>
            <a:off x="8863755" y="1982431"/>
            <a:ext cx="2863526" cy="3261411"/>
          </a:xfrm>
          <a:prstGeom prst="rect">
            <a:avLst/>
          </a:prstGeom>
          <a:noFill/>
          <a:ln>
            <a:noFill/>
          </a:ln>
        </p:spPr>
      </p:pic>
      <p:sp>
        <p:nvSpPr>
          <p:cNvPr id="221" name="Google Shape;221;g2fe0479b9c4_0_103"/>
          <p:cNvSpPr/>
          <p:nvPr/>
        </p:nvSpPr>
        <p:spPr>
          <a:xfrm>
            <a:off x="846492" y="1885227"/>
            <a:ext cx="7581900" cy="3416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000">
                <a:solidFill>
                  <a:schemeClr val="dk1"/>
                </a:solidFill>
                <a:latin typeface="Gill Sans"/>
                <a:ea typeface="Gill Sans"/>
                <a:cs typeface="Gill Sans"/>
                <a:sym typeface="Gill Sans"/>
              </a:rPr>
              <a:t>‘These are the things you should do: Speak truth, judge well, make peace.’</a:t>
            </a:r>
            <a:endParaRPr sz="4000" b="0" i="0" u="none" strike="noStrike" cap="none">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2400" b="1">
                <a:solidFill>
                  <a:srgbClr val="C00000"/>
                </a:solidFill>
                <a:latin typeface="Gill Sans"/>
                <a:ea typeface="Gill Sans"/>
                <a:cs typeface="Gill Sans"/>
                <a:sym typeface="Gill Sans"/>
              </a:rPr>
              <a:t>Zechariah 8:16</a:t>
            </a:r>
            <a:endParaRPr/>
          </a:p>
          <a:p>
            <a:pPr marL="0" marR="0" lvl="0" indent="0" algn="ctr"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g2fe0479b9c4_0_187"/>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228" name="Google Shape;228;g2fe0479b9c4_0_187"/>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229" name="Google Shape;229;g2fe0479b9c4_0_187"/>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Gill Sans"/>
                <a:ea typeface="Gill Sans"/>
                <a:cs typeface="Gill Sans"/>
                <a:sym typeface="Gill Sans"/>
              </a:rPr>
              <a:t>What the bible says…</a:t>
            </a:r>
            <a:endParaRPr/>
          </a:p>
        </p:txBody>
      </p:sp>
      <p:pic>
        <p:nvPicPr>
          <p:cNvPr id="230" name="Google Shape;230;g2fe0479b9c4_0_187"/>
          <p:cNvPicPr preferRelativeResize="0"/>
          <p:nvPr/>
        </p:nvPicPr>
        <p:blipFill rotWithShape="1">
          <a:blip r:embed="rId5">
            <a:alphaModFix/>
          </a:blip>
          <a:srcRect l="9728" t="7702" r="53125" b="17081"/>
          <a:stretch/>
        </p:blipFill>
        <p:spPr>
          <a:xfrm>
            <a:off x="8863755" y="1982431"/>
            <a:ext cx="2863526" cy="3261411"/>
          </a:xfrm>
          <a:prstGeom prst="rect">
            <a:avLst/>
          </a:prstGeom>
          <a:noFill/>
          <a:ln>
            <a:noFill/>
          </a:ln>
        </p:spPr>
      </p:pic>
      <p:sp>
        <p:nvSpPr>
          <p:cNvPr id="231" name="Google Shape;231;g2fe0479b9c4_0_187"/>
          <p:cNvSpPr/>
          <p:nvPr/>
        </p:nvSpPr>
        <p:spPr>
          <a:xfrm>
            <a:off x="846492" y="1885227"/>
            <a:ext cx="7581900" cy="3416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000">
                <a:solidFill>
                  <a:schemeClr val="dk1"/>
                </a:solidFill>
                <a:latin typeface="Gill Sans"/>
                <a:ea typeface="Gill Sans"/>
                <a:cs typeface="Gill Sans"/>
                <a:sym typeface="Gill Sans"/>
              </a:rPr>
              <a:t>‘Be reconciled to one another before coming to the altar.’</a:t>
            </a:r>
            <a:endParaRPr sz="4000" b="0" i="0" u="none" strike="noStrike" cap="none">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2400" b="1">
                <a:solidFill>
                  <a:srgbClr val="C00000"/>
                </a:solidFill>
                <a:latin typeface="Gill Sans"/>
                <a:ea typeface="Gill Sans"/>
                <a:cs typeface="Gill Sans"/>
                <a:sym typeface="Gill Sans"/>
              </a:rPr>
              <a:t>Matthew 5: 21-24</a:t>
            </a:r>
            <a:endParaRPr/>
          </a:p>
          <a:p>
            <a:pPr marL="0" marR="0" lvl="0" indent="0" algn="ctr"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g2fe0479b9c4_0_271"/>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238" name="Google Shape;238;g2fe0479b9c4_0_271"/>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239" name="Google Shape;239;g2fe0479b9c4_0_271"/>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Gill Sans"/>
                <a:ea typeface="Gill Sans"/>
                <a:cs typeface="Gill Sans"/>
                <a:sym typeface="Gill Sans"/>
              </a:rPr>
              <a:t>What the bible says…</a:t>
            </a:r>
            <a:endParaRPr/>
          </a:p>
        </p:txBody>
      </p:sp>
      <p:pic>
        <p:nvPicPr>
          <p:cNvPr id="240" name="Google Shape;240;g2fe0479b9c4_0_271"/>
          <p:cNvPicPr preferRelativeResize="0"/>
          <p:nvPr/>
        </p:nvPicPr>
        <p:blipFill rotWithShape="1">
          <a:blip r:embed="rId5">
            <a:alphaModFix/>
          </a:blip>
          <a:srcRect l="9728" t="7702" r="53125" b="17081"/>
          <a:stretch/>
        </p:blipFill>
        <p:spPr>
          <a:xfrm>
            <a:off x="8863755" y="1982431"/>
            <a:ext cx="2863526" cy="3261411"/>
          </a:xfrm>
          <a:prstGeom prst="rect">
            <a:avLst/>
          </a:prstGeom>
          <a:noFill/>
          <a:ln>
            <a:noFill/>
          </a:ln>
        </p:spPr>
      </p:pic>
      <p:sp>
        <p:nvSpPr>
          <p:cNvPr id="241" name="Google Shape;241;g2fe0479b9c4_0_271"/>
          <p:cNvSpPr/>
          <p:nvPr/>
        </p:nvSpPr>
        <p:spPr>
          <a:xfrm>
            <a:off x="846492" y="1885227"/>
            <a:ext cx="7581900" cy="3416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000">
                <a:solidFill>
                  <a:schemeClr val="dk1"/>
                </a:solidFill>
                <a:latin typeface="Gill Sans"/>
                <a:ea typeface="Gill Sans"/>
                <a:cs typeface="Gill Sans"/>
                <a:sym typeface="Gill Sans"/>
              </a:rPr>
              <a:t>‘If one member of Christ’s body suffers, all suffer. If one member is honoured, all rejoice.’</a:t>
            </a:r>
            <a:endParaRPr sz="4000" b="0" i="0" u="none" strike="noStrike" cap="none">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2400" b="1">
                <a:solidFill>
                  <a:srgbClr val="C00000"/>
                </a:solidFill>
                <a:latin typeface="Gill Sans"/>
                <a:ea typeface="Gill Sans"/>
                <a:cs typeface="Gill Sans"/>
                <a:sym typeface="Gill Sans"/>
              </a:rPr>
              <a:t>1 Corinthians 12: 12-26</a:t>
            </a:r>
            <a:endParaRPr/>
          </a:p>
          <a:p>
            <a:pPr marL="0" marR="0" lvl="0" indent="0" algn="ctr"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g2fe0479b9c4_0_355"/>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248" name="Google Shape;248;g2fe0479b9c4_0_355"/>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249" name="Google Shape;249;g2fe0479b9c4_0_355"/>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Gill Sans"/>
                <a:ea typeface="Gill Sans"/>
                <a:cs typeface="Gill Sans"/>
                <a:sym typeface="Gill Sans"/>
              </a:rPr>
              <a:t>What the bible says…</a:t>
            </a:r>
            <a:endParaRPr/>
          </a:p>
        </p:txBody>
      </p:sp>
      <p:pic>
        <p:nvPicPr>
          <p:cNvPr id="250" name="Google Shape;250;g2fe0479b9c4_0_355"/>
          <p:cNvPicPr preferRelativeResize="0"/>
          <p:nvPr/>
        </p:nvPicPr>
        <p:blipFill rotWithShape="1">
          <a:blip r:embed="rId5">
            <a:alphaModFix/>
          </a:blip>
          <a:srcRect l="9728" t="7702" r="53125" b="17081"/>
          <a:stretch/>
        </p:blipFill>
        <p:spPr>
          <a:xfrm>
            <a:off x="8863755" y="1982431"/>
            <a:ext cx="2863526" cy="3261411"/>
          </a:xfrm>
          <a:prstGeom prst="rect">
            <a:avLst/>
          </a:prstGeom>
          <a:noFill/>
          <a:ln>
            <a:noFill/>
          </a:ln>
        </p:spPr>
      </p:pic>
      <p:sp>
        <p:nvSpPr>
          <p:cNvPr id="251" name="Google Shape;251;g2fe0479b9c4_0_355"/>
          <p:cNvSpPr/>
          <p:nvPr/>
        </p:nvSpPr>
        <p:spPr>
          <a:xfrm>
            <a:off x="846492" y="1885227"/>
            <a:ext cx="7581900" cy="3416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000">
                <a:solidFill>
                  <a:schemeClr val="dk1"/>
                </a:solidFill>
                <a:latin typeface="Gill Sans"/>
                <a:ea typeface="Gill Sans"/>
                <a:cs typeface="Gill Sans"/>
                <a:sym typeface="Gill Sans"/>
              </a:rPr>
              <a:t>‘Above all, clothe yourself with love and let the peace of Christ reign in your hearts.’</a:t>
            </a:r>
            <a:endParaRPr sz="4000" b="0" i="0" u="none" strike="noStrike" cap="none">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2400" b="1">
                <a:solidFill>
                  <a:srgbClr val="C00000"/>
                </a:solidFill>
                <a:latin typeface="Gill Sans"/>
                <a:ea typeface="Gill Sans"/>
                <a:cs typeface="Gill Sans"/>
                <a:sym typeface="Gill Sans"/>
              </a:rPr>
              <a:t>Colossians 3: 9-17</a:t>
            </a:r>
            <a:endParaRPr/>
          </a:p>
          <a:p>
            <a:pPr marL="0" marR="0" lvl="0" indent="0" algn="ctr"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15"/>
          <p:cNvPicPr preferRelativeResize="0"/>
          <p:nvPr/>
        </p:nvPicPr>
        <p:blipFill rotWithShape="1">
          <a:blip r:embed="rId3">
            <a:alphaModFix/>
          </a:blip>
          <a:srcRect l="108" t="12102" r="354"/>
          <a:stretch/>
        </p:blipFill>
        <p:spPr>
          <a:xfrm>
            <a:off x="0" y="-2338"/>
            <a:ext cx="12192000" cy="1805013"/>
          </a:xfrm>
          <a:prstGeom prst="rect">
            <a:avLst/>
          </a:prstGeom>
          <a:noFill/>
          <a:ln>
            <a:noFill/>
          </a:ln>
        </p:spPr>
      </p:pic>
      <p:pic>
        <p:nvPicPr>
          <p:cNvPr id="258" name="Google Shape;258;p15"/>
          <p:cNvPicPr preferRelativeResize="0"/>
          <p:nvPr/>
        </p:nvPicPr>
        <p:blipFill rotWithShape="1">
          <a:blip r:embed="rId4">
            <a:alphaModFix/>
          </a:blip>
          <a:srcRect/>
          <a:stretch/>
        </p:blipFill>
        <p:spPr>
          <a:xfrm>
            <a:off x="21275" y="5666396"/>
            <a:ext cx="12192000" cy="1191605"/>
          </a:xfrm>
          <a:prstGeom prst="rect">
            <a:avLst/>
          </a:prstGeom>
          <a:noFill/>
          <a:ln>
            <a:noFill/>
          </a:ln>
        </p:spPr>
      </p:pic>
      <p:sp>
        <p:nvSpPr>
          <p:cNvPr id="259" name="Google Shape;259;p15"/>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Activities</a:t>
            </a:r>
            <a:endParaRPr sz="1400" b="0" i="0" u="none" strike="noStrike" cap="none">
              <a:solidFill>
                <a:srgbClr val="000000"/>
              </a:solidFill>
              <a:latin typeface="Arial"/>
              <a:ea typeface="Arial"/>
              <a:cs typeface="Arial"/>
              <a:sym typeface="Arial"/>
            </a:endParaRPr>
          </a:p>
        </p:txBody>
      </p:sp>
      <p:sp>
        <p:nvSpPr>
          <p:cNvPr id="260" name="Google Shape;260;p15"/>
          <p:cNvSpPr txBox="1"/>
          <p:nvPr/>
        </p:nvSpPr>
        <p:spPr>
          <a:xfrm>
            <a:off x="699801" y="1554825"/>
            <a:ext cx="11121900" cy="426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2900">
                <a:solidFill>
                  <a:schemeClr val="dk1"/>
                </a:solidFill>
                <a:latin typeface="Gill Sans"/>
                <a:ea typeface="Gill Sans"/>
                <a:cs typeface="Gill Sans"/>
                <a:sym typeface="Gill Sans"/>
              </a:rPr>
              <a:t>1. Create a factfile on one of the famous peacemakers.</a:t>
            </a:r>
            <a:endParaRPr sz="290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3200"/>
              <a:buFont typeface="Arial"/>
              <a:buNone/>
            </a:pPr>
            <a:endParaRPr sz="290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3200"/>
              <a:buFont typeface="Arial"/>
              <a:buNone/>
            </a:pPr>
            <a:r>
              <a:rPr lang="en-GB" sz="2900">
                <a:solidFill>
                  <a:schemeClr val="dk1"/>
                </a:solidFill>
                <a:latin typeface="Gill Sans"/>
                <a:ea typeface="Gill Sans"/>
                <a:cs typeface="Gill Sans"/>
                <a:sym typeface="Gill Sans"/>
              </a:rPr>
              <a:t>2. Add to your factfile by including links between this person’s devotion to peace and what Scripture teaches us.</a:t>
            </a:r>
            <a:endParaRPr sz="290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3200"/>
              <a:buFont typeface="Arial"/>
              <a:buNone/>
            </a:pPr>
            <a:endParaRPr sz="290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3200"/>
              <a:buFont typeface="Arial"/>
              <a:buNone/>
            </a:pPr>
            <a:r>
              <a:rPr lang="en-GB" sz="2900">
                <a:solidFill>
                  <a:schemeClr val="dk1"/>
                </a:solidFill>
                <a:latin typeface="Gill Sans"/>
                <a:ea typeface="Gill Sans"/>
                <a:cs typeface="Gill Sans"/>
                <a:sym typeface="Gill Sans"/>
              </a:rPr>
              <a:t>3.Someone aspires to be a peacemaker. Create an action plan, showing them the action they need to take to become one. </a:t>
            </a:r>
            <a:br>
              <a:rPr lang="en-GB" sz="2900">
                <a:solidFill>
                  <a:schemeClr val="dk1"/>
                </a:solidFill>
                <a:latin typeface="Gill Sans"/>
                <a:ea typeface="Gill Sans"/>
                <a:cs typeface="Gill Sans"/>
                <a:sym typeface="Gill Sans"/>
              </a:rPr>
            </a:br>
            <a:r>
              <a:rPr lang="en-GB" sz="2700" i="1">
                <a:solidFill>
                  <a:schemeClr val="dk1"/>
                </a:solidFill>
                <a:latin typeface="Gill Sans"/>
                <a:ea typeface="Gill Sans"/>
                <a:cs typeface="Gill Sans"/>
                <a:sym typeface="Gill Sans"/>
              </a:rPr>
              <a:t>Use the life of one of the famous peacemakers as a guide. Include links to Scripture to show Jesus as the first teacher of solidarity and peace. </a:t>
            </a:r>
            <a:endParaRPr sz="2700" i="1">
              <a:solidFill>
                <a:schemeClr val="dk1"/>
              </a:solidFill>
              <a:latin typeface="Gill Sans"/>
              <a:ea typeface="Gill Sans"/>
              <a:cs typeface="Gill Sans"/>
              <a:sym typeface="Gill Sans"/>
            </a:endParaRPr>
          </a:p>
          <a:p>
            <a:pPr marL="45720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2"/>
          <p:cNvPicPr preferRelativeResize="0"/>
          <p:nvPr/>
        </p:nvPicPr>
        <p:blipFill rotWithShape="1">
          <a:blip r:embed="rId3">
            <a:alphaModFix/>
          </a:blip>
          <a:srcRect l="108" t="12102" r="354"/>
          <a:stretch/>
        </p:blipFill>
        <p:spPr>
          <a:xfrm>
            <a:off x="0" y="-2338"/>
            <a:ext cx="12192000" cy="1805013"/>
          </a:xfrm>
          <a:prstGeom prst="rect">
            <a:avLst/>
          </a:prstGeom>
          <a:noFill/>
          <a:ln>
            <a:noFill/>
          </a:ln>
        </p:spPr>
      </p:pic>
      <p:pic>
        <p:nvPicPr>
          <p:cNvPr id="267" name="Google Shape;267;p12"/>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268" name="Google Shape;268;p12"/>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Plenary</a:t>
            </a:r>
            <a:endParaRPr sz="1400" b="0" i="0" u="none" strike="noStrike" cap="none">
              <a:solidFill>
                <a:srgbClr val="000000"/>
              </a:solidFill>
              <a:latin typeface="Arial"/>
              <a:ea typeface="Arial"/>
              <a:cs typeface="Arial"/>
              <a:sym typeface="Arial"/>
            </a:endParaRPr>
          </a:p>
        </p:txBody>
      </p:sp>
      <p:pic>
        <p:nvPicPr>
          <p:cNvPr id="269" name="Google Shape;269;p12"/>
          <p:cNvPicPr preferRelativeResize="0"/>
          <p:nvPr/>
        </p:nvPicPr>
        <p:blipFill rotWithShape="1">
          <a:blip r:embed="rId5">
            <a:alphaModFix/>
          </a:blip>
          <a:srcRect l="9728" t="7703" r="53125" b="17083"/>
          <a:stretch/>
        </p:blipFill>
        <p:spPr>
          <a:xfrm>
            <a:off x="8704729" y="1802675"/>
            <a:ext cx="2863526" cy="3261410"/>
          </a:xfrm>
          <a:prstGeom prst="rect">
            <a:avLst/>
          </a:prstGeom>
          <a:noFill/>
          <a:ln>
            <a:noFill/>
          </a:ln>
        </p:spPr>
      </p:pic>
      <p:sp>
        <p:nvSpPr>
          <p:cNvPr id="270" name="Google Shape;270;p12"/>
          <p:cNvSpPr/>
          <p:nvPr/>
        </p:nvSpPr>
        <p:spPr>
          <a:xfrm>
            <a:off x="1401418" y="2459504"/>
            <a:ext cx="6370983"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chemeClr val="dk1"/>
                </a:solidFill>
                <a:latin typeface="Gill Sans"/>
                <a:ea typeface="Gill Sans"/>
                <a:cs typeface="Gill Sans"/>
                <a:sym typeface="Gill Sans"/>
              </a:rPr>
              <a:t>‘Live in harmony with one another. Do not be proud, but associate with those in need.’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C00000"/>
                </a:solidFill>
                <a:latin typeface="Gill Sans"/>
                <a:ea typeface="Gill Sans"/>
                <a:cs typeface="Gill Sans"/>
                <a:sym typeface="Gill Sans"/>
              </a:rPr>
              <a:t>Romans 12:16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g30092e84af4_0_0"/>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100" name="Google Shape;100;g30092e84af4_0_0"/>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101" name="Google Shape;101;g30092e84af4_0_0"/>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Jubilee Year 2025</a:t>
            </a:r>
            <a:endParaRPr sz="1400" b="0" i="0" u="none" strike="noStrike" cap="none">
              <a:solidFill>
                <a:srgbClr val="000000"/>
              </a:solidFill>
              <a:latin typeface="Arial"/>
              <a:ea typeface="Arial"/>
              <a:cs typeface="Arial"/>
              <a:sym typeface="Arial"/>
            </a:endParaRPr>
          </a:p>
        </p:txBody>
      </p:sp>
      <p:sp>
        <p:nvSpPr>
          <p:cNvPr id="102" name="Google Shape;102;g30092e84af4_0_0"/>
          <p:cNvSpPr/>
          <p:nvPr/>
        </p:nvSpPr>
        <p:spPr>
          <a:xfrm>
            <a:off x="4199675" y="1966250"/>
            <a:ext cx="7527600" cy="3897900"/>
          </a:xfrm>
          <a:prstGeom prst="rect">
            <a:avLst/>
          </a:prstGeom>
          <a:noFill/>
          <a:ln>
            <a:noFill/>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r>
              <a:rPr lang="en-GB" sz="3400" b="1">
                <a:solidFill>
                  <a:srgbClr val="C00000"/>
                </a:solidFill>
                <a:latin typeface="Gill Sans"/>
                <a:ea typeface="Gill Sans"/>
                <a:cs typeface="Gill Sans"/>
                <a:sym typeface="Gill Sans"/>
              </a:rPr>
              <a:t>Pope Francis has declared this year’s Jubilee theme to be: Pilgrims of Hope</a:t>
            </a:r>
            <a:endParaRPr sz="3400" b="1">
              <a:solidFill>
                <a:srgbClr val="C00000"/>
              </a:solidFill>
              <a:latin typeface="Gill Sans"/>
              <a:ea typeface="Gill Sans"/>
              <a:cs typeface="Gill Sans"/>
              <a:sym typeface="Gill Sans"/>
            </a:endParaRPr>
          </a:p>
          <a:p>
            <a:pPr marL="457200" marR="0" lvl="0" indent="0" algn="ctr" rtl="0">
              <a:lnSpc>
                <a:spcPct val="100000"/>
              </a:lnSpc>
              <a:spcBef>
                <a:spcPts val="0"/>
              </a:spcBef>
              <a:spcAft>
                <a:spcPts val="0"/>
              </a:spcAft>
              <a:buNone/>
            </a:pPr>
            <a:endParaRPr sz="3400" b="1">
              <a:solidFill>
                <a:srgbClr val="C00000"/>
              </a:solidFill>
              <a:latin typeface="Gill Sans"/>
              <a:ea typeface="Gill Sans"/>
              <a:cs typeface="Gill Sans"/>
              <a:sym typeface="Gill Sans"/>
            </a:endParaRPr>
          </a:p>
          <a:p>
            <a:pPr marL="457200" marR="0" lvl="0" indent="0" algn="ctr" rtl="0">
              <a:lnSpc>
                <a:spcPct val="100000"/>
              </a:lnSpc>
              <a:spcBef>
                <a:spcPts val="0"/>
              </a:spcBef>
              <a:spcAft>
                <a:spcPts val="0"/>
              </a:spcAft>
              <a:buNone/>
            </a:pPr>
            <a:r>
              <a:rPr lang="en-GB" sz="3400" b="1" i="1">
                <a:solidFill>
                  <a:srgbClr val="C00000"/>
                </a:solidFill>
                <a:latin typeface="Gill Sans"/>
                <a:ea typeface="Gill Sans"/>
                <a:cs typeface="Gill Sans"/>
                <a:sym typeface="Gill Sans"/>
              </a:rPr>
              <a:t>In what way is Solidarity and Peace linked to Hope?</a:t>
            </a:r>
            <a:endParaRPr sz="3400" b="1" i="1">
              <a:solidFill>
                <a:srgbClr val="C00000"/>
              </a:solidFill>
              <a:latin typeface="Gill Sans"/>
              <a:ea typeface="Gill Sans"/>
              <a:cs typeface="Gill Sans"/>
              <a:sym typeface="Gill Sans"/>
            </a:endParaRPr>
          </a:p>
        </p:txBody>
      </p:sp>
      <p:pic>
        <p:nvPicPr>
          <p:cNvPr id="103" name="Google Shape;103;g30092e84af4_0_0"/>
          <p:cNvPicPr preferRelativeResize="0"/>
          <p:nvPr/>
        </p:nvPicPr>
        <p:blipFill>
          <a:blip r:embed="rId5">
            <a:alphaModFix/>
          </a:blip>
          <a:stretch>
            <a:fillRect/>
          </a:stretch>
        </p:blipFill>
        <p:spPr>
          <a:xfrm>
            <a:off x="832200" y="2199050"/>
            <a:ext cx="2857500" cy="2857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
          <p:cNvPicPr preferRelativeResize="0"/>
          <p:nvPr/>
        </p:nvPicPr>
        <p:blipFill>
          <a:blip r:embed="rId3">
            <a:alphaModFix/>
          </a:blip>
          <a:stretch>
            <a:fillRect/>
          </a:stretch>
        </p:blipFill>
        <p:spPr>
          <a:xfrm>
            <a:off x="958800" y="0"/>
            <a:ext cx="10274401" cy="6858000"/>
          </a:xfrm>
          <a:prstGeom prst="rect">
            <a:avLst/>
          </a:prstGeom>
          <a:noFill/>
          <a:ln>
            <a:noFill/>
          </a:ln>
          <a:effectLst>
            <a:outerShdw blurRad="57150" dist="19050" dir="5400000" algn="bl" rotWithShape="0">
              <a:srgbClr val="000000">
                <a:alpha val="50000"/>
              </a:srgbClr>
            </a:outerShdw>
          </a:effectLst>
        </p:spPr>
      </p:pic>
      <p:pic>
        <p:nvPicPr>
          <p:cNvPr id="110" name="Google Shape;110;p2"/>
          <p:cNvPicPr preferRelativeResize="0"/>
          <p:nvPr/>
        </p:nvPicPr>
        <p:blipFill rotWithShape="1">
          <a:blip r:embed="rId4">
            <a:alphaModFix/>
          </a:blip>
          <a:srcRect l="108" t="12102" r="354"/>
          <a:stretch/>
        </p:blipFill>
        <p:spPr>
          <a:xfrm>
            <a:off x="0" y="-2338"/>
            <a:ext cx="12192000" cy="1805013"/>
          </a:xfrm>
          <a:prstGeom prst="rect">
            <a:avLst/>
          </a:prstGeom>
          <a:noFill/>
          <a:ln>
            <a:noFill/>
          </a:ln>
        </p:spPr>
      </p:pic>
      <p:pic>
        <p:nvPicPr>
          <p:cNvPr id="111" name="Google Shape;111;p2"/>
          <p:cNvPicPr preferRelativeResize="0"/>
          <p:nvPr/>
        </p:nvPicPr>
        <p:blipFill rotWithShape="1">
          <a:blip r:embed="rId5">
            <a:alphaModFix/>
          </a:blip>
          <a:srcRect/>
          <a:stretch/>
        </p:blipFill>
        <p:spPr>
          <a:xfrm>
            <a:off x="180022" y="5700713"/>
            <a:ext cx="11547259" cy="1128576"/>
          </a:xfrm>
          <a:prstGeom prst="rect">
            <a:avLst/>
          </a:prstGeom>
          <a:noFill/>
          <a:ln>
            <a:noFill/>
          </a:ln>
        </p:spPr>
      </p:pic>
      <p:sp>
        <p:nvSpPr>
          <p:cNvPr id="112" name="Google Shape;112;p2"/>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Gill Sans"/>
                <a:ea typeface="Gill Sans"/>
                <a:cs typeface="Gill Sans"/>
                <a:sym typeface="Gill Sans"/>
              </a:rPr>
              <a:t>Starter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4"/>
          <p:cNvPicPr preferRelativeResize="0"/>
          <p:nvPr/>
        </p:nvPicPr>
        <p:blipFill rotWithShape="1">
          <a:blip r:embed="rId3">
            <a:alphaModFix/>
          </a:blip>
          <a:srcRect l="108" t="12102" r="354"/>
          <a:stretch/>
        </p:blipFill>
        <p:spPr>
          <a:xfrm>
            <a:off x="0" y="0"/>
            <a:ext cx="12176206" cy="1802675"/>
          </a:xfrm>
          <a:prstGeom prst="rect">
            <a:avLst/>
          </a:prstGeom>
          <a:noFill/>
          <a:ln>
            <a:noFill/>
          </a:ln>
        </p:spPr>
      </p:pic>
      <p:pic>
        <p:nvPicPr>
          <p:cNvPr id="119" name="Google Shape;119;p4"/>
          <p:cNvPicPr preferRelativeResize="0"/>
          <p:nvPr/>
        </p:nvPicPr>
        <p:blipFill rotWithShape="1">
          <a:blip r:embed="rId4">
            <a:alphaModFix/>
          </a:blip>
          <a:srcRect/>
          <a:stretch/>
        </p:blipFill>
        <p:spPr>
          <a:xfrm>
            <a:off x="185350" y="5723649"/>
            <a:ext cx="11547259" cy="1128576"/>
          </a:xfrm>
          <a:prstGeom prst="rect">
            <a:avLst/>
          </a:prstGeom>
          <a:noFill/>
          <a:ln>
            <a:noFill/>
          </a:ln>
        </p:spPr>
      </p:pic>
      <p:pic>
        <p:nvPicPr>
          <p:cNvPr id="120" name="Google Shape;120;p4"/>
          <p:cNvPicPr preferRelativeResize="0"/>
          <p:nvPr/>
        </p:nvPicPr>
        <p:blipFill rotWithShape="1">
          <a:blip r:embed="rId5">
            <a:alphaModFix/>
          </a:blip>
          <a:srcRect l="5671" r="4772"/>
          <a:stretch/>
        </p:blipFill>
        <p:spPr>
          <a:xfrm>
            <a:off x="-71883" y="0"/>
            <a:ext cx="1978926" cy="5873436"/>
          </a:xfrm>
          <a:prstGeom prst="rect">
            <a:avLst/>
          </a:prstGeom>
          <a:noFill/>
          <a:ln>
            <a:noFill/>
          </a:ln>
        </p:spPr>
      </p:pic>
      <p:pic>
        <p:nvPicPr>
          <p:cNvPr id="121" name="Google Shape;121;p4"/>
          <p:cNvPicPr preferRelativeResize="0"/>
          <p:nvPr/>
        </p:nvPicPr>
        <p:blipFill rotWithShape="1">
          <a:blip r:embed="rId6">
            <a:alphaModFix/>
          </a:blip>
          <a:srcRect b="786"/>
          <a:stretch/>
        </p:blipFill>
        <p:spPr>
          <a:xfrm>
            <a:off x="8015344" y="-12200"/>
            <a:ext cx="2132554" cy="5891963"/>
          </a:xfrm>
          <a:prstGeom prst="rect">
            <a:avLst/>
          </a:prstGeom>
          <a:noFill/>
          <a:ln>
            <a:noFill/>
          </a:ln>
        </p:spPr>
      </p:pic>
      <p:pic>
        <p:nvPicPr>
          <p:cNvPr id="122" name="Google Shape;122;p4"/>
          <p:cNvPicPr preferRelativeResize="0"/>
          <p:nvPr/>
        </p:nvPicPr>
        <p:blipFill rotWithShape="1">
          <a:blip r:embed="rId7">
            <a:alphaModFix/>
          </a:blip>
          <a:srcRect l="4140" t="929" r="4168" b="263"/>
          <a:stretch/>
        </p:blipFill>
        <p:spPr>
          <a:xfrm>
            <a:off x="3824518" y="0"/>
            <a:ext cx="2115403" cy="5873436"/>
          </a:xfrm>
          <a:prstGeom prst="rect">
            <a:avLst/>
          </a:prstGeom>
          <a:noFill/>
          <a:ln>
            <a:noFill/>
          </a:ln>
        </p:spPr>
      </p:pic>
      <p:pic>
        <p:nvPicPr>
          <p:cNvPr id="123" name="Google Shape;123;p4"/>
          <p:cNvPicPr preferRelativeResize="0"/>
          <p:nvPr/>
        </p:nvPicPr>
        <p:blipFill rotWithShape="1">
          <a:blip r:embed="rId8">
            <a:alphaModFix/>
          </a:blip>
          <a:srcRect l="3112" t="861" r="3347"/>
          <a:stretch/>
        </p:blipFill>
        <p:spPr>
          <a:xfrm>
            <a:off x="1869115" y="0"/>
            <a:ext cx="2006221" cy="5873436"/>
          </a:xfrm>
          <a:prstGeom prst="rect">
            <a:avLst/>
          </a:prstGeom>
          <a:noFill/>
          <a:ln>
            <a:noFill/>
          </a:ln>
        </p:spPr>
      </p:pic>
      <p:pic>
        <p:nvPicPr>
          <p:cNvPr id="124" name="Google Shape;124;p4"/>
          <p:cNvPicPr preferRelativeResize="0"/>
          <p:nvPr/>
        </p:nvPicPr>
        <p:blipFill rotWithShape="1">
          <a:blip r:embed="rId9">
            <a:alphaModFix/>
          </a:blip>
          <a:srcRect l="5493" r="6758"/>
          <a:stretch/>
        </p:blipFill>
        <p:spPr>
          <a:xfrm>
            <a:off x="10128788" y="0"/>
            <a:ext cx="2162633" cy="5884508"/>
          </a:xfrm>
          <a:prstGeom prst="rect">
            <a:avLst/>
          </a:prstGeom>
          <a:noFill/>
          <a:ln>
            <a:noFill/>
          </a:ln>
        </p:spPr>
      </p:pic>
      <p:pic>
        <p:nvPicPr>
          <p:cNvPr id="125" name="Google Shape;125;p4"/>
          <p:cNvPicPr preferRelativeResize="0"/>
          <p:nvPr/>
        </p:nvPicPr>
        <p:blipFill rotWithShape="1">
          <a:blip r:embed="rId10">
            <a:alphaModFix/>
          </a:blip>
          <a:srcRect t="1149"/>
          <a:stretch/>
        </p:blipFill>
        <p:spPr>
          <a:xfrm>
            <a:off x="5899748" y="0"/>
            <a:ext cx="2153617" cy="5873436"/>
          </a:xfrm>
          <a:prstGeom prst="rect">
            <a:avLst/>
          </a:prstGeom>
          <a:noFill/>
          <a:ln>
            <a:noFill/>
          </a:ln>
        </p:spPr>
      </p:pic>
      <p:pic>
        <p:nvPicPr>
          <p:cNvPr id="126" name="Google Shape;126;p4"/>
          <p:cNvPicPr preferRelativeResize="0"/>
          <p:nvPr/>
        </p:nvPicPr>
        <p:blipFill rotWithShape="1">
          <a:blip r:embed="rId11">
            <a:alphaModFix/>
          </a:blip>
          <a:srcRect/>
          <a:stretch/>
        </p:blipFill>
        <p:spPr>
          <a:xfrm>
            <a:off x="11851852" y="5321614"/>
            <a:ext cx="439569" cy="557721"/>
          </a:xfrm>
          <a:prstGeom prst="rect">
            <a:avLst/>
          </a:prstGeom>
          <a:noFill/>
          <a:ln>
            <a:noFill/>
          </a:ln>
        </p:spPr>
      </p:pic>
      <p:pic>
        <p:nvPicPr>
          <p:cNvPr id="127" name="Google Shape;127;p4"/>
          <p:cNvPicPr preferRelativeResize="0"/>
          <p:nvPr/>
        </p:nvPicPr>
        <p:blipFill rotWithShape="1">
          <a:blip r:embed="rId11">
            <a:alphaModFix/>
          </a:blip>
          <a:srcRect/>
          <a:stretch/>
        </p:blipFill>
        <p:spPr>
          <a:xfrm>
            <a:off x="11536715" y="5683014"/>
            <a:ext cx="681176" cy="196463"/>
          </a:xfrm>
          <a:prstGeom prst="rect">
            <a:avLst/>
          </a:prstGeom>
          <a:noFill/>
          <a:ln>
            <a:noFill/>
          </a:ln>
        </p:spPr>
      </p:pic>
      <p:sp>
        <p:nvSpPr>
          <p:cNvPr id="128" name="Google Shape;128;p4"/>
          <p:cNvSpPr txBox="1"/>
          <p:nvPr/>
        </p:nvSpPr>
        <p:spPr>
          <a:xfrm>
            <a:off x="2955841" y="5997419"/>
            <a:ext cx="802186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Calibri"/>
              <a:buNone/>
            </a:pPr>
            <a:r>
              <a:rPr lang="en-GB" sz="4400" b="0" i="0" u="none" strike="noStrike" cap="none">
                <a:solidFill>
                  <a:srgbClr val="000000"/>
                </a:solidFill>
                <a:latin typeface="Calibri"/>
                <a:ea typeface="Calibri"/>
                <a:cs typeface="Calibri"/>
                <a:sym typeface="Calibri"/>
              </a:rPr>
              <a:t>Catholic</a:t>
            </a:r>
            <a:r>
              <a:rPr lang="en-GB" sz="4000" b="0" i="0" u="none" strike="noStrike" cap="none">
                <a:solidFill>
                  <a:srgbClr val="000000"/>
                </a:solidFill>
                <a:latin typeface="Calibri"/>
                <a:ea typeface="Calibri"/>
                <a:cs typeface="Calibri"/>
                <a:sym typeface="Calibri"/>
              </a:rPr>
              <a:t> </a:t>
            </a:r>
            <a:r>
              <a:rPr lang="en-GB" sz="4400" b="0" i="0" u="none" strike="noStrike" cap="none">
                <a:solidFill>
                  <a:srgbClr val="000000"/>
                </a:solidFill>
                <a:latin typeface="Calibri"/>
                <a:ea typeface="Calibri"/>
                <a:cs typeface="Calibri"/>
                <a:sym typeface="Calibri"/>
              </a:rPr>
              <a:t>Social</a:t>
            </a:r>
            <a:r>
              <a:rPr lang="en-GB" sz="4000" b="0" i="0" u="none" strike="noStrike" cap="none">
                <a:solidFill>
                  <a:srgbClr val="000000"/>
                </a:solidFill>
                <a:latin typeface="Calibri"/>
                <a:ea typeface="Calibri"/>
                <a:cs typeface="Calibri"/>
                <a:sym typeface="Calibri"/>
              </a:rPr>
              <a:t> </a:t>
            </a:r>
            <a:r>
              <a:rPr lang="en-GB" sz="4400" b="0" i="0" u="none" strike="noStrike" cap="none">
                <a:solidFill>
                  <a:srgbClr val="000000"/>
                </a:solidFill>
                <a:latin typeface="Calibri"/>
                <a:ea typeface="Calibri"/>
                <a:cs typeface="Calibri"/>
                <a:sym typeface="Calibri"/>
              </a:rPr>
              <a:t>Teaching</a:t>
            </a:r>
            <a:endParaRPr sz="40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5"/>
          <p:cNvPicPr preferRelativeResize="0"/>
          <p:nvPr/>
        </p:nvPicPr>
        <p:blipFill rotWithShape="1">
          <a:blip r:embed="rId3">
            <a:alphaModFix/>
          </a:blip>
          <a:srcRect l="108" t="12102" r="354"/>
          <a:stretch/>
        </p:blipFill>
        <p:spPr>
          <a:xfrm>
            <a:off x="0" y="0"/>
            <a:ext cx="12176206" cy="1802675"/>
          </a:xfrm>
          <a:prstGeom prst="rect">
            <a:avLst/>
          </a:prstGeom>
          <a:noFill/>
          <a:ln>
            <a:noFill/>
          </a:ln>
        </p:spPr>
      </p:pic>
      <p:pic>
        <p:nvPicPr>
          <p:cNvPr id="135" name="Google Shape;135;p5"/>
          <p:cNvPicPr preferRelativeResize="0"/>
          <p:nvPr/>
        </p:nvPicPr>
        <p:blipFill rotWithShape="1">
          <a:blip r:embed="rId4">
            <a:alphaModFix/>
          </a:blip>
          <a:srcRect/>
          <a:stretch/>
        </p:blipFill>
        <p:spPr>
          <a:xfrm>
            <a:off x="185350" y="5723649"/>
            <a:ext cx="11547259" cy="1128576"/>
          </a:xfrm>
          <a:prstGeom prst="rect">
            <a:avLst/>
          </a:prstGeom>
          <a:noFill/>
          <a:ln>
            <a:noFill/>
          </a:ln>
        </p:spPr>
      </p:pic>
      <p:pic>
        <p:nvPicPr>
          <p:cNvPr id="136" name="Google Shape;136;p5"/>
          <p:cNvPicPr preferRelativeResize="0"/>
          <p:nvPr/>
        </p:nvPicPr>
        <p:blipFill rotWithShape="1">
          <a:blip r:embed="rId5">
            <a:alphaModFix/>
          </a:blip>
          <a:srcRect l="5671" r="4772"/>
          <a:stretch/>
        </p:blipFill>
        <p:spPr>
          <a:xfrm>
            <a:off x="-71883" y="0"/>
            <a:ext cx="1978926" cy="5873436"/>
          </a:xfrm>
          <a:prstGeom prst="rect">
            <a:avLst/>
          </a:prstGeom>
          <a:noFill/>
          <a:ln>
            <a:noFill/>
          </a:ln>
        </p:spPr>
      </p:pic>
      <p:pic>
        <p:nvPicPr>
          <p:cNvPr id="137" name="Google Shape;137;p5"/>
          <p:cNvPicPr preferRelativeResize="0"/>
          <p:nvPr/>
        </p:nvPicPr>
        <p:blipFill rotWithShape="1">
          <a:blip r:embed="rId6">
            <a:alphaModFix/>
          </a:blip>
          <a:srcRect b="786"/>
          <a:stretch/>
        </p:blipFill>
        <p:spPr>
          <a:xfrm>
            <a:off x="8015344" y="-9264"/>
            <a:ext cx="2132554" cy="5891963"/>
          </a:xfrm>
          <a:prstGeom prst="rect">
            <a:avLst/>
          </a:prstGeom>
          <a:noFill/>
          <a:ln>
            <a:noFill/>
          </a:ln>
        </p:spPr>
      </p:pic>
      <p:pic>
        <p:nvPicPr>
          <p:cNvPr id="138" name="Google Shape;138;p5"/>
          <p:cNvPicPr preferRelativeResize="0"/>
          <p:nvPr/>
        </p:nvPicPr>
        <p:blipFill rotWithShape="1">
          <a:blip r:embed="rId7">
            <a:alphaModFix/>
          </a:blip>
          <a:srcRect l="4140" t="929" r="4168" b="263"/>
          <a:stretch/>
        </p:blipFill>
        <p:spPr>
          <a:xfrm>
            <a:off x="3824518" y="0"/>
            <a:ext cx="2115403" cy="5873436"/>
          </a:xfrm>
          <a:prstGeom prst="rect">
            <a:avLst/>
          </a:prstGeom>
          <a:noFill/>
          <a:ln>
            <a:noFill/>
          </a:ln>
        </p:spPr>
      </p:pic>
      <p:pic>
        <p:nvPicPr>
          <p:cNvPr id="139" name="Google Shape;139;p5"/>
          <p:cNvPicPr preferRelativeResize="0"/>
          <p:nvPr/>
        </p:nvPicPr>
        <p:blipFill rotWithShape="1">
          <a:blip r:embed="rId8">
            <a:alphaModFix/>
          </a:blip>
          <a:srcRect l="3112" t="861" r="3347"/>
          <a:stretch/>
        </p:blipFill>
        <p:spPr>
          <a:xfrm>
            <a:off x="1869115" y="0"/>
            <a:ext cx="2006221" cy="5873436"/>
          </a:xfrm>
          <a:prstGeom prst="rect">
            <a:avLst/>
          </a:prstGeom>
          <a:noFill/>
          <a:ln>
            <a:noFill/>
          </a:ln>
        </p:spPr>
      </p:pic>
      <p:pic>
        <p:nvPicPr>
          <p:cNvPr id="140" name="Google Shape;140;p5"/>
          <p:cNvPicPr preferRelativeResize="0"/>
          <p:nvPr/>
        </p:nvPicPr>
        <p:blipFill rotWithShape="1">
          <a:blip r:embed="rId9">
            <a:alphaModFix/>
          </a:blip>
          <a:srcRect l="5493" r="6758"/>
          <a:stretch/>
        </p:blipFill>
        <p:spPr>
          <a:xfrm>
            <a:off x="10128788" y="0"/>
            <a:ext cx="2162633" cy="5884508"/>
          </a:xfrm>
          <a:prstGeom prst="rect">
            <a:avLst/>
          </a:prstGeom>
          <a:noFill/>
          <a:ln>
            <a:noFill/>
          </a:ln>
        </p:spPr>
      </p:pic>
      <p:pic>
        <p:nvPicPr>
          <p:cNvPr id="141" name="Google Shape;141;p5"/>
          <p:cNvPicPr preferRelativeResize="0"/>
          <p:nvPr/>
        </p:nvPicPr>
        <p:blipFill rotWithShape="1">
          <a:blip r:embed="rId10">
            <a:alphaModFix/>
          </a:blip>
          <a:srcRect/>
          <a:stretch/>
        </p:blipFill>
        <p:spPr>
          <a:xfrm>
            <a:off x="11851852" y="5321614"/>
            <a:ext cx="439569" cy="557721"/>
          </a:xfrm>
          <a:prstGeom prst="rect">
            <a:avLst/>
          </a:prstGeom>
          <a:noFill/>
          <a:ln>
            <a:noFill/>
          </a:ln>
        </p:spPr>
      </p:pic>
      <p:pic>
        <p:nvPicPr>
          <p:cNvPr id="142" name="Google Shape;142;p5"/>
          <p:cNvPicPr preferRelativeResize="0"/>
          <p:nvPr/>
        </p:nvPicPr>
        <p:blipFill rotWithShape="1">
          <a:blip r:embed="rId10">
            <a:alphaModFix/>
          </a:blip>
          <a:srcRect/>
          <a:stretch/>
        </p:blipFill>
        <p:spPr>
          <a:xfrm>
            <a:off x="11536715" y="5683014"/>
            <a:ext cx="681176" cy="196463"/>
          </a:xfrm>
          <a:prstGeom prst="rect">
            <a:avLst/>
          </a:prstGeom>
          <a:noFill/>
          <a:ln>
            <a:noFill/>
          </a:ln>
        </p:spPr>
      </p:pic>
      <p:sp>
        <p:nvSpPr>
          <p:cNvPr id="143" name="Google Shape;143;p5"/>
          <p:cNvSpPr txBox="1"/>
          <p:nvPr/>
        </p:nvSpPr>
        <p:spPr>
          <a:xfrm>
            <a:off x="2955841" y="5997419"/>
            <a:ext cx="802186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Calibri"/>
              <a:buNone/>
            </a:pPr>
            <a:r>
              <a:rPr lang="en-GB" sz="4400" b="0" i="0" u="none" strike="noStrike" cap="none">
                <a:solidFill>
                  <a:srgbClr val="000000"/>
                </a:solidFill>
                <a:latin typeface="Calibri"/>
                <a:ea typeface="Calibri"/>
                <a:cs typeface="Calibri"/>
                <a:sym typeface="Calibri"/>
              </a:rPr>
              <a:t>Catholic</a:t>
            </a:r>
            <a:r>
              <a:rPr lang="en-GB" sz="4000" b="0" i="0" u="none" strike="noStrike" cap="none">
                <a:solidFill>
                  <a:srgbClr val="000000"/>
                </a:solidFill>
                <a:latin typeface="Calibri"/>
                <a:ea typeface="Calibri"/>
                <a:cs typeface="Calibri"/>
                <a:sym typeface="Calibri"/>
              </a:rPr>
              <a:t> </a:t>
            </a:r>
            <a:r>
              <a:rPr lang="en-GB" sz="4400" b="0" i="0" u="none" strike="noStrike" cap="none">
                <a:solidFill>
                  <a:srgbClr val="000000"/>
                </a:solidFill>
                <a:latin typeface="Calibri"/>
                <a:ea typeface="Calibri"/>
                <a:cs typeface="Calibri"/>
                <a:sym typeface="Calibri"/>
              </a:rPr>
              <a:t>Social</a:t>
            </a:r>
            <a:r>
              <a:rPr lang="en-GB" sz="4000" b="0" i="0" u="none" strike="noStrike" cap="none">
                <a:solidFill>
                  <a:srgbClr val="000000"/>
                </a:solidFill>
                <a:latin typeface="Calibri"/>
                <a:ea typeface="Calibri"/>
                <a:cs typeface="Calibri"/>
                <a:sym typeface="Calibri"/>
              </a:rPr>
              <a:t> </a:t>
            </a:r>
            <a:r>
              <a:rPr lang="en-GB" sz="4400" b="0" i="0" u="none" strike="noStrike" cap="none">
                <a:solidFill>
                  <a:srgbClr val="000000"/>
                </a:solidFill>
                <a:latin typeface="Calibri"/>
                <a:ea typeface="Calibri"/>
                <a:cs typeface="Calibri"/>
                <a:sym typeface="Calibri"/>
              </a:rPr>
              <a:t>Teaching</a:t>
            </a:r>
            <a:endParaRPr sz="4000" b="0" i="0" u="none" strike="noStrike" cap="none">
              <a:solidFill>
                <a:srgbClr val="000000"/>
              </a:solidFill>
              <a:latin typeface="Calibri"/>
              <a:ea typeface="Calibri"/>
              <a:cs typeface="Calibri"/>
              <a:sym typeface="Calibri"/>
            </a:endParaRPr>
          </a:p>
        </p:txBody>
      </p:sp>
      <p:pic>
        <p:nvPicPr>
          <p:cNvPr id="144" name="Google Shape;144;p5"/>
          <p:cNvPicPr preferRelativeResize="0"/>
          <p:nvPr/>
        </p:nvPicPr>
        <p:blipFill rotWithShape="1">
          <a:blip r:embed="rId11">
            <a:alphaModFix/>
          </a:blip>
          <a:srcRect t="1149"/>
          <a:stretch/>
        </p:blipFill>
        <p:spPr>
          <a:xfrm>
            <a:off x="5899748" y="0"/>
            <a:ext cx="2153617" cy="58734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7"/>
          <p:cNvPicPr preferRelativeResize="0"/>
          <p:nvPr/>
        </p:nvPicPr>
        <p:blipFill rotWithShape="1">
          <a:blip r:embed="rId3">
            <a:alphaModFix/>
          </a:blip>
          <a:srcRect l="108" t="12102" r="354"/>
          <a:stretch/>
        </p:blipFill>
        <p:spPr>
          <a:xfrm>
            <a:off x="0" y="-2338"/>
            <a:ext cx="12192000" cy="1805013"/>
          </a:xfrm>
          <a:prstGeom prst="rect">
            <a:avLst/>
          </a:prstGeom>
          <a:noFill/>
          <a:ln>
            <a:noFill/>
          </a:ln>
        </p:spPr>
      </p:pic>
      <p:pic>
        <p:nvPicPr>
          <p:cNvPr id="151" name="Google Shape;151;p7"/>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52" name="Google Shape;152;p7"/>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Gill Sans"/>
                <a:ea typeface="Gill Sans"/>
                <a:cs typeface="Gill Sans"/>
                <a:sym typeface="Gill Sans"/>
              </a:rPr>
              <a:t>Solidarity and Peace</a:t>
            </a:r>
            <a:endParaRPr sz="1400" b="0" i="0" u="none" strike="noStrike" cap="none">
              <a:solidFill>
                <a:srgbClr val="000000"/>
              </a:solidFill>
              <a:latin typeface="Arial"/>
              <a:ea typeface="Arial"/>
              <a:cs typeface="Arial"/>
              <a:sym typeface="Arial"/>
            </a:endParaRPr>
          </a:p>
        </p:txBody>
      </p:sp>
      <p:pic>
        <p:nvPicPr>
          <p:cNvPr id="153" name="Google Shape;153;p7"/>
          <p:cNvPicPr preferRelativeResize="0"/>
          <p:nvPr/>
        </p:nvPicPr>
        <p:blipFill rotWithShape="1">
          <a:blip r:embed="rId5">
            <a:alphaModFix/>
          </a:blip>
          <a:srcRect l="9728" t="7703" r="53125" b="17083"/>
          <a:stretch/>
        </p:blipFill>
        <p:spPr>
          <a:xfrm>
            <a:off x="8863755" y="1982431"/>
            <a:ext cx="2863526" cy="3261410"/>
          </a:xfrm>
          <a:prstGeom prst="rect">
            <a:avLst/>
          </a:prstGeom>
          <a:noFill/>
          <a:ln>
            <a:noFill/>
          </a:ln>
        </p:spPr>
      </p:pic>
      <p:sp>
        <p:nvSpPr>
          <p:cNvPr id="154" name="Google Shape;154;p7"/>
          <p:cNvSpPr/>
          <p:nvPr/>
        </p:nvSpPr>
        <p:spPr>
          <a:xfrm>
            <a:off x="846492" y="1885227"/>
            <a:ext cx="7581892" cy="34163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chemeClr val="dk1"/>
                </a:solidFill>
                <a:latin typeface="Gill Sans"/>
                <a:ea typeface="Gill Sans"/>
                <a:cs typeface="Gill Sans"/>
                <a:sym typeface="Gill Sans"/>
              </a:rPr>
              <a:t>‘Blessed are the peacemakers, for they will be called sons and daughters of God.’</a:t>
            </a:r>
            <a:endParaRPr sz="4000" b="0"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C00000"/>
                </a:solidFill>
                <a:latin typeface="Gill Sans"/>
                <a:ea typeface="Gill Sans"/>
                <a:cs typeface="Gill Sans"/>
                <a:sym typeface="Gill Sans"/>
              </a:rPr>
              <a:t>Matthew 5:9</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rgbClr val="C00000"/>
                </a:solidFill>
                <a:latin typeface="Gill Sans"/>
                <a:ea typeface="Gill Sans"/>
                <a:cs typeface="Gill Sans"/>
                <a:sym typeface="Gill Sans"/>
              </a:rPr>
              <a:t>Who do you think ‘the peacemakers’ are?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g2fe0479b9c4_0_1"/>
          <p:cNvPicPr preferRelativeResize="0"/>
          <p:nvPr/>
        </p:nvPicPr>
        <p:blipFill rotWithShape="1">
          <a:blip r:embed="rId3">
            <a:alphaModFix/>
          </a:blip>
          <a:srcRect l="11142"/>
          <a:stretch/>
        </p:blipFill>
        <p:spPr>
          <a:xfrm>
            <a:off x="0" y="76925"/>
            <a:ext cx="12192000" cy="6704174"/>
          </a:xfrm>
          <a:prstGeom prst="rect">
            <a:avLst/>
          </a:prstGeom>
          <a:noFill/>
          <a:ln>
            <a:noFill/>
          </a:ln>
        </p:spPr>
      </p:pic>
      <p:pic>
        <p:nvPicPr>
          <p:cNvPr id="161" name="Google Shape;161;g2fe0479b9c4_0_1"/>
          <p:cNvPicPr preferRelativeResize="0"/>
          <p:nvPr/>
        </p:nvPicPr>
        <p:blipFill rotWithShape="1">
          <a:blip r:embed="rId4">
            <a:alphaModFix/>
          </a:blip>
          <a:srcRect l="109" t="12103" r="358"/>
          <a:stretch/>
        </p:blipFill>
        <p:spPr>
          <a:xfrm>
            <a:off x="0" y="-2338"/>
            <a:ext cx="12192000" cy="1805013"/>
          </a:xfrm>
          <a:prstGeom prst="rect">
            <a:avLst/>
          </a:prstGeom>
          <a:noFill/>
          <a:ln>
            <a:noFill/>
          </a:ln>
        </p:spPr>
      </p:pic>
      <p:pic>
        <p:nvPicPr>
          <p:cNvPr id="162" name="Google Shape;162;g2fe0479b9c4_0_1"/>
          <p:cNvPicPr preferRelativeResize="0"/>
          <p:nvPr/>
        </p:nvPicPr>
        <p:blipFill rotWithShape="1">
          <a:blip r:embed="rId5">
            <a:alphaModFix/>
          </a:blip>
          <a:srcRect/>
          <a:stretch/>
        </p:blipFill>
        <p:spPr>
          <a:xfrm>
            <a:off x="180022" y="5700713"/>
            <a:ext cx="11547260" cy="1128576"/>
          </a:xfrm>
          <a:prstGeom prst="rect">
            <a:avLst/>
          </a:prstGeom>
          <a:noFill/>
          <a:ln>
            <a:noFill/>
          </a:ln>
        </p:spPr>
      </p:pic>
      <p:sp>
        <p:nvSpPr>
          <p:cNvPr id="163" name="Google Shape;163;g2fe0479b9c4_0_1"/>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Peacemakers </a:t>
            </a:r>
            <a:endParaRPr sz="1400" b="0" i="0" u="none" strike="noStrike" cap="none">
              <a:solidFill>
                <a:srgbClr val="000000"/>
              </a:solidFill>
              <a:latin typeface="Arial"/>
              <a:ea typeface="Arial"/>
              <a:cs typeface="Arial"/>
              <a:sym typeface="Arial"/>
            </a:endParaRPr>
          </a:p>
        </p:txBody>
      </p:sp>
      <p:sp>
        <p:nvSpPr>
          <p:cNvPr id="164" name="Google Shape;164;g2fe0479b9c4_0_1"/>
          <p:cNvSpPr/>
          <p:nvPr/>
        </p:nvSpPr>
        <p:spPr>
          <a:xfrm>
            <a:off x="-99975" y="4615938"/>
            <a:ext cx="4378800" cy="93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GB" sz="3500">
                <a:solidFill>
                  <a:schemeClr val="lt1"/>
                </a:solidFill>
                <a:latin typeface="Gill Sans"/>
                <a:ea typeface="Gill Sans"/>
                <a:cs typeface="Gill Sans"/>
                <a:sym typeface="Gill Sans"/>
              </a:rPr>
              <a:t>Mahatma Gandhi</a:t>
            </a:r>
            <a:endParaRPr sz="3500" b="0" i="0" u="none" strike="noStrike" cap="none">
              <a:solidFill>
                <a:schemeClr val="lt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36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g2fe0479b9c4_0_1"/>
          <p:cNvSpPr/>
          <p:nvPr/>
        </p:nvSpPr>
        <p:spPr>
          <a:xfrm>
            <a:off x="9137325" y="2693900"/>
            <a:ext cx="2496600" cy="93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GB" sz="3500">
                <a:solidFill>
                  <a:schemeClr val="lt1"/>
                </a:solidFill>
                <a:latin typeface="Gill Sans"/>
                <a:ea typeface="Gill Sans"/>
                <a:cs typeface="Gill Sans"/>
                <a:sym typeface="Gill Sans"/>
              </a:rPr>
              <a:t>Martin Luther King Jr</a:t>
            </a:r>
            <a:endParaRPr sz="3500" b="0" i="0" strike="noStrike" cap="none">
              <a:solidFill>
                <a:schemeClr val="lt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36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g2fe0479b9c4_0_1"/>
          <p:cNvSpPr/>
          <p:nvPr/>
        </p:nvSpPr>
        <p:spPr>
          <a:xfrm>
            <a:off x="180025" y="1953550"/>
            <a:ext cx="2619300" cy="93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GB" sz="3500">
                <a:solidFill>
                  <a:schemeClr val="lt1"/>
                </a:solidFill>
                <a:latin typeface="Gill Sans"/>
                <a:ea typeface="Gill Sans"/>
                <a:cs typeface="Gill Sans"/>
                <a:sym typeface="Gill Sans"/>
              </a:rPr>
              <a:t>Mother Teresa</a:t>
            </a:r>
            <a:endParaRPr sz="3500" b="0" i="0" u="none" strike="noStrike" cap="none">
              <a:solidFill>
                <a:schemeClr val="lt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36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g2fe0479b9c4_0_1"/>
          <p:cNvSpPr/>
          <p:nvPr/>
        </p:nvSpPr>
        <p:spPr>
          <a:xfrm>
            <a:off x="7955000" y="1802675"/>
            <a:ext cx="4378800" cy="93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GB" sz="3500">
                <a:solidFill>
                  <a:schemeClr val="lt1"/>
                </a:solidFill>
                <a:latin typeface="Gill Sans"/>
                <a:ea typeface="Gill Sans"/>
                <a:cs typeface="Gill Sans"/>
                <a:sym typeface="Gill Sans"/>
              </a:rPr>
              <a:t>Dalai Lama</a:t>
            </a:r>
            <a:endParaRPr sz="3500" b="0" i="0" u="none" strike="noStrike" cap="none">
              <a:solidFill>
                <a:schemeClr val="lt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36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g2fe0479b9c4_0_1"/>
          <p:cNvSpPr/>
          <p:nvPr/>
        </p:nvSpPr>
        <p:spPr>
          <a:xfrm>
            <a:off x="3446000" y="4197300"/>
            <a:ext cx="5808600" cy="93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GB" sz="3500">
                <a:solidFill>
                  <a:schemeClr val="lt1"/>
                </a:solidFill>
                <a:latin typeface="Gill Sans"/>
                <a:ea typeface="Gill Sans"/>
                <a:cs typeface="Gill Sans"/>
                <a:sym typeface="Gill Sans"/>
              </a:rPr>
              <a:t>Archbishop Desmond Tutu</a:t>
            </a:r>
            <a:endParaRPr sz="3500" b="0" i="0" u="none" strike="noStrike" cap="none">
              <a:solidFill>
                <a:schemeClr val="lt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36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g2fe0479b9c4_0_1"/>
          <p:cNvSpPr/>
          <p:nvPr/>
        </p:nvSpPr>
        <p:spPr>
          <a:xfrm>
            <a:off x="8394875" y="4709438"/>
            <a:ext cx="4378800" cy="93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GB" sz="3500">
                <a:solidFill>
                  <a:schemeClr val="lt1"/>
                </a:solidFill>
                <a:latin typeface="Gill Sans"/>
                <a:ea typeface="Gill Sans"/>
                <a:cs typeface="Gill Sans"/>
                <a:sym typeface="Gill Sans"/>
              </a:rPr>
              <a:t>Jane Goodall</a:t>
            </a:r>
            <a:endParaRPr sz="3500" b="0" i="0" u="none" strike="noStrike" cap="none">
              <a:solidFill>
                <a:schemeClr val="lt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36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g2fe0479b9c4_0_1"/>
          <p:cNvSpPr/>
          <p:nvPr/>
        </p:nvSpPr>
        <p:spPr>
          <a:xfrm>
            <a:off x="180025" y="3284750"/>
            <a:ext cx="2259300" cy="93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GB" sz="3500">
                <a:solidFill>
                  <a:schemeClr val="lt1"/>
                </a:solidFill>
                <a:latin typeface="Gill Sans"/>
                <a:ea typeface="Gill Sans"/>
                <a:cs typeface="Gill Sans"/>
                <a:sym typeface="Gill Sans"/>
              </a:rPr>
              <a:t>Malala Yousafi</a:t>
            </a:r>
            <a:endParaRPr sz="3500" b="0" i="0" u="none" strike="noStrike" cap="none">
              <a:solidFill>
                <a:schemeClr val="lt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36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g2fe0479b9c4_0_1"/>
          <p:cNvSpPr/>
          <p:nvPr/>
        </p:nvSpPr>
        <p:spPr>
          <a:xfrm>
            <a:off x="3906600" y="5026750"/>
            <a:ext cx="4378800" cy="93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GB" sz="3500">
                <a:solidFill>
                  <a:schemeClr val="lt1"/>
                </a:solidFill>
                <a:latin typeface="Gill Sans"/>
                <a:ea typeface="Gill Sans"/>
                <a:cs typeface="Gill Sans"/>
                <a:sym typeface="Gill Sans"/>
              </a:rPr>
              <a:t>John Hume</a:t>
            </a:r>
            <a:endParaRPr sz="3500" b="0" i="0" u="none" strike="noStrike" cap="none">
              <a:solidFill>
                <a:schemeClr val="lt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36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8"/>
          <p:cNvPicPr preferRelativeResize="0"/>
          <p:nvPr/>
        </p:nvPicPr>
        <p:blipFill rotWithShape="1">
          <a:blip r:embed="rId3">
            <a:alphaModFix/>
          </a:blip>
          <a:srcRect l="108" t="12102" r="354"/>
          <a:stretch/>
        </p:blipFill>
        <p:spPr>
          <a:xfrm>
            <a:off x="0" y="-2338"/>
            <a:ext cx="12192000" cy="1805013"/>
          </a:xfrm>
          <a:prstGeom prst="rect">
            <a:avLst/>
          </a:prstGeom>
          <a:noFill/>
          <a:ln>
            <a:noFill/>
          </a:ln>
        </p:spPr>
      </p:pic>
      <p:pic>
        <p:nvPicPr>
          <p:cNvPr id="178" name="Google Shape;178;p8"/>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79" name="Google Shape;179;p8"/>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Gill Sans"/>
                <a:ea typeface="Gill Sans"/>
                <a:cs typeface="Gill Sans"/>
                <a:sym typeface="Gill Sans"/>
              </a:rPr>
              <a:t>Solidarity and Peace</a:t>
            </a:r>
            <a:endParaRPr sz="1400" b="0" i="0" u="none" strike="noStrike" cap="none">
              <a:solidFill>
                <a:srgbClr val="000000"/>
              </a:solidFill>
              <a:latin typeface="Arial"/>
              <a:ea typeface="Arial"/>
              <a:cs typeface="Arial"/>
              <a:sym typeface="Arial"/>
            </a:endParaRPr>
          </a:p>
        </p:txBody>
      </p:sp>
      <p:sp>
        <p:nvSpPr>
          <p:cNvPr id="180" name="Google Shape;180;p8"/>
          <p:cNvSpPr/>
          <p:nvPr/>
        </p:nvSpPr>
        <p:spPr>
          <a:xfrm>
            <a:off x="4145389" y="2032259"/>
            <a:ext cx="7581892" cy="31700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1" i="0" u="none" strike="noStrike" cap="none">
                <a:solidFill>
                  <a:schemeClr val="dk1"/>
                </a:solidFill>
                <a:latin typeface="Gill Sans"/>
                <a:ea typeface="Gill Sans"/>
                <a:cs typeface="Gill Sans"/>
                <a:sym typeface="Gill Sans"/>
              </a:rPr>
              <a:t>Peacemakers</a:t>
            </a:r>
            <a:r>
              <a:rPr lang="en-GB" sz="4000" b="0" i="0" u="none" strike="noStrike" cap="none">
                <a:solidFill>
                  <a:schemeClr val="dk1"/>
                </a:solidFill>
                <a:latin typeface="Gill Sans"/>
                <a:ea typeface="Gill Sans"/>
                <a:cs typeface="Gill Sans"/>
                <a:sym typeface="Gill Sans"/>
              </a:rPr>
              <a:t> are people who dedicate their lives and work to making the world more peaceful.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chemeClr val="dk1"/>
                </a:solidFill>
                <a:latin typeface="Gill Sans"/>
                <a:ea typeface="Gill Sans"/>
                <a:cs typeface="Gill Sans"/>
                <a:sym typeface="Gill Sans"/>
              </a:rPr>
              <a:t>They help reconcile people with God and with one another.</a:t>
            </a:r>
            <a:endParaRPr sz="1400" b="0" i="0" u="none" strike="noStrike" cap="none">
              <a:solidFill>
                <a:srgbClr val="000000"/>
              </a:solidFill>
              <a:latin typeface="Arial"/>
              <a:ea typeface="Arial"/>
              <a:cs typeface="Arial"/>
              <a:sym typeface="Arial"/>
            </a:endParaRPr>
          </a:p>
        </p:txBody>
      </p:sp>
      <p:pic>
        <p:nvPicPr>
          <p:cNvPr id="181" name="Google Shape;181;p8"/>
          <p:cNvPicPr preferRelativeResize="0"/>
          <p:nvPr/>
        </p:nvPicPr>
        <p:blipFill rotWithShape="1">
          <a:blip r:embed="rId5">
            <a:alphaModFix/>
          </a:blip>
          <a:srcRect b="16874"/>
          <a:stretch/>
        </p:blipFill>
        <p:spPr>
          <a:xfrm>
            <a:off x="728869" y="2153995"/>
            <a:ext cx="3067680" cy="25500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9"/>
          <p:cNvPicPr preferRelativeResize="0"/>
          <p:nvPr/>
        </p:nvPicPr>
        <p:blipFill rotWithShape="1">
          <a:blip r:embed="rId3">
            <a:alphaModFix/>
          </a:blip>
          <a:srcRect l="108" t="12102" r="354"/>
          <a:stretch/>
        </p:blipFill>
        <p:spPr>
          <a:xfrm>
            <a:off x="0" y="-2338"/>
            <a:ext cx="12192000" cy="1805013"/>
          </a:xfrm>
          <a:prstGeom prst="rect">
            <a:avLst/>
          </a:prstGeom>
          <a:noFill/>
          <a:ln>
            <a:noFill/>
          </a:ln>
        </p:spPr>
      </p:pic>
      <p:pic>
        <p:nvPicPr>
          <p:cNvPr id="188" name="Google Shape;188;p9"/>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89" name="Google Shape;189;p9"/>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Gill Sans"/>
                <a:ea typeface="Gill Sans"/>
                <a:cs typeface="Gill Sans"/>
                <a:sym typeface="Gill Sans"/>
              </a:rPr>
              <a:t>Solidarity and Peace</a:t>
            </a:r>
            <a:endParaRPr sz="1400" b="0" i="0" u="none" strike="noStrike" cap="none">
              <a:solidFill>
                <a:srgbClr val="000000"/>
              </a:solidFill>
              <a:latin typeface="Arial"/>
              <a:ea typeface="Arial"/>
              <a:cs typeface="Arial"/>
              <a:sym typeface="Arial"/>
            </a:endParaRPr>
          </a:p>
        </p:txBody>
      </p:sp>
      <p:sp>
        <p:nvSpPr>
          <p:cNvPr id="190" name="Google Shape;190;p9"/>
          <p:cNvSpPr txBox="1"/>
          <p:nvPr/>
        </p:nvSpPr>
        <p:spPr>
          <a:xfrm>
            <a:off x="4155882" y="2828834"/>
            <a:ext cx="764186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rgbClr val="C00000"/>
                </a:solidFill>
                <a:latin typeface="Gill Sans"/>
                <a:ea typeface="Gill Sans"/>
                <a:cs typeface="Gill Sans"/>
                <a:sym typeface="Gill Sans"/>
              </a:rPr>
              <a:t>What do you think ‘solidarity’ means?</a:t>
            </a:r>
            <a:endParaRPr sz="2800" b="1" i="0" u="none" strike="noStrike" cap="none">
              <a:solidFill>
                <a:srgbClr val="C00000"/>
              </a:solidFill>
              <a:latin typeface="Gill Sans"/>
              <a:ea typeface="Gill Sans"/>
              <a:cs typeface="Gill Sans"/>
              <a:sym typeface="Gill Sans"/>
            </a:endParaRPr>
          </a:p>
        </p:txBody>
      </p:sp>
      <p:pic>
        <p:nvPicPr>
          <p:cNvPr id="191" name="Google Shape;191;p9"/>
          <p:cNvPicPr preferRelativeResize="0"/>
          <p:nvPr/>
        </p:nvPicPr>
        <p:blipFill rotWithShape="1">
          <a:blip r:embed="rId5">
            <a:alphaModFix/>
          </a:blip>
          <a:srcRect l="6145" t="11984" r="56616" b="18181"/>
          <a:stretch/>
        </p:blipFill>
        <p:spPr>
          <a:xfrm>
            <a:off x="1496171" y="1963659"/>
            <a:ext cx="2778211" cy="293067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AA838B9881CC40B9AA90BB5084EB30" ma:contentTypeVersion="14" ma:contentTypeDescription="Create a new document." ma:contentTypeScope="" ma:versionID="351334401caa269e15fafb683ab4c0a0">
  <xsd:schema xmlns:xsd="http://www.w3.org/2001/XMLSchema" xmlns:xs="http://www.w3.org/2001/XMLSchema" xmlns:p="http://schemas.microsoft.com/office/2006/metadata/properties" xmlns:ns3="8bf821f5-aa1d-4cdb-b269-285a72556037" xmlns:ns4="3398d740-bf9e-4d93-bbeb-5534c4c05499" targetNamespace="http://schemas.microsoft.com/office/2006/metadata/properties" ma:root="true" ma:fieldsID="02150e9e3c6f730f299109aba450a2a1" ns3:_="" ns4:_="">
    <xsd:import namespace="8bf821f5-aa1d-4cdb-b269-285a72556037"/>
    <xsd:import namespace="3398d740-bf9e-4d93-bbeb-5534c4c05499"/>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_activity"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821f5-aa1d-4cdb-b269-285a725560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98d740-bf9e-4d93-bbeb-5534c4c0549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bf821f5-aa1d-4cdb-b269-285a72556037" xsi:nil="true"/>
  </documentManagement>
</p:properties>
</file>

<file path=customXml/itemProps1.xml><?xml version="1.0" encoding="utf-8"?>
<ds:datastoreItem xmlns:ds="http://schemas.openxmlformats.org/officeDocument/2006/customXml" ds:itemID="{C0E86A39-157C-4AA0-9B6E-3967AFB44C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f821f5-aa1d-4cdb-b269-285a72556037"/>
    <ds:schemaRef ds:uri="3398d740-bf9e-4d93-bbeb-5534c4c054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9A6F04-A572-4961-8423-AC40EC910879}">
  <ds:schemaRefs>
    <ds:schemaRef ds:uri="http://schemas.microsoft.com/sharepoint/v3/contenttype/forms"/>
  </ds:schemaRefs>
</ds:datastoreItem>
</file>

<file path=customXml/itemProps3.xml><?xml version="1.0" encoding="utf-8"?>
<ds:datastoreItem xmlns:ds="http://schemas.openxmlformats.org/officeDocument/2006/customXml" ds:itemID="{6566B1A8-16E6-4470-B9E6-03496A2FE687}">
  <ds:schemaRefs>
    <ds:schemaRef ds:uri="http://schemas.microsoft.com/office/infopath/2007/PartnerControls"/>
    <ds:schemaRef ds:uri="http://www.w3.org/XML/1998/namespace"/>
    <ds:schemaRef ds:uri="http://purl.org/dc/terms/"/>
    <ds:schemaRef ds:uri="8bf821f5-aa1d-4cdb-b269-285a72556037"/>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purl.org/dc/elements/1.1/"/>
    <ds:schemaRef ds:uri="3398d740-bf9e-4d93-bbeb-5534c4c05499"/>
  </ds:schemaRefs>
</ds:datastoreItem>
</file>

<file path=docProps/app.xml><?xml version="1.0" encoding="utf-8"?>
<Properties xmlns="http://schemas.openxmlformats.org/officeDocument/2006/extended-properties" xmlns:vt="http://schemas.openxmlformats.org/officeDocument/2006/docPropsVTypes">
  <TotalTime>1</TotalTime>
  <Words>642</Words>
  <Application>Microsoft Office PowerPoint</Application>
  <PresentationFormat>Widescreen</PresentationFormat>
  <Paragraphs>79</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Gill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Callum Mitchell</cp:lastModifiedBy>
  <cp:revision>2</cp:revision>
  <dcterms:created xsi:type="dcterms:W3CDTF">2018-05-21T15:55:21Z</dcterms:created>
  <dcterms:modified xsi:type="dcterms:W3CDTF">2024-11-27T12:20:00Z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0x010100D1AA838B9881CC40B9AA90BB5084EB30</vt:lpwstr>
  </property>
</Properties>
</file>