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Lst>
  <p:sldSz cx="12192000" cy="6858000"/>
  <p:notesSz cx="6858000" cy="9144000"/>
  <p:embeddedFontLst>
    <p:embeddedFont>
      <p:font typeface="Calibri" panose="020F0502020204030204" pitchFamily="34" charset="0"/>
      <p:regular r:id="rId17"/>
      <p:bold r:id="rId18"/>
      <p:italic r:id="rId19"/>
      <p:boldItalic r:id="rId20"/>
    </p:embeddedFont>
    <p:embeddedFont>
      <p:font typeface="Gill Sans" panose="020B0604020202020204" charset="0"/>
      <p:regular r:id="rId21"/>
      <p:bold r:id="rId2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23" roundtripDataSignature="AMtx7mjx1JLn/jLSXYaUKx13+oTgFi0LJw=="/>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2" d="100"/>
          <a:sy n="82" d="100"/>
        </p:scale>
        <p:origin x="691"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2.fntdata"/><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font" Target="fonts/font5.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customschemas.google.com/relationships/presentationmetadata" Target="metadata"/><Relationship Id="rId28"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6.fntdata"/><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llum Mitchell" userId="a937cf30-cf8c-44de-9560-3c5218c9e925" providerId="ADAL" clId="{5D5B3E8B-224A-4F1C-BBAD-9D4D5F445206}"/>
    <pc:docChg chg="modSld">
      <pc:chgData name="Callum Mitchell" userId="a937cf30-cf8c-44de-9560-3c5218c9e925" providerId="ADAL" clId="{5D5B3E8B-224A-4F1C-BBAD-9D4D5F445206}" dt="2024-11-27T12:26:56.893" v="0" actId="20577"/>
      <pc:docMkLst>
        <pc:docMk/>
      </pc:docMkLst>
      <pc:sldChg chg="modNotesTx">
        <pc:chgData name="Callum Mitchell" userId="a937cf30-cf8c-44de-9560-3c5218c9e925" providerId="ADAL" clId="{5D5B3E8B-224A-4F1C-BBAD-9D4D5F445206}" dt="2024-11-27T12:26:56.893" v="0" actId="20577"/>
        <pc:sldMkLst>
          <pc:docMk/>
          <pc:sldMk cId="0" sldId="268"/>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GB"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7" name="Google Shape;8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g2f212b1f25b_1_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1" name="Google Shape;191;g2f212b1f25b_1_1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171450" lvl="0" indent="-95250" algn="l" rtl="0">
              <a:spcBef>
                <a:spcPts val="0"/>
              </a:spcBef>
              <a:spcAft>
                <a:spcPts val="0"/>
              </a:spcAft>
              <a:buClr>
                <a:schemeClr val="dk1"/>
              </a:buClr>
              <a:buSzPts val="1200"/>
              <a:buFont typeface="Arial"/>
              <a:buNone/>
            </a:pPr>
            <a:r>
              <a:rPr lang="en-GB"/>
              <a:t>How might these items be linked to our CST theme? Introduce concept of Fairtrade. Find out what the children already know. </a:t>
            </a:r>
            <a:endParaRPr sz="1200">
              <a:solidFill>
                <a:schemeClr val="dk1"/>
              </a:solidFill>
              <a:latin typeface="Calibri"/>
              <a:ea typeface="Calibri"/>
              <a:cs typeface="Calibri"/>
              <a:sym typeface="Calibri"/>
            </a:endParaRPr>
          </a:p>
        </p:txBody>
      </p:sp>
      <p:sp>
        <p:nvSpPr>
          <p:cNvPr id="192" name="Google Shape;192;g2f212b1f25b_1_1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1" name="Google Shape;201;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GB" sz="1200" dirty="0">
                <a:solidFill>
                  <a:schemeClr val="dk1"/>
                </a:solidFill>
                <a:latin typeface="Calibri"/>
                <a:ea typeface="Calibri"/>
                <a:cs typeface="Calibri"/>
                <a:sym typeface="Calibri"/>
              </a:rPr>
              <a:t>We would love to see the work your pupils produce (with permissions if necessary). Please email their work to: </a:t>
            </a:r>
            <a:r>
              <a:rPr lang="en-GB" sz="1200" b="1" dirty="0">
                <a:solidFill>
                  <a:schemeClr val="dk1"/>
                </a:solidFill>
                <a:latin typeface="Calibri"/>
                <a:ea typeface="Calibri"/>
                <a:cs typeface="Calibri"/>
                <a:sym typeface="Calibri"/>
              </a:rPr>
              <a:t>eduril@rcdow.org.uk</a:t>
            </a:r>
          </a:p>
          <a:p>
            <a:pPr marL="0" lvl="0" indent="0" algn="l" rtl="0">
              <a:spcBef>
                <a:spcPts val="0"/>
              </a:spcBef>
              <a:spcAft>
                <a:spcPts val="0"/>
              </a:spcAft>
              <a:buClr>
                <a:schemeClr val="dk1"/>
              </a:buClr>
              <a:buSzPts val="1200"/>
              <a:buFont typeface="Arial"/>
              <a:buNone/>
            </a:pPr>
            <a:endParaRPr sz="1200" dirty="0">
              <a:solidFill>
                <a:schemeClr val="dk1"/>
              </a:solidFill>
              <a:latin typeface="Calibri"/>
              <a:ea typeface="Calibri"/>
              <a:cs typeface="Calibri"/>
              <a:sym typeface="Calibri"/>
            </a:endParaRPr>
          </a:p>
        </p:txBody>
      </p:sp>
      <p:sp>
        <p:nvSpPr>
          <p:cNvPr id="202" name="Google Shape;202;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g2fd975fa453_0_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1" name="Google Shape;211;g2fd975fa453_0_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endParaRPr sz="1200">
              <a:solidFill>
                <a:schemeClr val="dk1"/>
              </a:solidFill>
              <a:latin typeface="Calibri"/>
              <a:ea typeface="Calibri"/>
              <a:cs typeface="Calibri"/>
              <a:sym typeface="Calibri"/>
            </a:endParaRPr>
          </a:p>
        </p:txBody>
      </p:sp>
      <p:sp>
        <p:nvSpPr>
          <p:cNvPr id="212" name="Google Shape;212;g2fd975fa453_0_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g2f212b1f25b_1_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1" name="Google Shape;221;g2f212b1f25b_1_2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GB" sz="1200" dirty="0">
                <a:solidFill>
                  <a:schemeClr val="dk1"/>
                </a:solidFill>
                <a:latin typeface="Calibri"/>
                <a:ea typeface="Calibri"/>
                <a:cs typeface="Calibri"/>
                <a:sym typeface="Calibri"/>
              </a:rPr>
              <a:t>We would love to see the work your pupils produce (with permissions if necessary). </a:t>
            </a:r>
            <a:r>
              <a:rPr lang="en-GB" sz="1200">
                <a:solidFill>
                  <a:schemeClr val="dk1"/>
                </a:solidFill>
                <a:latin typeface="Calibri"/>
                <a:ea typeface="Calibri"/>
                <a:cs typeface="Calibri"/>
                <a:sym typeface="Calibri"/>
              </a:rPr>
              <a:t>Please email their work to: </a:t>
            </a:r>
            <a:r>
              <a:rPr lang="en-GB" sz="1200" b="1">
                <a:solidFill>
                  <a:schemeClr val="dk1"/>
                </a:solidFill>
                <a:latin typeface="Calibri"/>
                <a:ea typeface="Calibri"/>
                <a:cs typeface="Calibri"/>
                <a:sym typeface="Calibri"/>
              </a:rPr>
              <a:t>eduril@rcdow.org.uk</a:t>
            </a:r>
          </a:p>
        </p:txBody>
      </p:sp>
      <p:sp>
        <p:nvSpPr>
          <p:cNvPr id="222" name="Google Shape;222;g2f212b1f25b_1_2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2" name="Google Shape;232;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95250" algn="l" rtl="0">
              <a:spcBef>
                <a:spcPts val="0"/>
              </a:spcBef>
              <a:spcAft>
                <a:spcPts val="0"/>
              </a:spcAft>
              <a:buClr>
                <a:schemeClr val="dk1"/>
              </a:buClr>
              <a:buSzPts val="1200"/>
              <a:buFont typeface="Arial"/>
              <a:buNone/>
            </a:pPr>
            <a:r>
              <a:rPr lang="en-GB"/>
              <a:t>Give children time to pray for their own peaceful intentions. </a:t>
            </a:r>
            <a:endParaRPr sz="1200">
              <a:solidFill>
                <a:schemeClr val="dk1"/>
              </a:solidFill>
              <a:latin typeface="Calibri"/>
              <a:ea typeface="Calibri"/>
              <a:cs typeface="Calibri"/>
              <a:sym typeface="Calibri"/>
            </a:endParaRPr>
          </a:p>
        </p:txBody>
      </p:sp>
      <p:sp>
        <p:nvSpPr>
          <p:cNvPr id="233" name="Google Shape;233;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14</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00969951cf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 name="Google Shape;96;g300969951cf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171450" lvl="0" indent="-95250" algn="l" rtl="0">
              <a:lnSpc>
                <a:spcPct val="100000"/>
              </a:lnSpc>
              <a:spcBef>
                <a:spcPts val="0"/>
              </a:spcBef>
              <a:spcAft>
                <a:spcPts val="0"/>
              </a:spcAft>
              <a:buClr>
                <a:schemeClr val="dk1"/>
              </a:buClr>
              <a:buSzPts val="1200"/>
              <a:buFont typeface="Arial"/>
              <a:buNone/>
            </a:pPr>
            <a:r>
              <a:rPr lang="en-GB"/>
              <a:t>Pope Francis opened the Holy Door of St Peter’s Basilica on Christmas Eve 2024, marking the beginning of this jubilee year. Pope Francis has called for people of faith to pray for and have deep faith, lively hope and active charity. Explain to the children why this jubilee year is a great time to be very active in charity, which is what we’re working towards in our CST lessons.</a:t>
            </a:r>
            <a:endParaRPr sz="1200">
              <a:solidFill>
                <a:schemeClr val="dk1"/>
              </a:solidFill>
              <a:latin typeface="Calibri"/>
              <a:ea typeface="Calibri"/>
              <a:cs typeface="Calibri"/>
              <a:sym typeface="Calibri"/>
            </a:endParaRPr>
          </a:p>
        </p:txBody>
      </p:sp>
      <p:sp>
        <p:nvSpPr>
          <p:cNvPr id="97" name="Google Shape;97;g300969951cf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6" name="Google Shape;106;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171450" algn="l" rtl="0">
              <a:spcBef>
                <a:spcPts val="0"/>
              </a:spcBef>
              <a:spcAft>
                <a:spcPts val="0"/>
              </a:spcAft>
              <a:buClr>
                <a:schemeClr val="dk1"/>
              </a:buClr>
              <a:buSzPts val="1200"/>
              <a:buFont typeface="Arial"/>
              <a:buChar char="•"/>
            </a:pPr>
            <a:r>
              <a:rPr lang="en-GB"/>
              <a:t>STARTER: Encourage children to see all these images lack a sense of peace. From the extremes of war and violence to the chaos of crowds, queueing and a stressful day. Use this as a way to understand what peace means and the fact it can have a range of meanings. Ask children to think of lots of different interpretations of what peace is. </a:t>
            </a:r>
            <a:endParaRPr/>
          </a:p>
        </p:txBody>
      </p:sp>
      <p:sp>
        <p:nvSpPr>
          <p:cNvPr id="107" name="Google Shape;107;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6" name="Google Shape;116;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95250" algn="l" rtl="0">
              <a:spcBef>
                <a:spcPts val="0"/>
              </a:spcBef>
              <a:spcAft>
                <a:spcPts val="0"/>
              </a:spcAft>
              <a:buClr>
                <a:schemeClr val="dk1"/>
              </a:buClr>
              <a:buSzPts val="1200"/>
              <a:buFont typeface="Arial"/>
              <a:buNone/>
            </a:pPr>
            <a:endParaRPr/>
          </a:p>
        </p:txBody>
      </p:sp>
      <p:sp>
        <p:nvSpPr>
          <p:cNvPr id="117" name="Google Shape;117;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2" name="Google Shape;132;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95250" algn="l" rtl="0">
              <a:spcBef>
                <a:spcPts val="0"/>
              </a:spcBef>
              <a:spcAft>
                <a:spcPts val="0"/>
              </a:spcAft>
              <a:buClr>
                <a:schemeClr val="dk1"/>
              </a:buClr>
              <a:buSzPts val="1200"/>
              <a:buFont typeface="Arial"/>
              <a:buNone/>
            </a:pPr>
            <a:endParaRPr/>
          </a:p>
        </p:txBody>
      </p:sp>
      <p:sp>
        <p:nvSpPr>
          <p:cNvPr id="133" name="Google Shape;133;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8" name="Google Shape;148;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95250" algn="l" rtl="0">
              <a:spcBef>
                <a:spcPts val="0"/>
              </a:spcBef>
              <a:spcAft>
                <a:spcPts val="0"/>
              </a:spcAft>
              <a:buClr>
                <a:schemeClr val="dk1"/>
              </a:buClr>
              <a:buSzPts val="1200"/>
              <a:buFont typeface="Arial"/>
              <a:buNone/>
            </a:pPr>
            <a:r>
              <a:rPr lang="en-GB"/>
              <a:t>Discuss in relation to peace (see plan). Ask chn to sketch a symbol for solidarity on whiteboards and explain their decisions to their partner. </a:t>
            </a:r>
            <a:endParaRPr sz="1200">
              <a:solidFill>
                <a:schemeClr val="dk1"/>
              </a:solidFill>
              <a:latin typeface="Calibri"/>
              <a:ea typeface="Calibri"/>
              <a:cs typeface="Calibri"/>
              <a:sym typeface="Calibri"/>
            </a:endParaRPr>
          </a:p>
        </p:txBody>
      </p:sp>
      <p:sp>
        <p:nvSpPr>
          <p:cNvPr id="149" name="Google Shape;149;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8" name="Google Shape;158;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95250" algn="l" rtl="0">
              <a:spcBef>
                <a:spcPts val="0"/>
              </a:spcBef>
              <a:spcAft>
                <a:spcPts val="0"/>
              </a:spcAft>
              <a:buClr>
                <a:schemeClr val="dk1"/>
              </a:buClr>
              <a:buSzPts val="1200"/>
              <a:buFont typeface="Arial"/>
              <a:buNone/>
            </a:pPr>
            <a:r>
              <a:rPr lang="en-GB"/>
              <a:t>Who might the peacemakers have been in Jesus’ time? Who are the peacemakers around us today? Can you be a peacemaker? How?</a:t>
            </a:r>
            <a:endParaRPr sz="1200">
              <a:solidFill>
                <a:schemeClr val="dk1"/>
              </a:solidFill>
              <a:latin typeface="Calibri"/>
              <a:ea typeface="Calibri"/>
              <a:cs typeface="Calibri"/>
              <a:sym typeface="Calibri"/>
            </a:endParaRPr>
          </a:p>
        </p:txBody>
      </p:sp>
      <p:sp>
        <p:nvSpPr>
          <p:cNvPr id="159" name="Google Shape;159;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8" name="Google Shape;168;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95250" algn="l" rtl="0">
              <a:spcBef>
                <a:spcPts val="0"/>
              </a:spcBef>
              <a:spcAft>
                <a:spcPts val="0"/>
              </a:spcAft>
              <a:buClr>
                <a:schemeClr val="dk1"/>
              </a:buClr>
              <a:buSzPts val="1200"/>
              <a:buFont typeface="Arial"/>
              <a:buNone/>
            </a:pPr>
            <a:r>
              <a:rPr lang="en-GB"/>
              <a:t>What does it mean to live in harmony? Why are being warned not to be proud? Can you think of an example when someone might be too ‘proud’ to engage with someone in need?</a:t>
            </a:r>
            <a:endParaRPr sz="1200">
              <a:solidFill>
                <a:schemeClr val="dk1"/>
              </a:solidFill>
              <a:latin typeface="Calibri"/>
              <a:ea typeface="Calibri"/>
              <a:cs typeface="Calibri"/>
              <a:sym typeface="Calibri"/>
            </a:endParaRPr>
          </a:p>
        </p:txBody>
      </p:sp>
      <p:sp>
        <p:nvSpPr>
          <p:cNvPr id="169" name="Google Shape;169;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2f212b1f25b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8" name="Google Shape;178;g2f212b1f25b_1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171450" lvl="0" indent="-95250" algn="l" rtl="0">
              <a:spcBef>
                <a:spcPts val="0"/>
              </a:spcBef>
              <a:spcAft>
                <a:spcPts val="0"/>
              </a:spcAft>
              <a:buClr>
                <a:schemeClr val="dk1"/>
              </a:buClr>
              <a:buSzPts val="1200"/>
              <a:buFont typeface="Arial"/>
              <a:buNone/>
            </a:pPr>
            <a:r>
              <a:rPr lang="en-GB"/>
              <a:t>How might these items be linked to our CST theme? Introduce concept of Fairtrade. Find out what the children already know. </a:t>
            </a:r>
            <a:endParaRPr sz="1200">
              <a:solidFill>
                <a:schemeClr val="dk1"/>
              </a:solidFill>
              <a:latin typeface="Calibri"/>
              <a:ea typeface="Calibri"/>
              <a:cs typeface="Calibri"/>
              <a:sym typeface="Calibri"/>
            </a:endParaRPr>
          </a:p>
        </p:txBody>
      </p:sp>
      <p:sp>
        <p:nvSpPr>
          <p:cNvPr id="179" name="Google Shape;179;g2f212b1f25b_1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
        <p:cNvGrpSpPr/>
        <p:nvPr/>
      </p:nvGrpSpPr>
      <p:grpSpPr>
        <a:xfrm>
          <a:off x="0" y="0"/>
          <a:ext cx="0" cy="0"/>
          <a:chOff x="0" y="0"/>
          <a:chExt cx="0" cy="0"/>
        </a:xfrm>
      </p:grpSpPr>
      <p:sp>
        <p:nvSpPr>
          <p:cNvPr id="16" name="Google Shape;16;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2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29"/>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30"/>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0"/>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9"/>
        <p:cNvGrpSpPr/>
        <p:nvPr/>
      </p:nvGrpSpPr>
      <p:grpSpPr>
        <a:xfrm>
          <a:off x="0" y="0"/>
          <a:ext cx="0" cy="0"/>
          <a:chOff x="0" y="0"/>
          <a:chExt cx="0" cy="0"/>
        </a:xfrm>
      </p:grpSpPr>
      <p:sp>
        <p:nvSpPr>
          <p:cNvPr id="20" name="Google Shape;20;p21"/>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21"/>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2" name="Google Shape;22;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5"/>
        <p:cNvGrpSpPr/>
        <p:nvPr/>
      </p:nvGrpSpPr>
      <p:grpSpPr>
        <a:xfrm>
          <a:off x="0" y="0"/>
          <a:ext cx="0" cy="0"/>
          <a:chOff x="0" y="0"/>
          <a:chExt cx="0" cy="0"/>
        </a:xfrm>
      </p:grpSpPr>
      <p:sp>
        <p:nvSpPr>
          <p:cNvPr id="26" name="Google Shape;26;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 name="Google Shape;28;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23"/>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23"/>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4" name="Google Shape;34;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
        <p:cNvGrpSpPr/>
        <p:nvPr/>
      </p:nvGrpSpPr>
      <p:grpSpPr>
        <a:xfrm>
          <a:off x="0" y="0"/>
          <a:ext cx="0" cy="0"/>
          <a:chOff x="0" y="0"/>
          <a:chExt cx="0" cy="0"/>
        </a:xfrm>
      </p:grpSpPr>
      <p:sp>
        <p:nvSpPr>
          <p:cNvPr id="38" name="Google Shape;38;p2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24"/>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24"/>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25"/>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25"/>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7" name="Google Shape;47;p25"/>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25"/>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9" name="Google Shape;49;p25"/>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2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2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27"/>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27"/>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28"/>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28"/>
          <p:cNvSpPr>
            <a:spLocks noGrp="1"/>
          </p:cNvSpPr>
          <p:nvPr>
            <p:ph type="pic" idx="2"/>
          </p:nvPr>
        </p:nvSpPr>
        <p:spPr>
          <a:xfrm>
            <a:off x="5183188" y="987425"/>
            <a:ext cx="6172200" cy="4873625"/>
          </a:xfrm>
          <a:prstGeom prst="rect">
            <a:avLst/>
          </a:prstGeom>
          <a:noFill/>
          <a:ln>
            <a:noFill/>
          </a:ln>
        </p:spPr>
      </p:sp>
      <p:sp>
        <p:nvSpPr>
          <p:cNvPr id="68" name="Google Shape;68;p28"/>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hyperlink" Target="https://youtu.be/JoIZWd2q2Ec?si=6S46_LmFvdYSX27Z" TargetMode="External"/><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34.png"/><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34.png"/><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36.jpg"/><Relationship Id="rId5" Type="http://schemas.openxmlformats.org/officeDocument/2006/relationships/hyperlink" Target="http://www.youtube.com/watch?v=UoEyJT-Rkjo" TargetMode="External"/><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jpeg"/></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5.png"/><Relationship Id="rId7"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6.png"/><Relationship Id="rId9" Type="http://schemas.openxmlformats.org/officeDocument/2006/relationships/image" Target="../media/image17.png"/></Relationships>
</file>

<file path=ppt/slides/_rels/slide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5.png"/><Relationship Id="rId7"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21.png"/><Relationship Id="rId11" Type="http://schemas.openxmlformats.org/officeDocument/2006/relationships/image" Target="../media/image18.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6.png"/><Relationship Id="rId9" Type="http://schemas.openxmlformats.org/officeDocument/2006/relationships/image" Target="../media/image24.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26.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27.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27.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5.png"/><Relationship Id="rId7"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6.png"/><Relationship Id="rId9"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pic>
        <p:nvPicPr>
          <p:cNvPr id="89" name="Google Shape;89;p1"/>
          <p:cNvPicPr preferRelativeResize="0"/>
          <p:nvPr/>
        </p:nvPicPr>
        <p:blipFill rotWithShape="1">
          <a:blip r:embed="rId3">
            <a:alphaModFix/>
          </a:blip>
          <a:srcRect l="23788" r="33782"/>
          <a:stretch/>
        </p:blipFill>
        <p:spPr>
          <a:xfrm>
            <a:off x="0" y="0"/>
            <a:ext cx="12192000" cy="6858000"/>
          </a:xfrm>
          <a:prstGeom prst="rect">
            <a:avLst/>
          </a:prstGeom>
          <a:noFill/>
          <a:ln>
            <a:noFill/>
          </a:ln>
        </p:spPr>
      </p:pic>
      <p:pic>
        <p:nvPicPr>
          <p:cNvPr id="90" name="Google Shape;90;p1"/>
          <p:cNvPicPr preferRelativeResize="0"/>
          <p:nvPr/>
        </p:nvPicPr>
        <p:blipFill rotWithShape="1">
          <a:blip r:embed="rId4">
            <a:alphaModFix/>
          </a:blip>
          <a:srcRect l="17588" t="61504" r="21023"/>
          <a:stretch/>
        </p:blipFill>
        <p:spPr>
          <a:xfrm>
            <a:off x="736166" y="4968986"/>
            <a:ext cx="3739487" cy="1328740"/>
          </a:xfrm>
          <a:prstGeom prst="rect">
            <a:avLst/>
          </a:prstGeom>
          <a:noFill/>
          <a:ln>
            <a:noFill/>
          </a:ln>
        </p:spPr>
      </p:pic>
      <p:sp>
        <p:nvSpPr>
          <p:cNvPr id="91" name="Google Shape;91;p1"/>
          <p:cNvSpPr txBox="1"/>
          <p:nvPr/>
        </p:nvSpPr>
        <p:spPr>
          <a:xfrm>
            <a:off x="1360227" y="1858672"/>
            <a:ext cx="9471600" cy="18471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6600" b="0" i="0" u="none" strike="noStrike" cap="none">
                <a:solidFill>
                  <a:schemeClr val="lt1"/>
                </a:solidFill>
                <a:latin typeface="Gill Sans"/>
                <a:ea typeface="Gill Sans"/>
                <a:cs typeface="Gill Sans"/>
                <a:sym typeface="Gill Sans"/>
              </a:rPr>
              <a:t>Solidarity and Peace</a:t>
            </a:r>
            <a:endParaRPr/>
          </a:p>
          <a:p>
            <a:pPr marL="0" marR="0" lvl="0" indent="0" algn="ctr" rtl="0">
              <a:spcBef>
                <a:spcPts val="0"/>
              </a:spcBef>
              <a:spcAft>
                <a:spcPts val="0"/>
              </a:spcAft>
              <a:buNone/>
            </a:pPr>
            <a:r>
              <a:rPr lang="en-GB" sz="4800">
                <a:solidFill>
                  <a:schemeClr val="lt1"/>
                </a:solidFill>
                <a:latin typeface="Gill Sans"/>
                <a:ea typeface="Gill Sans"/>
                <a:cs typeface="Gill Sans"/>
                <a:sym typeface="Gill Sans"/>
              </a:rPr>
              <a:t>Year 4</a:t>
            </a:r>
            <a:endParaRPr sz="8000" b="0" i="0" u="none" strike="noStrike" cap="none">
              <a:solidFill>
                <a:schemeClr val="lt1"/>
              </a:solidFill>
              <a:latin typeface="Gill Sans"/>
              <a:ea typeface="Gill Sans"/>
              <a:cs typeface="Gill Sans"/>
              <a:sym typeface="Gill Sans"/>
            </a:endParaRPr>
          </a:p>
        </p:txBody>
      </p:sp>
      <p:pic>
        <p:nvPicPr>
          <p:cNvPr id="92" name="Google Shape;92;p1"/>
          <p:cNvPicPr preferRelativeResize="0"/>
          <p:nvPr/>
        </p:nvPicPr>
        <p:blipFill rotWithShape="1">
          <a:blip r:embed="rId5">
            <a:alphaModFix/>
          </a:blip>
          <a:srcRect l="54104" t="11588" r="10359" b="19840"/>
          <a:stretch/>
        </p:blipFill>
        <p:spPr>
          <a:xfrm>
            <a:off x="8686800" y="3705331"/>
            <a:ext cx="2328400" cy="2527310"/>
          </a:xfrm>
          <a:prstGeom prst="rect">
            <a:avLst/>
          </a:prstGeom>
          <a:noFill/>
          <a:ln>
            <a:noFill/>
          </a:ln>
        </p:spPr>
      </p:pic>
      <p:pic>
        <p:nvPicPr>
          <p:cNvPr id="93" name="Google Shape;93;p1"/>
          <p:cNvPicPr preferRelativeResize="0"/>
          <p:nvPr/>
        </p:nvPicPr>
        <p:blipFill rotWithShape="1">
          <a:blip r:embed="rId6">
            <a:alphaModFix/>
          </a:blip>
          <a:srcRect/>
          <a:stretch/>
        </p:blipFill>
        <p:spPr>
          <a:xfrm>
            <a:off x="74014" y="0"/>
            <a:ext cx="2164084" cy="2161036"/>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pic>
        <p:nvPicPr>
          <p:cNvPr id="194" name="Google Shape;194;g2f212b1f25b_1_14"/>
          <p:cNvPicPr preferRelativeResize="0"/>
          <p:nvPr/>
        </p:nvPicPr>
        <p:blipFill rotWithShape="1">
          <a:blip r:embed="rId3">
            <a:alphaModFix/>
          </a:blip>
          <a:srcRect l="109" t="12103" r="358"/>
          <a:stretch/>
        </p:blipFill>
        <p:spPr>
          <a:xfrm>
            <a:off x="0" y="-2338"/>
            <a:ext cx="12192000" cy="1805013"/>
          </a:xfrm>
          <a:prstGeom prst="rect">
            <a:avLst/>
          </a:prstGeom>
          <a:noFill/>
          <a:ln>
            <a:noFill/>
          </a:ln>
        </p:spPr>
      </p:pic>
      <p:pic>
        <p:nvPicPr>
          <p:cNvPr id="195" name="Google Shape;195;g2f212b1f25b_1_14"/>
          <p:cNvPicPr preferRelativeResize="0"/>
          <p:nvPr/>
        </p:nvPicPr>
        <p:blipFill rotWithShape="1">
          <a:blip r:embed="rId4">
            <a:alphaModFix/>
          </a:blip>
          <a:srcRect/>
          <a:stretch/>
        </p:blipFill>
        <p:spPr>
          <a:xfrm>
            <a:off x="180022" y="5700713"/>
            <a:ext cx="11547260" cy="1128576"/>
          </a:xfrm>
          <a:prstGeom prst="rect">
            <a:avLst/>
          </a:prstGeom>
          <a:noFill/>
          <a:ln>
            <a:noFill/>
          </a:ln>
        </p:spPr>
      </p:pic>
      <p:sp>
        <p:nvSpPr>
          <p:cNvPr id="196" name="Google Shape;196;g2f212b1f25b_1_14"/>
          <p:cNvSpPr txBox="1"/>
          <p:nvPr/>
        </p:nvSpPr>
        <p:spPr>
          <a:xfrm>
            <a:off x="1158240" y="785381"/>
            <a:ext cx="9875400" cy="769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4400" b="0" i="0" u="none" strike="noStrike" cap="none">
                <a:solidFill>
                  <a:schemeClr val="lt1"/>
                </a:solidFill>
                <a:latin typeface="Gill Sans"/>
                <a:ea typeface="Gill Sans"/>
                <a:cs typeface="Gill Sans"/>
                <a:sym typeface="Gill Sans"/>
              </a:rPr>
              <a:t>Solidarity and Peace</a:t>
            </a:r>
            <a:endParaRPr/>
          </a:p>
        </p:txBody>
      </p:sp>
      <p:pic>
        <p:nvPicPr>
          <p:cNvPr id="197" name="Google Shape;197;g2f212b1f25b_1_14">
            <a:hlinkClick r:id="rId5"/>
          </p:cNvPr>
          <p:cNvPicPr preferRelativeResize="0"/>
          <p:nvPr/>
        </p:nvPicPr>
        <p:blipFill>
          <a:blip r:embed="rId6" cstate="hqprint">
            <a:alphaModFix/>
            <a:extLst>
              <a:ext uri="{28A0092B-C50C-407E-A947-70E740481C1C}">
                <a14:useLocalDpi xmlns:a14="http://schemas.microsoft.com/office/drawing/2010/main"/>
              </a:ext>
            </a:extLst>
          </a:blip>
          <a:stretch>
            <a:fillRect/>
          </a:stretch>
        </p:blipFill>
        <p:spPr>
          <a:xfrm>
            <a:off x="3489082" y="1955075"/>
            <a:ext cx="5395128" cy="3593240"/>
          </a:xfrm>
          <a:prstGeom prst="rect">
            <a:avLst/>
          </a:prstGeom>
          <a:noFill/>
          <a:ln>
            <a:noFill/>
          </a:ln>
        </p:spPr>
      </p:pic>
      <p:sp>
        <p:nvSpPr>
          <p:cNvPr id="198" name="Google Shape;198;g2f212b1f25b_1_14"/>
          <p:cNvSpPr/>
          <p:nvPr/>
        </p:nvSpPr>
        <p:spPr>
          <a:xfrm rot="5400000">
            <a:off x="5938250" y="3441800"/>
            <a:ext cx="659700" cy="619800"/>
          </a:xfrm>
          <a:prstGeom prst="triangle">
            <a:avLst>
              <a:gd name="adj"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pic>
        <p:nvPicPr>
          <p:cNvPr id="204" name="Google Shape;204;p17"/>
          <p:cNvPicPr preferRelativeResize="0"/>
          <p:nvPr/>
        </p:nvPicPr>
        <p:blipFill rotWithShape="1">
          <a:blip r:embed="rId3">
            <a:alphaModFix/>
          </a:blip>
          <a:srcRect l="108" t="12102" r="355"/>
          <a:stretch/>
        </p:blipFill>
        <p:spPr>
          <a:xfrm>
            <a:off x="0" y="-2338"/>
            <a:ext cx="12192000" cy="1805013"/>
          </a:xfrm>
          <a:prstGeom prst="rect">
            <a:avLst/>
          </a:prstGeom>
          <a:noFill/>
          <a:ln>
            <a:noFill/>
          </a:ln>
        </p:spPr>
      </p:pic>
      <p:pic>
        <p:nvPicPr>
          <p:cNvPr id="205" name="Google Shape;205;p17"/>
          <p:cNvPicPr preferRelativeResize="0"/>
          <p:nvPr/>
        </p:nvPicPr>
        <p:blipFill rotWithShape="1">
          <a:blip r:embed="rId4">
            <a:alphaModFix/>
          </a:blip>
          <a:srcRect/>
          <a:stretch/>
        </p:blipFill>
        <p:spPr>
          <a:xfrm>
            <a:off x="180022" y="5700713"/>
            <a:ext cx="11547259" cy="1128576"/>
          </a:xfrm>
          <a:prstGeom prst="rect">
            <a:avLst/>
          </a:prstGeom>
          <a:noFill/>
          <a:ln>
            <a:noFill/>
          </a:ln>
        </p:spPr>
      </p:pic>
      <p:sp>
        <p:nvSpPr>
          <p:cNvPr id="206" name="Google Shape;206;p17"/>
          <p:cNvSpPr txBox="1"/>
          <p:nvPr/>
        </p:nvSpPr>
        <p:spPr>
          <a:xfrm>
            <a:off x="1158240" y="785381"/>
            <a:ext cx="9875520" cy="76944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4400">
                <a:solidFill>
                  <a:schemeClr val="lt1"/>
                </a:solidFill>
                <a:latin typeface="Gill Sans"/>
                <a:ea typeface="Gill Sans"/>
                <a:cs typeface="Gill Sans"/>
                <a:sym typeface="Gill Sans"/>
              </a:rPr>
              <a:t>Activities</a:t>
            </a:r>
            <a:endParaRPr/>
          </a:p>
        </p:txBody>
      </p:sp>
      <p:sp>
        <p:nvSpPr>
          <p:cNvPr id="207" name="Google Shape;207;p17"/>
          <p:cNvSpPr txBox="1"/>
          <p:nvPr/>
        </p:nvSpPr>
        <p:spPr>
          <a:xfrm>
            <a:off x="3511150" y="1677700"/>
            <a:ext cx="8345400" cy="4125000"/>
          </a:xfrm>
          <a:prstGeom prst="rect">
            <a:avLst/>
          </a:prstGeom>
          <a:noFill/>
          <a:ln>
            <a:noFill/>
          </a:ln>
        </p:spPr>
        <p:txBody>
          <a:bodyPr spcFirstLastPara="1" wrap="square" lIns="91425" tIns="45700" rIns="91425" bIns="45700" anchor="t" anchorCtr="0">
            <a:spAutoFit/>
          </a:bodyPr>
          <a:lstStyle/>
          <a:p>
            <a:pPr marL="457200" marR="0" lvl="0" indent="-425450" algn="ctr" rtl="0">
              <a:spcBef>
                <a:spcPts val="0"/>
              </a:spcBef>
              <a:spcAft>
                <a:spcPts val="0"/>
              </a:spcAft>
              <a:buClr>
                <a:schemeClr val="dk1"/>
              </a:buClr>
              <a:buSzPts val="3100"/>
              <a:buFont typeface="Gill Sans"/>
              <a:buAutoNum type="arabicPeriod"/>
            </a:pPr>
            <a:r>
              <a:rPr lang="en-GB" sz="3100">
                <a:solidFill>
                  <a:schemeClr val="dk1"/>
                </a:solidFill>
                <a:latin typeface="Gill Sans"/>
                <a:ea typeface="Gill Sans"/>
                <a:cs typeface="Gill Sans"/>
                <a:sym typeface="Gill Sans"/>
              </a:rPr>
              <a:t>Carry out an audit of Fairtrade products in your school.</a:t>
            </a:r>
            <a:endParaRPr sz="3100">
              <a:solidFill>
                <a:schemeClr val="dk1"/>
              </a:solidFill>
              <a:latin typeface="Gill Sans"/>
              <a:ea typeface="Gill Sans"/>
              <a:cs typeface="Gill Sans"/>
              <a:sym typeface="Gill Sans"/>
            </a:endParaRPr>
          </a:p>
          <a:p>
            <a:pPr marL="0" marR="0" lvl="0" indent="0" algn="ctr" rtl="0">
              <a:spcBef>
                <a:spcPts val="0"/>
              </a:spcBef>
              <a:spcAft>
                <a:spcPts val="0"/>
              </a:spcAft>
              <a:buNone/>
            </a:pPr>
            <a:endParaRPr sz="3100">
              <a:solidFill>
                <a:schemeClr val="dk1"/>
              </a:solidFill>
              <a:latin typeface="Gill Sans"/>
              <a:ea typeface="Gill Sans"/>
              <a:cs typeface="Gill Sans"/>
              <a:sym typeface="Gill Sans"/>
            </a:endParaRPr>
          </a:p>
          <a:p>
            <a:pPr marL="457200" marR="0" lvl="0" indent="-425450" algn="ctr" rtl="0">
              <a:spcBef>
                <a:spcPts val="0"/>
              </a:spcBef>
              <a:spcAft>
                <a:spcPts val="0"/>
              </a:spcAft>
              <a:buClr>
                <a:schemeClr val="dk1"/>
              </a:buClr>
              <a:buSzPts val="3100"/>
              <a:buFont typeface="Gill Sans"/>
              <a:buAutoNum type="arabicPeriod"/>
            </a:pPr>
            <a:r>
              <a:rPr lang="en-GB" sz="3100">
                <a:solidFill>
                  <a:schemeClr val="dk1"/>
                </a:solidFill>
                <a:latin typeface="Gill Sans"/>
                <a:ea typeface="Gill Sans"/>
                <a:cs typeface="Gill Sans"/>
                <a:sym typeface="Gill Sans"/>
              </a:rPr>
              <a:t>Write to your headteacher, asking them to only allow fairtrade versions of certain products.</a:t>
            </a:r>
            <a:endParaRPr sz="3100">
              <a:solidFill>
                <a:schemeClr val="dk1"/>
              </a:solidFill>
              <a:latin typeface="Gill Sans"/>
              <a:ea typeface="Gill Sans"/>
              <a:cs typeface="Gill Sans"/>
              <a:sym typeface="Gill Sans"/>
            </a:endParaRPr>
          </a:p>
          <a:p>
            <a:pPr marL="0" marR="0" lvl="0" indent="0" algn="ctr" rtl="0">
              <a:spcBef>
                <a:spcPts val="0"/>
              </a:spcBef>
              <a:spcAft>
                <a:spcPts val="0"/>
              </a:spcAft>
              <a:buNone/>
            </a:pPr>
            <a:endParaRPr sz="3100">
              <a:solidFill>
                <a:schemeClr val="dk1"/>
              </a:solidFill>
              <a:latin typeface="Gill Sans"/>
              <a:ea typeface="Gill Sans"/>
              <a:cs typeface="Gill Sans"/>
              <a:sym typeface="Gill Sans"/>
            </a:endParaRPr>
          </a:p>
          <a:p>
            <a:pPr marL="457200" marR="0" lvl="0" indent="-425450" algn="ctr" rtl="0">
              <a:spcBef>
                <a:spcPts val="0"/>
              </a:spcBef>
              <a:spcAft>
                <a:spcPts val="0"/>
              </a:spcAft>
              <a:buClr>
                <a:schemeClr val="dk1"/>
              </a:buClr>
              <a:buSzPts val="3100"/>
              <a:buFont typeface="Gill Sans"/>
              <a:buAutoNum type="arabicPeriod"/>
            </a:pPr>
            <a:r>
              <a:rPr lang="en-GB" sz="3100">
                <a:solidFill>
                  <a:schemeClr val="dk1"/>
                </a:solidFill>
                <a:latin typeface="Gill Sans"/>
                <a:ea typeface="Gill Sans"/>
                <a:cs typeface="Gill Sans"/>
                <a:sym typeface="Gill Sans"/>
              </a:rPr>
              <a:t>Organise a Fairtrade fundraiser like a cake sale, tuck shop, read/spell/sport-a-thon!</a:t>
            </a:r>
            <a:endParaRPr sz="3100">
              <a:solidFill>
                <a:schemeClr val="dk1"/>
              </a:solidFill>
              <a:latin typeface="Gill Sans"/>
              <a:ea typeface="Gill Sans"/>
              <a:cs typeface="Gill Sans"/>
              <a:sym typeface="Gill Sans"/>
            </a:endParaRPr>
          </a:p>
          <a:p>
            <a:pPr marL="0" marR="0" lvl="0" indent="0" algn="l" rtl="0">
              <a:spcBef>
                <a:spcPts val="0"/>
              </a:spcBef>
              <a:spcAft>
                <a:spcPts val="0"/>
              </a:spcAft>
              <a:buNone/>
            </a:pPr>
            <a:endParaRPr/>
          </a:p>
        </p:txBody>
      </p:sp>
      <p:pic>
        <p:nvPicPr>
          <p:cNvPr id="208" name="Google Shape;208;p17"/>
          <p:cNvPicPr preferRelativeResize="0"/>
          <p:nvPr/>
        </p:nvPicPr>
        <p:blipFill rotWithShape="1">
          <a:blip r:embed="rId5">
            <a:alphaModFix/>
          </a:blip>
          <a:srcRect l="5980" t="10147" r="57278" b="19642"/>
          <a:stretch/>
        </p:blipFill>
        <p:spPr>
          <a:xfrm>
            <a:off x="370390" y="1812079"/>
            <a:ext cx="3017154" cy="3243247"/>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pic>
        <p:nvPicPr>
          <p:cNvPr id="214" name="Google Shape;214;g2fd975fa453_0_3"/>
          <p:cNvPicPr preferRelativeResize="0"/>
          <p:nvPr/>
        </p:nvPicPr>
        <p:blipFill rotWithShape="1">
          <a:blip r:embed="rId3">
            <a:alphaModFix/>
          </a:blip>
          <a:srcRect l="109" t="12103" r="358"/>
          <a:stretch/>
        </p:blipFill>
        <p:spPr>
          <a:xfrm>
            <a:off x="0" y="-2338"/>
            <a:ext cx="12192000" cy="1805013"/>
          </a:xfrm>
          <a:prstGeom prst="rect">
            <a:avLst/>
          </a:prstGeom>
          <a:noFill/>
          <a:ln>
            <a:noFill/>
          </a:ln>
        </p:spPr>
      </p:pic>
      <p:pic>
        <p:nvPicPr>
          <p:cNvPr id="215" name="Google Shape;215;g2fd975fa453_0_3"/>
          <p:cNvPicPr preferRelativeResize="0"/>
          <p:nvPr/>
        </p:nvPicPr>
        <p:blipFill rotWithShape="1">
          <a:blip r:embed="rId4">
            <a:alphaModFix/>
          </a:blip>
          <a:srcRect/>
          <a:stretch/>
        </p:blipFill>
        <p:spPr>
          <a:xfrm>
            <a:off x="180022" y="5700713"/>
            <a:ext cx="11547260" cy="1128576"/>
          </a:xfrm>
          <a:prstGeom prst="rect">
            <a:avLst/>
          </a:prstGeom>
          <a:noFill/>
          <a:ln>
            <a:noFill/>
          </a:ln>
        </p:spPr>
      </p:pic>
      <p:sp>
        <p:nvSpPr>
          <p:cNvPr id="216" name="Google Shape;216;g2fd975fa453_0_3"/>
          <p:cNvSpPr txBox="1"/>
          <p:nvPr/>
        </p:nvSpPr>
        <p:spPr>
          <a:xfrm>
            <a:off x="1158240" y="785381"/>
            <a:ext cx="9875400" cy="769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4400">
                <a:solidFill>
                  <a:schemeClr val="lt1"/>
                </a:solidFill>
                <a:latin typeface="Gill Sans"/>
                <a:ea typeface="Gill Sans"/>
                <a:cs typeface="Gill Sans"/>
                <a:sym typeface="Gill Sans"/>
              </a:rPr>
              <a:t>Fairtrade Audit</a:t>
            </a:r>
            <a:endParaRPr/>
          </a:p>
        </p:txBody>
      </p:sp>
      <p:pic>
        <p:nvPicPr>
          <p:cNvPr id="217" name="Google Shape;217;g2fd975fa453_0_3"/>
          <p:cNvPicPr preferRelativeResize="0"/>
          <p:nvPr/>
        </p:nvPicPr>
        <p:blipFill rotWithShape="1">
          <a:blip r:embed="rId5">
            <a:alphaModFix/>
          </a:blip>
          <a:srcRect l="5981" t="10145" r="57278" b="19644"/>
          <a:stretch/>
        </p:blipFill>
        <p:spPr>
          <a:xfrm>
            <a:off x="370390" y="1812079"/>
            <a:ext cx="3017155" cy="3243248"/>
          </a:xfrm>
          <a:prstGeom prst="rect">
            <a:avLst/>
          </a:prstGeom>
          <a:noFill/>
          <a:ln>
            <a:noFill/>
          </a:ln>
        </p:spPr>
      </p:pic>
      <p:pic>
        <p:nvPicPr>
          <p:cNvPr id="218" name="Google Shape;218;g2fd975fa453_0_3"/>
          <p:cNvPicPr preferRelativeResize="0"/>
          <p:nvPr/>
        </p:nvPicPr>
        <p:blipFill>
          <a:blip r:embed="rId6">
            <a:alphaModFix/>
          </a:blip>
          <a:stretch>
            <a:fillRect/>
          </a:stretch>
        </p:blipFill>
        <p:spPr>
          <a:xfrm>
            <a:off x="3332925" y="1554875"/>
            <a:ext cx="8503627" cy="42456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pic>
        <p:nvPicPr>
          <p:cNvPr id="224" name="Google Shape;224;g2f212b1f25b_1_27"/>
          <p:cNvPicPr preferRelativeResize="0"/>
          <p:nvPr/>
        </p:nvPicPr>
        <p:blipFill rotWithShape="1">
          <a:blip r:embed="rId3">
            <a:alphaModFix/>
          </a:blip>
          <a:srcRect l="109" t="12103" r="358"/>
          <a:stretch/>
        </p:blipFill>
        <p:spPr>
          <a:xfrm>
            <a:off x="0" y="-2338"/>
            <a:ext cx="12192000" cy="1805013"/>
          </a:xfrm>
          <a:prstGeom prst="rect">
            <a:avLst/>
          </a:prstGeom>
          <a:noFill/>
          <a:ln>
            <a:noFill/>
          </a:ln>
        </p:spPr>
      </p:pic>
      <p:pic>
        <p:nvPicPr>
          <p:cNvPr id="225" name="Google Shape;225;g2f212b1f25b_1_27"/>
          <p:cNvPicPr preferRelativeResize="0"/>
          <p:nvPr/>
        </p:nvPicPr>
        <p:blipFill rotWithShape="1">
          <a:blip r:embed="rId4">
            <a:alphaModFix/>
          </a:blip>
          <a:srcRect/>
          <a:stretch/>
        </p:blipFill>
        <p:spPr>
          <a:xfrm>
            <a:off x="180022" y="5700713"/>
            <a:ext cx="11547260" cy="1128576"/>
          </a:xfrm>
          <a:prstGeom prst="rect">
            <a:avLst/>
          </a:prstGeom>
          <a:noFill/>
          <a:ln>
            <a:noFill/>
          </a:ln>
        </p:spPr>
      </p:pic>
      <p:sp>
        <p:nvSpPr>
          <p:cNvPr id="226" name="Google Shape;226;g2f212b1f25b_1_27"/>
          <p:cNvSpPr txBox="1"/>
          <p:nvPr/>
        </p:nvSpPr>
        <p:spPr>
          <a:xfrm>
            <a:off x="1158240" y="785381"/>
            <a:ext cx="9875400" cy="769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4400">
                <a:solidFill>
                  <a:schemeClr val="lt1"/>
                </a:solidFill>
                <a:latin typeface="Gill Sans"/>
                <a:ea typeface="Gill Sans"/>
                <a:cs typeface="Gill Sans"/>
                <a:sym typeface="Gill Sans"/>
              </a:rPr>
              <a:t>Written Follow-Up Activities</a:t>
            </a:r>
            <a:endParaRPr/>
          </a:p>
        </p:txBody>
      </p:sp>
      <p:sp>
        <p:nvSpPr>
          <p:cNvPr id="227" name="Google Shape;227;g2f212b1f25b_1_27"/>
          <p:cNvSpPr txBox="1"/>
          <p:nvPr/>
        </p:nvSpPr>
        <p:spPr>
          <a:xfrm>
            <a:off x="3511147" y="1802679"/>
            <a:ext cx="8310600" cy="4155900"/>
          </a:xfrm>
          <a:prstGeom prst="rect">
            <a:avLst/>
          </a:prstGeom>
          <a:noFill/>
          <a:ln>
            <a:noFill/>
          </a:ln>
        </p:spPr>
        <p:txBody>
          <a:bodyPr spcFirstLastPara="1" wrap="square" lIns="91425" tIns="45700" rIns="91425" bIns="45700" anchor="t" anchorCtr="0">
            <a:spAutoFit/>
          </a:bodyPr>
          <a:lstStyle/>
          <a:p>
            <a:pPr marL="457200" marR="0" lvl="0" indent="-387350" algn="ctr" rtl="0">
              <a:spcBef>
                <a:spcPts val="0"/>
              </a:spcBef>
              <a:spcAft>
                <a:spcPts val="0"/>
              </a:spcAft>
              <a:buClr>
                <a:schemeClr val="dk1"/>
              </a:buClr>
              <a:buSzPts val="2500"/>
              <a:buFont typeface="Gill Sans"/>
              <a:buAutoNum type="arabicPeriod"/>
            </a:pPr>
            <a:r>
              <a:rPr lang="en-GB" sz="2500">
                <a:solidFill>
                  <a:schemeClr val="dk1"/>
                </a:solidFill>
                <a:latin typeface="Gill Sans"/>
                <a:ea typeface="Gill Sans"/>
                <a:cs typeface="Gill Sans"/>
                <a:sym typeface="Gill Sans"/>
              </a:rPr>
              <a:t>Audit: As Christians, why is Fairtrade so important to us?</a:t>
            </a:r>
            <a:endParaRPr sz="2500">
              <a:solidFill>
                <a:schemeClr val="dk1"/>
              </a:solidFill>
              <a:latin typeface="Gill Sans"/>
              <a:ea typeface="Gill Sans"/>
              <a:cs typeface="Gill Sans"/>
              <a:sym typeface="Gill Sans"/>
            </a:endParaRPr>
          </a:p>
          <a:p>
            <a:pPr marL="0" marR="0" lvl="0" indent="0" algn="ctr" rtl="0">
              <a:spcBef>
                <a:spcPts val="0"/>
              </a:spcBef>
              <a:spcAft>
                <a:spcPts val="0"/>
              </a:spcAft>
              <a:buNone/>
            </a:pPr>
            <a:endParaRPr sz="2500">
              <a:solidFill>
                <a:schemeClr val="dk1"/>
              </a:solidFill>
              <a:latin typeface="Gill Sans"/>
              <a:ea typeface="Gill Sans"/>
              <a:cs typeface="Gill Sans"/>
              <a:sym typeface="Gill Sans"/>
            </a:endParaRPr>
          </a:p>
          <a:p>
            <a:pPr marL="457200" marR="0" lvl="0" indent="-387350" algn="ctr" rtl="0">
              <a:spcBef>
                <a:spcPts val="0"/>
              </a:spcBef>
              <a:spcAft>
                <a:spcPts val="0"/>
              </a:spcAft>
              <a:buClr>
                <a:schemeClr val="dk1"/>
              </a:buClr>
              <a:buSzPts val="2500"/>
              <a:buFont typeface="Gill Sans"/>
              <a:buAutoNum type="arabicPeriod"/>
            </a:pPr>
            <a:r>
              <a:rPr lang="en-GB" sz="2500">
                <a:solidFill>
                  <a:schemeClr val="dk1"/>
                </a:solidFill>
                <a:latin typeface="Gill Sans"/>
                <a:ea typeface="Gill Sans"/>
                <a:cs typeface="Gill Sans"/>
                <a:sym typeface="Gill Sans"/>
              </a:rPr>
              <a:t>Letter to your headteacher: How does supporting Fairtrade work towards solidarity and peace? How did Jesus set this example in Scripture? </a:t>
            </a:r>
            <a:endParaRPr sz="2500">
              <a:solidFill>
                <a:schemeClr val="dk1"/>
              </a:solidFill>
              <a:latin typeface="Gill Sans"/>
              <a:ea typeface="Gill Sans"/>
              <a:cs typeface="Gill Sans"/>
              <a:sym typeface="Gill Sans"/>
            </a:endParaRPr>
          </a:p>
          <a:p>
            <a:pPr marL="0" marR="0" lvl="0" indent="0" algn="ctr" rtl="0">
              <a:spcBef>
                <a:spcPts val="0"/>
              </a:spcBef>
              <a:spcAft>
                <a:spcPts val="0"/>
              </a:spcAft>
              <a:buNone/>
            </a:pPr>
            <a:endParaRPr sz="2500">
              <a:solidFill>
                <a:schemeClr val="dk1"/>
              </a:solidFill>
              <a:latin typeface="Gill Sans"/>
              <a:ea typeface="Gill Sans"/>
              <a:cs typeface="Gill Sans"/>
              <a:sym typeface="Gill Sans"/>
            </a:endParaRPr>
          </a:p>
          <a:p>
            <a:pPr marL="457200" marR="0" lvl="0" indent="-387350" algn="ctr" rtl="0">
              <a:spcBef>
                <a:spcPts val="0"/>
              </a:spcBef>
              <a:spcAft>
                <a:spcPts val="0"/>
              </a:spcAft>
              <a:buClr>
                <a:schemeClr val="dk1"/>
              </a:buClr>
              <a:buSzPts val="2500"/>
              <a:buFont typeface="Gill Sans"/>
              <a:buAutoNum type="arabicPeriod"/>
            </a:pPr>
            <a:r>
              <a:rPr lang="en-GB" sz="2500">
                <a:solidFill>
                  <a:schemeClr val="dk1"/>
                </a:solidFill>
                <a:latin typeface="Gill Sans"/>
                <a:ea typeface="Gill Sans"/>
                <a:cs typeface="Gill Sans"/>
                <a:sym typeface="Gill Sans"/>
              </a:rPr>
              <a:t>Fundraiser: Why is Fairtrade important? Whose responsibility is it? How do certain Scripture passages teach us that supporting something like Fairtrade is what God expects of us?</a:t>
            </a:r>
            <a:endParaRPr sz="2500">
              <a:solidFill>
                <a:schemeClr val="dk1"/>
              </a:solidFill>
              <a:latin typeface="Gill Sans"/>
              <a:ea typeface="Gill Sans"/>
              <a:cs typeface="Gill Sans"/>
              <a:sym typeface="Gill Sans"/>
            </a:endParaRPr>
          </a:p>
          <a:p>
            <a:pPr marL="0" marR="0" lvl="0" indent="0" algn="l" rtl="0">
              <a:spcBef>
                <a:spcPts val="0"/>
              </a:spcBef>
              <a:spcAft>
                <a:spcPts val="0"/>
              </a:spcAft>
              <a:buNone/>
            </a:pPr>
            <a:endParaRPr/>
          </a:p>
        </p:txBody>
      </p:sp>
      <p:pic>
        <p:nvPicPr>
          <p:cNvPr id="228" name="Google Shape;228;g2f212b1f25b_1_27"/>
          <p:cNvPicPr preferRelativeResize="0"/>
          <p:nvPr/>
        </p:nvPicPr>
        <p:blipFill rotWithShape="1">
          <a:blip r:embed="rId5">
            <a:alphaModFix/>
          </a:blip>
          <a:srcRect l="5981" t="10145" r="57278" b="19644"/>
          <a:stretch/>
        </p:blipFill>
        <p:spPr>
          <a:xfrm>
            <a:off x="370390" y="1812079"/>
            <a:ext cx="3017155" cy="3243248"/>
          </a:xfrm>
          <a:prstGeom prst="rect">
            <a:avLst/>
          </a:prstGeom>
          <a:noFill/>
          <a:ln>
            <a:noFill/>
          </a:ln>
        </p:spPr>
      </p:pic>
      <p:sp>
        <p:nvSpPr>
          <p:cNvPr id="229" name="Google Shape;229;g2f212b1f25b_1_27"/>
          <p:cNvSpPr txBox="1"/>
          <p:nvPr/>
        </p:nvSpPr>
        <p:spPr>
          <a:xfrm>
            <a:off x="1459575" y="3125900"/>
            <a:ext cx="70980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2800">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pic>
        <p:nvPicPr>
          <p:cNvPr id="235" name="Google Shape;235;p18"/>
          <p:cNvPicPr preferRelativeResize="0"/>
          <p:nvPr/>
        </p:nvPicPr>
        <p:blipFill rotWithShape="1">
          <a:blip r:embed="rId3">
            <a:alphaModFix/>
          </a:blip>
          <a:srcRect l="108" t="12102" r="355"/>
          <a:stretch/>
        </p:blipFill>
        <p:spPr>
          <a:xfrm>
            <a:off x="0" y="-2338"/>
            <a:ext cx="12192000" cy="1805013"/>
          </a:xfrm>
          <a:prstGeom prst="rect">
            <a:avLst/>
          </a:prstGeom>
          <a:noFill/>
          <a:ln>
            <a:noFill/>
          </a:ln>
        </p:spPr>
      </p:pic>
      <p:pic>
        <p:nvPicPr>
          <p:cNvPr id="236" name="Google Shape;236;p18"/>
          <p:cNvPicPr preferRelativeResize="0"/>
          <p:nvPr/>
        </p:nvPicPr>
        <p:blipFill rotWithShape="1">
          <a:blip r:embed="rId4">
            <a:alphaModFix/>
          </a:blip>
          <a:srcRect/>
          <a:stretch/>
        </p:blipFill>
        <p:spPr>
          <a:xfrm>
            <a:off x="180022" y="5700713"/>
            <a:ext cx="11547259" cy="1128576"/>
          </a:xfrm>
          <a:prstGeom prst="rect">
            <a:avLst/>
          </a:prstGeom>
          <a:noFill/>
          <a:ln>
            <a:noFill/>
          </a:ln>
        </p:spPr>
      </p:pic>
      <p:sp>
        <p:nvSpPr>
          <p:cNvPr id="237" name="Google Shape;237;p18"/>
          <p:cNvSpPr txBox="1"/>
          <p:nvPr/>
        </p:nvSpPr>
        <p:spPr>
          <a:xfrm>
            <a:off x="1158240" y="785381"/>
            <a:ext cx="9875520" cy="76944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4400">
                <a:solidFill>
                  <a:schemeClr val="lt1"/>
                </a:solidFill>
                <a:latin typeface="Gill Sans"/>
                <a:ea typeface="Gill Sans"/>
                <a:cs typeface="Gill Sans"/>
                <a:sym typeface="Gill Sans"/>
              </a:rPr>
              <a:t>Let us pray </a:t>
            </a:r>
            <a:endParaRPr/>
          </a:p>
        </p:txBody>
      </p:sp>
      <p:pic>
        <p:nvPicPr>
          <p:cNvPr id="238" name="Google Shape;238;p18" descr="Use this film to pray for peace. Simple words and images for children.&#10; &#10;For more prayers for children, and other games, activities and films go to: https://cafod.org.uk/Education/Kidz-Zone&#10;&#10;---&#10;&#10;CAFOD stands for the Catholic Agency For Overseas Development. We are an international development charity and the official aid agency of the Catholic Church in England and Wales.&#10;&#10;We stand beside people living in poverty – whatever their religion or culture. Through local Church partners, we help people directly in their own communities, and campaign for global justice, so that everyone can reach their full potential.&#10;&#10;CAFOD works in communities across Africa, Asia and Latin America.&#10;&#10;Learn about CAFOD: https://cafod.org.uk" title="A child’s prayer for peace: A prayer for children on peace | CAFOD">
            <a:hlinkClick r:id="rId5"/>
          </p:cNvPr>
          <p:cNvPicPr preferRelativeResize="0"/>
          <p:nvPr/>
        </p:nvPicPr>
        <p:blipFill>
          <a:blip r:embed="rId6">
            <a:alphaModFix/>
          </a:blip>
          <a:stretch>
            <a:fillRect/>
          </a:stretch>
        </p:blipFill>
        <p:spPr>
          <a:xfrm>
            <a:off x="3291475" y="1998288"/>
            <a:ext cx="6234385" cy="3506837"/>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8"/>
                                        </p:tgtEl>
                                        <p:attrNameLst>
                                          <p:attrName>style.visibility</p:attrName>
                                        </p:attrNameLst>
                                      </p:cBhvr>
                                      <p:to>
                                        <p:strVal val="visible"/>
                                      </p:to>
                                    </p:set>
                                    <p:animEffect transition="in" filter="fade">
                                      <p:cBhvr>
                                        <p:cTn id="7" dur="1000"/>
                                        <p:tgtEl>
                                          <p:spTgt spid="2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pic>
        <p:nvPicPr>
          <p:cNvPr id="99" name="Google Shape;99;g300969951cf_0_0"/>
          <p:cNvPicPr preferRelativeResize="0"/>
          <p:nvPr/>
        </p:nvPicPr>
        <p:blipFill rotWithShape="1">
          <a:blip r:embed="rId3">
            <a:alphaModFix/>
          </a:blip>
          <a:srcRect l="109" t="12103" r="358"/>
          <a:stretch/>
        </p:blipFill>
        <p:spPr>
          <a:xfrm>
            <a:off x="0" y="-2338"/>
            <a:ext cx="12192000" cy="1805013"/>
          </a:xfrm>
          <a:prstGeom prst="rect">
            <a:avLst/>
          </a:prstGeom>
          <a:noFill/>
          <a:ln>
            <a:noFill/>
          </a:ln>
        </p:spPr>
      </p:pic>
      <p:pic>
        <p:nvPicPr>
          <p:cNvPr id="100" name="Google Shape;100;g300969951cf_0_0"/>
          <p:cNvPicPr preferRelativeResize="0"/>
          <p:nvPr/>
        </p:nvPicPr>
        <p:blipFill rotWithShape="1">
          <a:blip r:embed="rId4">
            <a:alphaModFix/>
          </a:blip>
          <a:srcRect/>
          <a:stretch/>
        </p:blipFill>
        <p:spPr>
          <a:xfrm>
            <a:off x="180022" y="5700713"/>
            <a:ext cx="11547260" cy="1128576"/>
          </a:xfrm>
          <a:prstGeom prst="rect">
            <a:avLst/>
          </a:prstGeom>
          <a:noFill/>
          <a:ln>
            <a:noFill/>
          </a:ln>
        </p:spPr>
      </p:pic>
      <p:sp>
        <p:nvSpPr>
          <p:cNvPr id="101" name="Google Shape;101;g300969951cf_0_0"/>
          <p:cNvSpPr txBox="1"/>
          <p:nvPr/>
        </p:nvSpPr>
        <p:spPr>
          <a:xfrm>
            <a:off x="1158240" y="785381"/>
            <a:ext cx="9875400" cy="769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400"/>
              <a:buFont typeface="Arial"/>
              <a:buNone/>
            </a:pPr>
            <a:r>
              <a:rPr lang="en-GB" sz="4400">
                <a:solidFill>
                  <a:schemeClr val="lt1"/>
                </a:solidFill>
                <a:latin typeface="Gill Sans"/>
                <a:ea typeface="Gill Sans"/>
                <a:cs typeface="Gill Sans"/>
                <a:sym typeface="Gill Sans"/>
              </a:rPr>
              <a:t>Jubilee Year 2025</a:t>
            </a:r>
            <a:endParaRPr sz="1400" b="0" i="0" u="none" strike="noStrike" cap="none">
              <a:solidFill>
                <a:srgbClr val="000000"/>
              </a:solidFill>
              <a:latin typeface="Arial"/>
              <a:ea typeface="Arial"/>
              <a:cs typeface="Arial"/>
              <a:sym typeface="Arial"/>
            </a:endParaRPr>
          </a:p>
        </p:txBody>
      </p:sp>
      <p:sp>
        <p:nvSpPr>
          <p:cNvPr id="102" name="Google Shape;102;g300969951cf_0_0"/>
          <p:cNvSpPr/>
          <p:nvPr/>
        </p:nvSpPr>
        <p:spPr>
          <a:xfrm>
            <a:off x="4199675" y="1966250"/>
            <a:ext cx="7527600" cy="3897900"/>
          </a:xfrm>
          <a:prstGeom prst="rect">
            <a:avLst/>
          </a:prstGeom>
          <a:noFill/>
          <a:ln>
            <a:noFill/>
          </a:ln>
        </p:spPr>
        <p:txBody>
          <a:bodyPr spcFirstLastPara="1" wrap="square" lIns="91425" tIns="45700" rIns="91425" bIns="45700" anchor="t" anchorCtr="0">
            <a:noAutofit/>
          </a:bodyPr>
          <a:lstStyle/>
          <a:p>
            <a:pPr marL="457200" marR="0" lvl="0" indent="0" algn="ctr" rtl="0">
              <a:lnSpc>
                <a:spcPct val="100000"/>
              </a:lnSpc>
              <a:spcBef>
                <a:spcPts val="0"/>
              </a:spcBef>
              <a:spcAft>
                <a:spcPts val="0"/>
              </a:spcAft>
              <a:buNone/>
            </a:pPr>
            <a:r>
              <a:rPr lang="en-GB" sz="3400" b="1">
                <a:solidFill>
                  <a:srgbClr val="C00000"/>
                </a:solidFill>
                <a:latin typeface="Gill Sans"/>
                <a:ea typeface="Gill Sans"/>
                <a:cs typeface="Gill Sans"/>
                <a:sym typeface="Gill Sans"/>
              </a:rPr>
              <a:t>Pope Francis has declared this year’s Jubilee theme to be: Pilgrims of Hope</a:t>
            </a:r>
            <a:endParaRPr sz="3400" b="1">
              <a:solidFill>
                <a:srgbClr val="C00000"/>
              </a:solidFill>
              <a:latin typeface="Gill Sans"/>
              <a:ea typeface="Gill Sans"/>
              <a:cs typeface="Gill Sans"/>
              <a:sym typeface="Gill Sans"/>
            </a:endParaRPr>
          </a:p>
          <a:p>
            <a:pPr marL="457200" marR="0" lvl="0" indent="0" algn="ctr" rtl="0">
              <a:lnSpc>
                <a:spcPct val="100000"/>
              </a:lnSpc>
              <a:spcBef>
                <a:spcPts val="0"/>
              </a:spcBef>
              <a:spcAft>
                <a:spcPts val="0"/>
              </a:spcAft>
              <a:buNone/>
            </a:pPr>
            <a:endParaRPr sz="3400" b="1">
              <a:solidFill>
                <a:srgbClr val="C00000"/>
              </a:solidFill>
              <a:latin typeface="Gill Sans"/>
              <a:ea typeface="Gill Sans"/>
              <a:cs typeface="Gill Sans"/>
              <a:sym typeface="Gill Sans"/>
            </a:endParaRPr>
          </a:p>
          <a:p>
            <a:pPr marL="457200" marR="0" lvl="0" indent="0" algn="ctr" rtl="0">
              <a:lnSpc>
                <a:spcPct val="100000"/>
              </a:lnSpc>
              <a:spcBef>
                <a:spcPts val="0"/>
              </a:spcBef>
              <a:spcAft>
                <a:spcPts val="0"/>
              </a:spcAft>
              <a:buNone/>
            </a:pPr>
            <a:r>
              <a:rPr lang="en-GB" sz="3400" b="1" i="1">
                <a:solidFill>
                  <a:srgbClr val="C00000"/>
                </a:solidFill>
                <a:latin typeface="Gill Sans"/>
                <a:ea typeface="Gill Sans"/>
                <a:cs typeface="Gill Sans"/>
                <a:sym typeface="Gill Sans"/>
              </a:rPr>
              <a:t>In what way is Solidarity and Peace linked to Hope?</a:t>
            </a:r>
            <a:endParaRPr sz="3400" b="1" i="1">
              <a:solidFill>
                <a:srgbClr val="C00000"/>
              </a:solidFill>
              <a:latin typeface="Gill Sans"/>
              <a:ea typeface="Gill Sans"/>
              <a:cs typeface="Gill Sans"/>
              <a:sym typeface="Gill Sans"/>
            </a:endParaRPr>
          </a:p>
        </p:txBody>
      </p:sp>
      <p:pic>
        <p:nvPicPr>
          <p:cNvPr id="103" name="Google Shape;103;g300969951cf_0_0"/>
          <p:cNvPicPr preferRelativeResize="0"/>
          <p:nvPr/>
        </p:nvPicPr>
        <p:blipFill>
          <a:blip r:embed="rId5">
            <a:alphaModFix/>
          </a:blip>
          <a:stretch>
            <a:fillRect/>
          </a:stretch>
        </p:blipFill>
        <p:spPr>
          <a:xfrm>
            <a:off x="832200" y="2199050"/>
            <a:ext cx="2857500" cy="28575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pic>
        <p:nvPicPr>
          <p:cNvPr id="109" name="Google Shape;109;p2"/>
          <p:cNvPicPr preferRelativeResize="0"/>
          <p:nvPr/>
        </p:nvPicPr>
        <p:blipFill>
          <a:blip r:embed="rId3" cstate="hqprint">
            <a:alphaModFix/>
            <a:extLst>
              <a:ext uri="{28A0092B-C50C-407E-A947-70E740481C1C}">
                <a14:useLocalDpi xmlns:a14="http://schemas.microsoft.com/office/drawing/2010/main"/>
              </a:ext>
            </a:extLst>
          </a:blip>
          <a:stretch>
            <a:fillRect/>
          </a:stretch>
        </p:blipFill>
        <p:spPr>
          <a:xfrm>
            <a:off x="180025" y="323100"/>
            <a:ext cx="4410066" cy="2930699"/>
          </a:xfrm>
          <a:prstGeom prst="rect">
            <a:avLst/>
          </a:prstGeom>
          <a:noFill/>
          <a:ln>
            <a:noFill/>
          </a:ln>
        </p:spPr>
      </p:pic>
      <p:pic>
        <p:nvPicPr>
          <p:cNvPr id="110" name="Google Shape;110;p2"/>
          <p:cNvPicPr preferRelativeResize="0"/>
          <p:nvPr/>
        </p:nvPicPr>
        <p:blipFill>
          <a:blip r:embed="rId4" cstate="hqprint">
            <a:alphaModFix/>
            <a:extLst>
              <a:ext uri="{28A0092B-C50C-407E-A947-70E740481C1C}">
                <a14:useLocalDpi xmlns:a14="http://schemas.microsoft.com/office/drawing/2010/main"/>
              </a:ext>
            </a:extLst>
          </a:blip>
          <a:stretch>
            <a:fillRect/>
          </a:stretch>
        </p:blipFill>
        <p:spPr>
          <a:xfrm>
            <a:off x="4992416" y="1402775"/>
            <a:ext cx="2395492" cy="3593239"/>
          </a:xfrm>
          <a:prstGeom prst="rect">
            <a:avLst/>
          </a:prstGeom>
          <a:noFill/>
          <a:ln>
            <a:noFill/>
          </a:ln>
        </p:spPr>
      </p:pic>
      <p:pic>
        <p:nvPicPr>
          <p:cNvPr id="111" name="Google Shape;111;p2"/>
          <p:cNvPicPr preferRelativeResize="0"/>
          <p:nvPr/>
        </p:nvPicPr>
        <p:blipFill>
          <a:blip r:embed="rId5" cstate="hqprint">
            <a:alphaModFix/>
            <a:extLst>
              <a:ext uri="{28A0092B-C50C-407E-A947-70E740481C1C}">
                <a14:useLocalDpi xmlns:a14="http://schemas.microsoft.com/office/drawing/2010/main"/>
              </a:ext>
            </a:extLst>
          </a:blip>
          <a:stretch>
            <a:fillRect/>
          </a:stretch>
        </p:blipFill>
        <p:spPr>
          <a:xfrm>
            <a:off x="7790225" y="207550"/>
            <a:ext cx="4205901" cy="2807350"/>
          </a:xfrm>
          <a:prstGeom prst="rect">
            <a:avLst/>
          </a:prstGeom>
          <a:noFill/>
          <a:ln>
            <a:noFill/>
          </a:ln>
        </p:spPr>
      </p:pic>
      <p:pic>
        <p:nvPicPr>
          <p:cNvPr id="112" name="Google Shape;112;p2"/>
          <p:cNvPicPr preferRelativeResize="0"/>
          <p:nvPr/>
        </p:nvPicPr>
        <p:blipFill>
          <a:blip r:embed="rId6">
            <a:alphaModFix/>
          </a:blip>
          <a:stretch>
            <a:fillRect/>
          </a:stretch>
        </p:blipFill>
        <p:spPr>
          <a:xfrm>
            <a:off x="345662" y="3835050"/>
            <a:ext cx="4078800" cy="2718151"/>
          </a:xfrm>
          <a:prstGeom prst="rect">
            <a:avLst/>
          </a:prstGeom>
          <a:noFill/>
          <a:ln>
            <a:noFill/>
          </a:ln>
        </p:spPr>
      </p:pic>
      <p:pic>
        <p:nvPicPr>
          <p:cNvPr id="113" name="Google Shape;113;p2"/>
          <p:cNvPicPr preferRelativeResize="0"/>
          <p:nvPr/>
        </p:nvPicPr>
        <p:blipFill>
          <a:blip r:embed="rId7" cstate="hqprint">
            <a:alphaModFix/>
            <a:extLst>
              <a:ext uri="{28A0092B-C50C-407E-A947-70E740481C1C}">
                <a14:useLocalDpi xmlns:a14="http://schemas.microsoft.com/office/drawing/2010/main"/>
              </a:ext>
            </a:extLst>
          </a:blip>
          <a:stretch>
            <a:fillRect/>
          </a:stretch>
        </p:blipFill>
        <p:spPr>
          <a:xfrm>
            <a:off x="8713746" y="3147300"/>
            <a:ext cx="2358868" cy="3538301"/>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pic>
        <p:nvPicPr>
          <p:cNvPr id="119" name="Google Shape;119;p4"/>
          <p:cNvPicPr preferRelativeResize="0"/>
          <p:nvPr/>
        </p:nvPicPr>
        <p:blipFill rotWithShape="1">
          <a:blip r:embed="rId3">
            <a:alphaModFix/>
          </a:blip>
          <a:srcRect l="108" t="12102" r="355"/>
          <a:stretch/>
        </p:blipFill>
        <p:spPr>
          <a:xfrm>
            <a:off x="0" y="0"/>
            <a:ext cx="12176206" cy="1802675"/>
          </a:xfrm>
          <a:prstGeom prst="rect">
            <a:avLst/>
          </a:prstGeom>
          <a:noFill/>
          <a:ln>
            <a:noFill/>
          </a:ln>
        </p:spPr>
      </p:pic>
      <p:pic>
        <p:nvPicPr>
          <p:cNvPr id="120" name="Google Shape;120;p4"/>
          <p:cNvPicPr preferRelativeResize="0"/>
          <p:nvPr/>
        </p:nvPicPr>
        <p:blipFill rotWithShape="1">
          <a:blip r:embed="rId4">
            <a:alphaModFix/>
          </a:blip>
          <a:srcRect/>
          <a:stretch/>
        </p:blipFill>
        <p:spPr>
          <a:xfrm>
            <a:off x="185350" y="5723649"/>
            <a:ext cx="11547259" cy="1128576"/>
          </a:xfrm>
          <a:prstGeom prst="rect">
            <a:avLst/>
          </a:prstGeom>
          <a:noFill/>
          <a:ln>
            <a:noFill/>
          </a:ln>
        </p:spPr>
      </p:pic>
      <p:pic>
        <p:nvPicPr>
          <p:cNvPr id="121" name="Google Shape;121;p4"/>
          <p:cNvPicPr preferRelativeResize="0"/>
          <p:nvPr/>
        </p:nvPicPr>
        <p:blipFill rotWithShape="1">
          <a:blip r:embed="rId5">
            <a:alphaModFix/>
          </a:blip>
          <a:srcRect l="5671" r="4772"/>
          <a:stretch/>
        </p:blipFill>
        <p:spPr>
          <a:xfrm>
            <a:off x="-71883" y="0"/>
            <a:ext cx="1978926" cy="5873436"/>
          </a:xfrm>
          <a:prstGeom prst="rect">
            <a:avLst/>
          </a:prstGeom>
          <a:noFill/>
          <a:ln>
            <a:noFill/>
          </a:ln>
        </p:spPr>
      </p:pic>
      <p:pic>
        <p:nvPicPr>
          <p:cNvPr id="122" name="Google Shape;122;p4"/>
          <p:cNvPicPr preferRelativeResize="0"/>
          <p:nvPr/>
        </p:nvPicPr>
        <p:blipFill rotWithShape="1">
          <a:blip r:embed="rId6">
            <a:alphaModFix/>
          </a:blip>
          <a:srcRect b="786"/>
          <a:stretch/>
        </p:blipFill>
        <p:spPr>
          <a:xfrm>
            <a:off x="8015344" y="-12200"/>
            <a:ext cx="2132554" cy="5891963"/>
          </a:xfrm>
          <a:prstGeom prst="rect">
            <a:avLst/>
          </a:prstGeom>
          <a:noFill/>
          <a:ln>
            <a:noFill/>
          </a:ln>
        </p:spPr>
      </p:pic>
      <p:pic>
        <p:nvPicPr>
          <p:cNvPr id="123" name="Google Shape;123;p4"/>
          <p:cNvPicPr preferRelativeResize="0"/>
          <p:nvPr/>
        </p:nvPicPr>
        <p:blipFill rotWithShape="1">
          <a:blip r:embed="rId7">
            <a:alphaModFix/>
          </a:blip>
          <a:srcRect l="4140" t="929" r="4169" b="264"/>
          <a:stretch/>
        </p:blipFill>
        <p:spPr>
          <a:xfrm>
            <a:off x="3824518" y="0"/>
            <a:ext cx="2115403" cy="5873436"/>
          </a:xfrm>
          <a:prstGeom prst="rect">
            <a:avLst/>
          </a:prstGeom>
          <a:noFill/>
          <a:ln>
            <a:noFill/>
          </a:ln>
        </p:spPr>
      </p:pic>
      <p:pic>
        <p:nvPicPr>
          <p:cNvPr id="124" name="Google Shape;124;p4"/>
          <p:cNvPicPr preferRelativeResize="0"/>
          <p:nvPr/>
        </p:nvPicPr>
        <p:blipFill rotWithShape="1">
          <a:blip r:embed="rId8">
            <a:alphaModFix/>
          </a:blip>
          <a:srcRect l="3112" t="861" r="3347"/>
          <a:stretch/>
        </p:blipFill>
        <p:spPr>
          <a:xfrm>
            <a:off x="1869115" y="0"/>
            <a:ext cx="2006221" cy="5873436"/>
          </a:xfrm>
          <a:prstGeom prst="rect">
            <a:avLst/>
          </a:prstGeom>
          <a:noFill/>
          <a:ln>
            <a:noFill/>
          </a:ln>
        </p:spPr>
      </p:pic>
      <p:pic>
        <p:nvPicPr>
          <p:cNvPr id="125" name="Google Shape;125;p4"/>
          <p:cNvPicPr preferRelativeResize="0"/>
          <p:nvPr/>
        </p:nvPicPr>
        <p:blipFill rotWithShape="1">
          <a:blip r:embed="rId9">
            <a:alphaModFix/>
          </a:blip>
          <a:srcRect l="5494" r="6758"/>
          <a:stretch/>
        </p:blipFill>
        <p:spPr>
          <a:xfrm>
            <a:off x="10128788" y="0"/>
            <a:ext cx="2162633" cy="5884508"/>
          </a:xfrm>
          <a:prstGeom prst="rect">
            <a:avLst/>
          </a:prstGeom>
          <a:noFill/>
          <a:ln>
            <a:noFill/>
          </a:ln>
        </p:spPr>
      </p:pic>
      <p:pic>
        <p:nvPicPr>
          <p:cNvPr id="126" name="Google Shape;126;p4"/>
          <p:cNvPicPr preferRelativeResize="0"/>
          <p:nvPr/>
        </p:nvPicPr>
        <p:blipFill rotWithShape="1">
          <a:blip r:embed="rId10">
            <a:alphaModFix/>
          </a:blip>
          <a:srcRect t="1149"/>
          <a:stretch/>
        </p:blipFill>
        <p:spPr>
          <a:xfrm>
            <a:off x="5899748" y="0"/>
            <a:ext cx="2153617" cy="5873436"/>
          </a:xfrm>
          <a:prstGeom prst="rect">
            <a:avLst/>
          </a:prstGeom>
          <a:noFill/>
          <a:ln>
            <a:noFill/>
          </a:ln>
        </p:spPr>
      </p:pic>
      <p:pic>
        <p:nvPicPr>
          <p:cNvPr id="127" name="Google Shape;127;p4"/>
          <p:cNvPicPr preferRelativeResize="0"/>
          <p:nvPr/>
        </p:nvPicPr>
        <p:blipFill rotWithShape="1">
          <a:blip r:embed="rId11">
            <a:alphaModFix/>
          </a:blip>
          <a:srcRect/>
          <a:stretch/>
        </p:blipFill>
        <p:spPr>
          <a:xfrm>
            <a:off x="11851852" y="5321614"/>
            <a:ext cx="439569" cy="557721"/>
          </a:xfrm>
          <a:prstGeom prst="rect">
            <a:avLst/>
          </a:prstGeom>
          <a:noFill/>
          <a:ln>
            <a:noFill/>
          </a:ln>
        </p:spPr>
      </p:pic>
      <p:pic>
        <p:nvPicPr>
          <p:cNvPr id="128" name="Google Shape;128;p4"/>
          <p:cNvPicPr preferRelativeResize="0"/>
          <p:nvPr/>
        </p:nvPicPr>
        <p:blipFill rotWithShape="1">
          <a:blip r:embed="rId11">
            <a:alphaModFix/>
          </a:blip>
          <a:srcRect/>
          <a:stretch/>
        </p:blipFill>
        <p:spPr>
          <a:xfrm>
            <a:off x="11536715" y="5683014"/>
            <a:ext cx="681176" cy="196463"/>
          </a:xfrm>
          <a:prstGeom prst="rect">
            <a:avLst/>
          </a:prstGeom>
          <a:noFill/>
          <a:ln>
            <a:noFill/>
          </a:ln>
        </p:spPr>
      </p:pic>
      <p:sp>
        <p:nvSpPr>
          <p:cNvPr id="129" name="Google Shape;129;p4"/>
          <p:cNvSpPr txBox="1"/>
          <p:nvPr/>
        </p:nvSpPr>
        <p:spPr>
          <a:xfrm>
            <a:off x="2955841" y="5997419"/>
            <a:ext cx="8021863" cy="76944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400"/>
              <a:buFont typeface="Calibri"/>
              <a:buNone/>
            </a:pPr>
            <a:r>
              <a:rPr lang="en-GB" sz="4400" b="0" i="0" u="none" strike="noStrike" cap="none">
                <a:solidFill>
                  <a:srgbClr val="000000"/>
                </a:solidFill>
                <a:latin typeface="Calibri"/>
                <a:ea typeface="Calibri"/>
                <a:cs typeface="Calibri"/>
                <a:sym typeface="Calibri"/>
              </a:rPr>
              <a:t>Catholic</a:t>
            </a:r>
            <a:r>
              <a:rPr lang="en-GB" sz="4000" b="0" i="0" u="none" strike="noStrike" cap="none">
                <a:solidFill>
                  <a:srgbClr val="000000"/>
                </a:solidFill>
                <a:latin typeface="Calibri"/>
                <a:ea typeface="Calibri"/>
                <a:cs typeface="Calibri"/>
                <a:sym typeface="Calibri"/>
              </a:rPr>
              <a:t> </a:t>
            </a:r>
            <a:r>
              <a:rPr lang="en-GB" sz="4400" b="0" i="0" u="none" strike="noStrike" cap="none">
                <a:solidFill>
                  <a:srgbClr val="000000"/>
                </a:solidFill>
                <a:latin typeface="Calibri"/>
                <a:ea typeface="Calibri"/>
                <a:cs typeface="Calibri"/>
                <a:sym typeface="Calibri"/>
              </a:rPr>
              <a:t>Social</a:t>
            </a:r>
            <a:r>
              <a:rPr lang="en-GB" sz="4000" b="0" i="0" u="none" strike="noStrike" cap="none">
                <a:solidFill>
                  <a:srgbClr val="000000"/>
                </a:solidFill>
                <a:latin typeface="Calibri"/>
                <a:ea typeface="Calibri"/>
                <a:cs typeface="Calibri"/>
                <a:sym typeface="Calibri"/>
              </a:rPr>
              <a:t> </a:t>
            </a:r>
            <a:r>
              <a:rPr lang="en-GB" sz="4400" b="0" i="0" u="none" strike="noStrike" cap="none">
                <a:solidFill>
                  <a:srgbClr val="000000"/>
                </a:solidFill>
                <a:latin typeface="Calibri"/>
                <a:ea typeface="Calibri"/>
                <a:cs typeface="Calibri"/>
                <a:sym typeface="Calibri"/>
              </a:rPr>
              <a:t>Teaching</a:t>
            </a:r>
            <a:endParaRPr sz="4000" b="0" i="0" u="none" strike="noStrike" cap="none">
              <a:solidFill>
                <a:srgbClr val="000000"/>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pic>
        <p:nvPicPr>
          <p:cNvPr id="135" name="Google Shape;135;p5"/>
          <p:cNvPicPr preferRelativeResize="0"/>
          <p:nvPr/>
        </p:nvPicPr>
        <p:blipFill rotWithShape="1">
          <a:blip r:embed="rId3">
            <a:alphaModFix/>
          </a:blip>
          <a:srcRect l="108" t="12102" r="355"/>
          <a:stretch/>
        </p:blipFill>
        <p:spPr>
          <a:xfrm>
            <a:off x="0" y="0"/>
            <a:ext cx="12176206" cy="1802675"/>
          </a:xfrm>
          <a:prstGeom prst="rect">
            <a:avLst/>
          </a:prstGeom>
          <a:noFill/>
          <a:ln>
            <a:noFill/>
          </a:ln>
        </p:spPr>
      </p:pic>
      <p:pic>
        <p:nvPicPr>
          <p:cNvPr id="136" name="Google Shape;136;p5"/>
          <p:cNvPicPr preferRelativeResize="0"/>
          <p:nvPr/>
        </p:nvPicPr>
        <p:blipFill rotWithShape="1">
          <a:blip r:embed="rId4">
            <a:alphaModFix/>
          </a:blip>
          <a:srcRect/>
          <a:stretch/>
        </p:blipFill>
        <p:spPr>
          <a:xfrm>
            <a:off x="185350" y="5723649"/>
            <a:ext cx="11547259" cy="1128576"/>
          </a:xfrm>
          <a:prstGeom prst="rect">
            <a:avLst/>
          </a:prstGeom>
          <a:noFill/>
          <a:ln>
            <a:noFill/>
          </a:ln>
        </p:spPr>
      </p:pic>
      <p:pic>
        <p:nvPicPr>
          <p:cNvPr id="137" name="Google Shape;137;p5"/>
          <p:cNvPicPr preferRelativeResize="0"/>
          <p:nvPr/>
        </p:nvPicPr>
        <p:blipFill rotWithShape="1">
          <a:blip r:embed="rId5">
            <a:alphaModFix/>
          </a:blip>
          <a:srcRect l="5671" r="4772"/>
          <a:stretch/>
        </p:blipFill>
        <p:spPr>
          <a:xfrm>
            <a:off x="-71883" y="0"/>
            <a:ext cx="1978926" cy="5873436"/>
          </a:xfrm>
          <a:prstGeom prst="rect">
            <a:avLst/>
          </a:prstGeom>
          <a:noFill/>
          <a:ln>
            <a:noFill/>
          </a:ln>
        </p:spPr>
      </p:pic>
      <p:pic>
        <p:nvPicPr>
          <p:cNvPr id="138" name="Google Shape;138;p5"/>
          <p:cNvPicPr preferRelativeResize="0"/>
          <p:nvPr/>
        </p:nvPicPr>
        <p:blipFill rotWithShape="1">
          <a:blip r:embed="rId6">
            <a:alphaModFix/>
          </a:blip>
          <a:srcRect b="786"/>
          <a:stretch/>
        </p:blipFill>
        <p:spPr>
          <a:xfrm>
            <a:off x="8015344" y="-9264"/>
            <a:ext cx="2132554" cy="5891963"/>
          </a:xfrm>
          <a:prstGeom prst="rect">
            <a:avLst/>
          </a:prstGeom>
          <a:noFill/>
          <a:ln>
            <a:noFill/>
          </a:ln>
        </p:spPr>
      </p:pic>
      <p:pic>
        <p:nvPicPr>
          <p:cNvPr id="139" name="Google Shape;139;p5"/>
          <p:cNvPicPr preferRelativeResize="0"/>
          <p:nvPr/>
        </p:nvPicPr>
        <p:blipFill rotWithShape="1">
          <a:blip r:embed="rId7">
            <a:alphaModFix/>
          </a:blip>
          <a:srcRect l="4140" t="929" r="4169" b="264"/>
          <a:stretch/>
        </p:blipFill>
        <p:spPr>
          <a:xfrm>
            <a:off x="3824518" y="0"/>
            <a:ext cx="2115403" cy="5873436"/>
          </a:xfrm>
          <a:prstGeom prst="rect">
            <a:avLst/>
          </a:prstGeom>
          <a:noFill/>
          <a:ln>
            <a:noFill/>
          </a:ln>
        </p:spPr>
      </p:pic>
      <p:pic>
        <p:nvPicPr>
          <p:cNvPr id="140" name="Google Shape;140;p5"/>
          <p:cNvPicPr preferRelativeResize="0"/>
          <p:nvPr/>
        </p:nvPicPr>
        <p:blipFill rotWithShape="1">
          <a:blip r:embed="rId8">
            <a:alphaModFix/>
          </a:blip>
          <a:srcRect l="3112" t="861" r="3347"/>
          <a:stretch/>
        </p:blipFill>
        <p:spPr>
          <a:xfrm>
            <a:off x="1869115" y="0"/>
            <a:ext cx="2006221" cy="5873436"/>
          </a:xfrm>
          <a:prstGeom prst="rect">
            <a:avLst/>
          </a:prstGeom>
          <a:noFill/>
          <a:ln>
            <a:noFill/>
          </a:ln>
        </p:spPr>
      </p:pic>
      <p:pic>
        <p:nvPicPr>
          <p:cNvPr id="141" name="Google Shape;141;p5"/>
          <p:cNvPicPr preferRelativeResize="0"/>
          <p:nvPr/>
        </p:nvPicPr>
        <p:blipFill rotWithShape="1">
          <a:blip r:embed="rId9">
            <a:alphaModFix/>
          </a:blip>
          <a:srcRect l="5494" r="6758"/>
          <a:stretch/>
        </p:blipFill>
        <p:spPr>
          <a:xfrm>
            <a:off x="10128788" y="0"/>
            <a:ext cx="2162633" cy="5884508"/>
          </a:xfrm>
          <a:prstGeom prst="rect">
            <a:avLst/>
          </a:prstGeom>
          <a:noFill/>
          <a:ln>
            <a:noFill/>
          </a:ln>
        </p:spPr>
      </p:pic>
      <p:pic>
        <p:nvPicPr>
          <p:cNvPr id="142" name="Google Shape;142;p5"/>
          <p:cNvPicPr preferRelativeResize="0"/>
          <p:nvPr/>
        </p:nvPicPr>
        <p:blipFill rotWithShape="1">
          <a:blip r:embed="rId10">
            <a:alphaModFix/>
          </a:blip>
          <a:srcRect/>
          <a:stretch/>
        </p:blipFill>
        <p:spPr>
          <a:xfrm>
            <a:off x="11851852" y="5321614"/>
            <a:ext cx="439569" cy="557721"/>
          </a:xfrm>
          <a:prstGeom prst="rect">
            <a:avLst/>
          </a:prstGeom>
          <a:noFill/>
          <a:ln>
            <a:noFill/>
          </a:ln>
        </p:spPr>
      </p:pic>
      <p:pic>
        <p:nvPicPr>
          <p:cNvPr id="143" name="Google Shape;143;p5"/>
          <p:cNvPicPr preferRelativeResize="0"/>
          <p:nvPr/>
        </p:nvPicPr>
        <p:blipFill rotWithShape="1">
          <a:blip r:embed="rId10">
            <a:alphaModFix/>
          </a:blip>
          <a:srcRect/>
          <a:stretch/>
        </p:blipFill>
        <p:spPr>
          <a:xfrm>
            <a:off x="11536715" y="5683014"/>
            <a:ext cx="681176" cy="196463"/>
          </a:xfrm>
          <a:prstGeom prst="rect">
            <a:avLst/>
          </a:prstGeom>
          <a:noFill/>
          <a:ln>
            <a:noFill/>
          </a:ln>
        </p:spPr>
      </p:pic>
      <p:sp>
        <p:nvSpPr>
          <p:cNvPr id="144" name="Google Shape;144;p5"/>
          <p:cNvSpPr txBox="1"/>
          <p:nvPr/>
        </p:nvSpPr>
        <p:spPr>
          <a:xfrm>
            <a:off x="2955841" y="5997419"/>
            <a:ext cx="8021863" cy="76944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400"/>
              <a:buFont typeface="Calibri"/>
              <a:buNone/>
            </a:pPr>
            <a:r>
              <a:rPr lang="en-GB" sz="4400" b="0" i="0" u="none" strike="noStrike" cap="none">
                <a:solidFill>
                  <a:srgbClr val="000000"/>
                </a:solidFill>
                <a:latin typeface="Calibri"/>
                <a:ea typeface="Calibri"/>
                <a:cs typeface="Calibri"/>
                <a:sym typeface="Calibri"/>
              </a:rPr>
              <a:t>Catholic</a:t>
            </a:r>
            <a:r>
              <a:rPr lang="en-GB" sz="4000" b="0" i="0" u="none" strike="noStrike" cap="none">
                <a:solidFill>
                  <a:srgbClr val="000000"/>
                </a:solidFill>
                <a:latin typeface="Calibri"/>
                <a:ea typeface="Calibri"/>
                <a:cs typeface="Calibri"/>
                <a:sym typeface="Calibri"/>
              </a:rPr>
              <a:t> </a:t>
            </a:r>
            <a:r>
              <a:rPr lang="en-GB" sz="4400" b="0" i="0" u="none" strike="noStrike" cap="none">
                <a:solidFill>
                  <a:srgbClr val="000000"/>
                </a:solidFill>
                <a:latin typeface="Calibri"/>
                <a:ea typeface="Calibri"/>
                <a:cs typeface="Calibri"/>
                <a:sym typeface="Calibri"/>
              </a:rPr>
              <a:t>Social</a:t>
            </a:r>
            <a:r>
              <a:rPr lang="en-GB" sz="4000" b="0" i="0" u="none" strike="noStrike" cap="none">
                <a:solidFill>
                  <a:srgbClr val="000000"/>
                </a:solidFill>
                <a:latin typeface="Calibri"/>
                <a:ea typeface="Calibri"/>
                <a:cs typeface="Calibri"/>
                <a:sym typeface="Calibri"/>
              </a:rPr>
              <a:t> </a:t>
            </a:r>
            <a:r>
              <a:rPr lang="en-GB" sz="4400" b="0" i="0" u="none" strike="noStrike" cap="none">
                <a:solidFill>
                  <a:srgbClr val="000000"/>
                </a:solidFill>
                <a:latin typeface="Calibri"/>
                <a:ea typeface="Calibri"/>
                <a:cs typeface="Calibri"/>
                <a:sym typeface="Calibri"/>
              </a:rPr>
              <a:t>Teaching</a:t>
            </a:r>
            <a:endParaRPr sz="4000" b="0" i="0" u="none" strike="noStrike" cap="none">
              <a:solidFill>
                <a:srgbClr val="000000"/>
              </a:solidFill>
              <a:latin typeface="Calibri"/>
              <a:ea typeface="Calibri"/>
              <a:cs typeface="Calibri"/>
              <a:sym typeface="Calibri"/>
            </a:endParaRPr>
          </a:p>
        </p:txBody>
      </p:sp>
      <p:pic>
        <p:nvPicPr>
          <p:cNvPr id="145" name="Google Shape;145;p5"/>
          <p:cNvPicPr preferRelativeResize="0"/>
          <p:nvPr/>
        </p:nvPicPr>
        <p:blipFill rotWithShape="1">
          <a:blip r:embed="rId11">
            <a:alphaModFix/>
          </a:blip>
          <a:srcRect t="1149"/>
          <a:stretch/>
        </p:blipFill>
        <p:spPr>
          <a:xfrm>
            <a:off x="5899748" y="0"/>
            <a:ext cx="2153617" cy="5873436"/>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pic>
        <p:nvPicPr>
          <p:cNvPr id="151" name="Google Shape;151;p10"/>
          <p:cNvPicPr preferRelativeResize="0"/>
          <p:nvPr/>
        </p:nvPicPr>
        <p:blipFill rotWithShape="1">
          <a:blip r:embed="rId3">
            <a:alphaModFix/>
          </a:blip>
          <a:srcRect l="108" t="12102" r="355"/>
          <a:stretch/>
        </p:blipFill>
        <p:spPr>
          <a:xfrm>
            <a:off x="0" y="-2338"/>
            <a:ext cx="12192000" cy="1805013"/>
          </a:xfrm>
          <a:prstGeom prst="rect">
            <a:avLst/>
          </a:prstGeom>
          <a:noFill/>
          <a:ln>
            <a:noFill/>
          </a:ln>
        </p:spPr>
      </p:pic>
      <p:pic>
        <p:nvPicPr>
          <p:cNvPr id="152" name="Google Shape;152;p10"/>
          <p:cNvPicPr preferRelativeResize="0"/>
          <p:nvPr/>
        </p:nvPicPr>
        <p:blipFill rotWithShape="1">
          <a:blip r:embed="rId4">
            <a:alphaModFix/>
          </a:blip>
          <a:srcRect/>
          <a:stretch/>
        </p:blipFill>
        <p:spPr>
          <a:xfrm>
            <a:off x="180022" y="5700713"/>
            <a:ext cx="11547259" cy="1128576"/>
          </a:xfrm>
          <a:prstGeom prst="rect">
            <a:avLst/>
          </a:prstGeom>
          <a:noFill/>
          <a:ln>
            <a:noFill/>
          </a:ln>
        </p:spPr>
      </p:pic>
      <p:sp>
        <p:nvSpPr>
          <p:cNvPr id="153" name="Google Shape;153;p10"/>
          <p:cNvSpPr txBox="1"/>
          <p:nvPr/>
        </p:nvSpPr>
        <p:spPr>
          <a:xfrm>
            <a:off x="1158240" y="785381"/>
            <a:ext cx="9875520" cy="76944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4400" b="0" i="0" u="none" strike="noStrike" cap="none">
                <a:solidFill>
                  <a:schemeClr val="lt1"/>
                </a:solidFill>
                <a:latin typeface="Gill Sans"/>
                <a:ea typeface="Gill Sans"/>
                <a:cs typeface="Gill Sans"/>
                <a:sym typeface="Gill Sans"/>
              </a:rPr>
              <a:t>Solidarity and Peace</a:t>
            </a:r>
            <a:endParaRPr/>
          </a:p>
        </p:txBody>
      </p:sp>
      <p:sp>
        <p:nvSpPr>
          <p:cNvPr id="154" name="Google Shape;154;p10"/>
          <p:cNvSpPr txBox="1"/>
          <p:nvPr/>
        </p:nvSpPr>
        <p:spPr>
          <a:xfrm>
            <a:off x="4155882" y="2828834"/>
            <a:ext cx="7641865" cy="120032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3600" b="1" i="0" u="none" strike="noStrike" cap="none">
                <a:solidFill>
                  <a:srgbClr val="C00000"/>
                </a:solidFill>
                <a:latin typeface="Gill Sans"/>
                <a:ea typeface="Gill Sans"/>
                <a:cs typeface="Gill Sans"/>
                <a:sym typeface="Gill Sans"/>
              </a:rPr>
              <a:t>What do you think ‘solidarity’ means?</a:t>
            </a:r>
            <a:endParaRPr sz="2800" b="1" i="0" u="none" strike="noStrike" cap="none">
              <a:solidFill>
                <a:srgbClr val="C00000"/>
              </a:solidFill>
              <a:latin typeface="Gill Sans"/>
              <a:ea typeface="Gill Sans"/>
              <a:cs typeface="Gill Sans"/>
              <a:sym typeface="Gill Sans"/>
            </a:endParaRPr>
          </a:p>
        </p:txBody>
      </p:sp>
      <p:pic>
        <p:nvPicPr>
          <p:cNvPr id="155" name="Google Shape;155;p10"/>
          <p:cNvPicPr preferRelativeResize="0"/>
          <p:nvPr/>
        </p:nvPicPr>
        <p:blipFill rotWithShape="1">
          <a:blip r:embed="rId5">
            <a:alphaModFix/>
          </a:blip>
          <a:srcRect l="6145" t="11984" r="56616" b="18181"/>
          <a:stretch/>
        </p:blipFill>
        <p:spPr>
          <a:xfrm>
            <a:off x="1496171" y="1963659"/>
            <a:ext cx="2778211" cy="2930678"/>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pic>
        <p:nvPicPr>
          <p:cNvPr id="161" name="Google Shape;161;p8"/>
          <p:cNvPicPr preferRelativeResize="0"/>
          <p:nvPr/>
        </p:nvPicPr>
        <p:blipFill rotWithShape="1">
          <a:blip r:embed="rId3">
            <a:alphaModFix/>
          </a:blip>
          <a:srcRect l="108" t="12102" r="355"/>
          <a:stretch/>
        </p:blipFill>
        <p:spPr>
          <a:xfrm>
            <a:off x="0" y="-2338"/>
            <a:ext cx="12192000" cy="1805013"/>
          </a:xfrm>
          <a:prstGeom prst="rect">
            <a:avLst/>
          </a:prstGeom>
          <a:noFill/>
          <a:ln>
            <a:noFill/>
          </a:ln>
        </p:spPr>
      </p:pic>
      <p:pic>
        <p:nvPicPr>
          <p:cNvPr id="162" name="Google Shape;162;p8"/>
          <p:cNvPicPr preferRelativeResize="0"/>
          <p:nvPr/>
        </p:nvPicPr>
        <p:blipFill rotWithShape="1">
          <a:blip r:embed="rId4">
            <a:alphaModFix/>
          </a:blip>
          <a:srcRect/>
          <a:stretch/>
        </p:blipFill>
        <p:spPr>
          <a:xfrm>
            <a:off x="180022" y="5700713"/>
            <a:ext cx="11547259" cy="1128576"/>
          </a:xfrm>
          <a:prstGeom prst="rect">
            <a:avLst/>
          </a:prstGeom>
          <a:noFill/>
          <a:ln>
            <a:noFill/>
          </a:ln>
        </p:spPr>
      </p:pic>
      <p:sp>
        <p:nvSpPr>
          <p:cNvPr id="163" name="Google Shape;163;p8"/>
          <p:cNvSpPr txBox="1"/>
          <p:nvPr/>
        </p:nvSpPr>
        <p:spPr>
          <a:xfrm>
            <a:off x="1158240" y="785381"/>
            <a:ext cx="9875520" cy="76944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4400" b="0" i="0" u="none" strike="noStrike" cap="none">
                <a:solidFill>
                  <a:schemeClr val="lt1"/>
                </a:solidFill>
                <a:latin typeface="Gill Sans"/>
                <a:ea typeface="Gill Sans"/>
                <a:cs typeface="Gill Sans"/>
                <a:sym typeface="Gill Sans"/>
              </a:rPr>
              <a:t>Solidarity and Peace</a:t>
            </a:r>
            <a:endParaRPr/>
          </a:p>
        </p:txBody>
      </p:sp>
      <p:pic>
        <p:nvPicPr>
          <p:cNvPr id="164" name="Google Shape;164;p8"/>
          <p:cNvPicPr preferRelativeResize="0"/>
          <p:nvPr/>
        </p:nvPicPr>
        <p:blipFill rotWithShape="1">
          <a:blip r:embed="rId5">
            <a:alphaModFix/>
          </a:blip>
          <a:srcRect l="9728" t="7703" r="53125" b="17083"/>
          <a:stretch/>
        </p:blipFill>
        <p:spPr>
          <a:xfrm>
            <a:off x="8863755" y="1982431"/>
            <a:ext cx="2863526" cy="3261410"/>
          </a:xfrm>
          <a:prstGeom prst="rect">
            <a:avLst/>
          </a:prstGeom>
          <a:noFill/>
          <a:ln>
            <a:noFill/>
          </a:ln>
        </p:spPr>
      </p:pic>
      <p:sp>
        <p:nvSpPr>
          <p:cNvPr id="165" name="Google Shape;165;p8"/>
          <p:cNvSpPr/>
          <p:nvPr/>
        </p:nvSpPr>
        <p:spPr>
          <a:xfrm>
            <a:off x="846492" y="1885227"/>
            <a:ext cx="7581892" cy="34163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4000" b="0" i="0" u="none" strike="noStrike" cap="none">
                <a:solidFill>
                  <a:schemeClr val="dk1"/>
                </a:solidFill>
                <a:latin typeface="Gill Sans"/>
                <a:ea typeface="Gill Sans"/>
                <a:cs typeface="Gill Sans"/>
                <a:sym typeface="Gill Sans"/>
              </a:rPr>
              <a:t>‘Blessed are the peacemakers, for they will be called sons and daughters of God.’</a:t>
            </a:r>
            <a:endParaRPr sz="4000" b="0" i="0" u="none" strike="noStrike" cap="none">
              <a:solidFill>
                <a:schemeClr val="dk1"/>
              </a:solidFill>
              <a:latin typeface="Gill Sans"/>
              <a:ea typeface="Gill Sans"/>
              <a:cs typeface="Gill Sans"/>
              <a:sym typeface="Gill Sans"/>
            </a:endParaRPr>
          </a:p>
          <a:p>
            <a:pPr marL="0" marR="0" lvl="0" indent="0" algn="ctr" rtl="0">
              <a:spcBef>
                <a:spcPts val="0"/>
              </a:spcBef>
              <a:spcAft>
                <a:spcPts val="0"/>
              </a:spcAft>
              <a:buNone/>
            </a:pPr>
            <a:r>
              <a:rPr lang="en-GB" sz="2400" b="1" i="0" u="none" strike="noStrike" cap="none">
                <a:solidFill>
                  <a:srgbClr val="C00000"/>
                </a:solidFill>
                <a:latin typeface="Gill Sans"/>
                <a:ea typeface="Gill Sans"/>
                <a:cs typeface="Gill Sans"/>
                <a:sym typeface="Gill Sans"/>
              </a:rPr>
              <a:t>Matthew 5:9</a:t>
            </a:r>
            <a:endParaRPr/>
          </a:p>
          <a:p>
            <a:pPr marL="0" marR="0" lvl="0" indent="0" algn="ctr" rtl="0">
              <a:spcBef>
                <a:spcPts val="0"/>
              </a:spcBef>
              <a:spcAft>
                <a:spcPts val="0"/>
              </a:spcAft>
              <a:buNone/>
            </a:pPr>
            <a:r>
              <a:rPr lang="en-GB" sz="3600" b="1" i="0" u="none" strike="noStrike" cap="none">
                <a:solidFill>
                  <a:srgbClr val="C00000"/>
                </a:solidFill>
                <a:latin typeface="Gill Sans"/>
                <a:ea typeface="Gill Sans"/>
                <a:cs typeface="Gill Sans"/>
                <a:sym typeface="Gill Sans"/>
              </a:rPr>
              <a:t>Who do you think ‘the peacemakers’ are?</a:t>
            </a: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pic>
        <p:nvPicPr>
          <p:cNvPr id="171" name="Google Shape;171;p12"/>
          <p:cNvPicPr preferRelativeResize="0"/>
          <p:nvPr/>
        </p:nvPicPr>
        <p:blipFill rotWithShape="1">
          <a:blip r:embed="rId3">
            <a:alphaModFix/>
          </a:blip>
          <a:srcRect l="108" t="12102" r="355"/>
          <a:stretch/>
        </p:blipFill>
        <p:spPr>
          <a:xfrm>
            <a:off x="0" y="-2338"/>
            <a:ext cx="12192000" cy="1805013"/>
          </a:xfrm>
          <a:prstGeom prst="rect">
            <a:avLst/>
          </a:prstGeom>
          <a:noFill/>
          <a:ln>
            <a:noFill/>
          </a:ln>
        </p:spPr>
      </p:pic>
      <p:pic>
        <p:nvPicPr>
          <p:cNvPr id="172" name="Google Shape;172;p12"/>
          <p:cNvPicPr preferRelativeResize="0"/>
          <p:nvPr/>
        </p:nvPicPr>
        <p:blipFill rotWithShape="1">
          <a:blip r:embed="rId4">
            <a:alphaModFix/>
          </a:blip>
          <a:srcRect/>
          <a:stretch/>
        </p:blipFill>
        <p:spPr>
          <a:xfrm>
            <a:off x="180022" y="5700713"/>
            <a:ext cx="11547259" cy="1128576"/>
          </a:xfrm>
          <a:prstGeom prst="rect">
            <a:avLst/>
          </a:prstGeom>
          <a:noFill/>
          <a:ln>
            <a:noFill/>
          </a:ln>
        </p:spPr>
      </p:pic>
      <p:sp>
        <p:nvSpPr>
          <p:cNvPr id="173" name="Google Shape;173;p12"/>
          <p:cNvSpPr txBox="1"/>
          <p:nvPr/>
        </p:nvSpPr>
        <p:spPr>
          <a:xfrm>
            <a:off x="1158240" y="785381"/>
            <a:ext cx="9875520" cy="76944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4400" b="0" i="0" u="none" strike="noStrike" cap="none">
                <a:solidFill>
                  <a:schemeClr val="lt1"/>
                </a:solidFill>
                <a:latin typeface="Gill Sans"/>
                <a:ea typeface="Gill Sans"/>
                <a:cs typeface="Gill Sans"/>
                <a:sym typeface="Gill Sans"/>
              </a:rPr>
              <a:t>Solidarity and Peace</a:t>
            </a:r>
            <a:endParaRPr/>
          </a:p>
        </p:txBody>
      </p:sp>
      <p:pic>
        <p:nvPicPr>
          <p:cNvPr id="174" name="Google Shape;174;p12"/>
          <p:cNvPicPr preferRelativeResize="0"/>
          <p:nvPr/>
        </p:nvPicPr>
        <p:blipFill rotWithShape="1">
          <a:blip r:embed="rId5">
            <a:alphaModFix/>
          </a:blip>
          <a:srcRect l="9728" t="7703" r="53125" b="17083"/>
          <a:stretch/>
        </p:blipFill>
        <p:spPr>
          <a:xfrm>
            <a:off x="8704729" y="1802675"/>
            <a:ext cx="2863526" cy="3261410"/>
          </a:xfrm>
          <a:prstGeom prst="rect">
            <a:avLst/>
          </a:prstGeom>
          <a:noFill/>
          <a:ln>
            <a:noFill/>
          </a:ln>
        </p:spPr>
      </p:pic>
      <p:sp>
        <p:nvSpPr>
          <p:cNvPr id="175" name="Google Shape;175;p12"/>
          <p:cNvSpPr/>
          <p:nvPr/>
        </p:nvSpPr>
        <p:spPr>
          <a:xfrm>
            <a:off x="1401418" y="2459504"/>
            <a:ext cx="6370983" cy="193899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3200" b="0" i="0" u="none" strike="noStrike" cap="none">
                <a:solidFill>
                  <a:schemeClr val="dk1"/>
                </a:solidFill>
                <a:latin typeface="Gill Sans"/>
                <a:ea typeface="Gill Sans"/>
                <a:cs typeface="Gill Sans"/>
                <a:sym typeface="Gill Sans"/>
              </a:rPr>
              <a:t>‘Live in harmony with one another. Do not be proud, but associate with those in need.’</a:t>
            </a:r>
            <a:endParaRPr/>
          </a:p>
          <a:p>
            <a:pPr marL="0" marR="0" lvl="0" indent="0" algn="ctr" rtl="0">
              <a:spcBef>
                <a:spcPts val="0"/>
              </a:spcBef>
              <a:spcAft>
                <a:spcPts val="0"/>
              </a:spcAft>
              <a:buNone/>
            </a:pPr>
            <a:r>
              <a:rPr lang="en-GB" sz="2400" b="1" i="0" u="none" strike="noStrike" cap="none">
                <a:solidFill>
                  <a:srgbClr val="C00000"/>
                </a:solidFill>
                <a:latin typeface="Gill Sans"/>
                <a:ea typeface="Gill Sans"/>
                <a:cs typeface="Gill Sans"/>
                <a:sym typeface="Gill Sans"/>
              </a:rPr>
              <a:t>Romans 12:16</a:t>
            </a: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pic>
        <p:nvPicPr>
          <p:cNvPr id="181" name="Google Shape;181;g2f212b1f25b_1_0"/>
          <p:cNvPicPr preferRelativeResize="0"/>
          <p:nvPr/>
        </p:nvPicPr>
        <p:blipFill rotWithShape="1">
          <a:blip r:embed="rId3">
            <a:alphaModFix/>
          </a:blip>
          <a:srcRect l="109" t="12103" r="358"/>
          <a:stretch/>
        </p:blipFill>
        <p:spPr>
          <a:xfrm>
            <a:off x="0" y="-2338"/>
            <a:ext cx="12192000" cy="1805013"/>
          </a:xfrm>
          <a:prstGeom prst="rect">
            <a:avLst/>
          </a:prstGeom>
          <a:noFill/>
          <a:ln>
            <a:noFill/>
          </a:ln>
        </p:spPr>
      </p:pic>
      <p:pic>
        <p:nvPicPr>
          <p:cNvPr id="182" name="Google Shape;182;g2f212b1f25b_1_0"/>
          <p:cNvPicPr preferRelativeResize="0"/>
          <p:nvPr/>
        </p:nvPicPr>
        <p:blipFill rotWithShape="1">
          <a:blip r:embed="rId4">
            <a:alphaModFix/>
          </a:blip>
          <a:srcRect/>
          <a:stretch/>
        </p:blipFill>
        <p:spPr>
          <a:xfrm>
            <a:off x="180022" y="5700713"/>
            <a:ext cx="11547260" cy="1128576"/>
          </a:xfrm>
          <a:prstGeom prst="rect">
            <a:avLst/>
          </a:prstGeom>
          <a:noFill/>
          <a:ln>
            <a:noFill/>
          </a:ln>
        </p:spPr>
      </p:pic>
      <p:sp>
        <p:nvSpPr>
          <p:cNvPr id="183" name="Google Shape;183;g2f212b1f25b_1_0"/>
          <p:cNvSpPr txBox="1"/>
          <p:nvPr/>
        </p:nvSpPr>
        <p:spPr>
          <a:xfrm>
            <a:off x="1158240" y="785381"/>
            <a:ext cx="9875400" cy="769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4400" b="0" i="0" u="none" strike="noStrike" cap="none">
                <a:solidFill>
                  <a:schemeClr val="lt1"/>
                </a:solidFill>
                <a:latin typeface="Gill Sans"/>
                <a:ea typeface="Gill Sans"/>
                <a:cs typeface="Gill Sans"/>
                <a:sym typeface="Gill Sans"/>
              </a:rPr>
              <a:t>Solidarity and Peace</a:t>
            </a:r>
            <a:endParaRPr/>
          </a:p>
        </p:txBody>
      </p:sp>
      <p:pic>
        <p:nvPicPr>
          <p:cNvPr id="184" name="Google Shape;184;g2f212b1f25b_1_0"/>
          <p:cNvPicPr preferRelativeResize="0"/>
          <p:nvPr/>
        </p:nvPicPr>
        <p:blipFill>
          <a:blip r:embed="rId5" cstate="hqprint">
            <a:alphaModFix/>
            <a:extLst>
              <a:ext uri="{28A0092B-C50C-407E-A947-70E740481C1C}">
                <a14:useLocalDpi xmlns:a14="http://schemas.microsoft.com/office/drawing/2010/main"/>
              </a:ext>
            </a:extLst>
          </a:blip>
          <a:stretch>
            <a:fillRect/>
          </a:stretch>
        </p:blipFill>
        <p:spPr>
          <a:xfrm>
            <a:off x="152400" y="1632375"/>
            <a:ext cx="2694929" cy="3593239"/>
          </a:xfrm>
          <a:prstGeom prst="rect">
            <a:avLst/>
          </a:prstGeom>
          <a:noFill/>
          <a:ln>
            <a:noFill/>
          </a:ln>
        </p:spPr>
      </p:pic>
      <p:pic>
        <p:nvPicPr>
          <p:cNvPr id="185" name="Google Shape;185;g2f212b1f25b_1_0"/>
          <p:cNvPicPr preferRelativeResize="0"/>
          <p:nvPr/>
        </p:nvPicPr>
        <p:blipFill>
          <a:blip r:embed="rId6" cstate="hqprint">
            <a:alphaModFix/>
            <a:extLst>
              <a:ext uri="{28A0092B-C50C-407E-A947-70E740481C1C}">
                <a14:useLocalDpi xmlns:a14="http://schemas.microsoft.com/office/drawing/2010/main"/>
              </a:ext>
            </a:extLst>
          </a:blip>
          <a:stretch>
            <a:fillRect/>
          </a:stretch>
        </p:blipFill>
        <p:spPr>
          <a:xfrm>
            <a:off x="2999729" y="1632375"/>
            <a:ext cx="2397888" cy="3593239"/>
          </a:xfrm>
          <a:prstGeom prst="rect">
            <a:avLst/>
          </a:prstGeom>
          <a:noFill/>
          <a:ln>
            <a:noFill/>
          </a:ln>
        </p:spPr>
      </p:pic>
      <p:pic>
        <p:nvPicPr>
          <p:cNvPr id="186" name="Google Shape;186;g2f212b1f25b_1_0"/>
          <p:cNvPicPr preferRelativeResize="0"/>
          <p:nvPr/>
        </p:nvPicPr>
        <p:blipFill>
          <a:blip r:embed="rId7" cstate="hqprint">
            <a:alphaModFix/>
            <a:extLst>
              <a:ext uri="{28A0092B-C50C-407E-A947-70E740481C1C}">
                <a14:useLocalDpi xmlns:a14="http://schemas.microsoft.com/office/drawing/2010/main"/>
              </a:ext>
            </a:extLst>
          </a:blip>
          <a:stretch>
            <a:fillRect/>
          </a:stretch>
        </p:blipFill>
        <p:spPr>
          <a:xfrm>
            <a:off x="5550022" y="1635195"/>
            <a:ext cx="3287398" cy="2191050"/>
          </a:xfrm>
          <a:prstGeom prst="rect">
            <a:avLst/>
          </a:prstGeom>
          <a:noFill/>
          <a:ln>
            <a:noFill/>
          </a:ln>
        </p:spPr>
      </p:pic>
      <p:pic>
        <p:nvPicPr>
          <p:cNvPr id="187" name="Google Shape;187;g2f212b1f25b_1_0"/>
          <p:cNvPicPr preferRelativeResize="0"/>
          <p:nvPr/>
        </p:nvPicPr>
        <p:blipFill>
          <a:blip r:embed="rId8" cstate="hqprint">
            <a:alphaModFix/>
            <a:extLst>
              <a:ext uri="{28A0092B-C50C-407E-A947-70E740481C1C}">
                <a14:useLocalDpi xmlns:a14="http://schemas.microsoft.com/office/drawing/2010/main"/>
              </a:ext>
            </a:extLst>
          </a:blip>
          <a:stretch>
            <a:fillRect/>
          </a:stretch>
        </p:blipFill>
        <p:spPr>
          <a:xfrm>
            <a:off x="8989820" y="1632375"/>
            <a:ext cx="2395493" cy="3593239"/>
          </a:xfrm>
          <a:prstGeom prst="rect">
            <a:avLst/>
          </a:prstGeom>
          <a:noFill/>
          <a:ln>
            <a:noFill/>
          </a:ln>
        </p:spPr>
      </p:pic>
      <p:pic>
        <p:nvPicPr>
          <p:cNvPr id="188" name="Google Shape;188;g2f212b1f25b_1_0"/>
          <p:cNvPicPr preferRelativeResize="0"/>
          <p:nvPr/>
        </p:nvPicPr>
        <p:blipFill>
          <a:blip r:embed="rId9" cstate="hqprint">
            <a:alphaModFix/>
            <a:extLst>
              <a:ext uri="{28A0092B-C50C-407E-A947-70E740481C1C}">
                <a14:useLocalDpi xmlns:a14="http://schemas.microsoft.com/office/drawing/2010/main"/>
              </a:ext>
            </a:extLst>
          </a:blip>
          <a:stretch>
            <a:fillRect/>
          </a:stretch>
        </p:blipFill>
        <p:spPr>
          <a:xfrm>
            <a:off x="5550025" y="3906575"/>
            <a:ext cx="3287368" cy="2191050"/>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604</Words>
  <Application>Microsoft Office PowerPoint</Application>
  <PresentationFormat>Widescreen</PresentationFormat>
  <Paragraphs>57</Paragraphs>
  <Slides>14</Slides>
  <Notes>14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14</vt:i4>
      </vt:variant>
    </vt:vector>
  </HeadingPairs>
  <TitlesOfParts>
    <vt:vector size="18" baseType="lpstr">
      <vt:lpstr>Gill Sans</vt: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Verity Sykes</dc:creator>
  <cp:lastModifiedBy>Callum Mitchell</cp:lastModifiedBy>
  <cp:revision>1</cp:revision>
  <dcterms:created xsi:type="dcterms:W3CDTF">2018-05-21T15:55:21Z</dcterms:created>
  <dcterms:modified xsi:type="dcterms:W3CDTF">2024-12-17T16:31:10Z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0x0101004C925567B298CE42B4AEE50097DA31FC</vt:lpwstr>
  </property>
</Properties>
</file>