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Gill Sans"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Q6u0jolk023MuDzAqs9XOkNXL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um Mitchell" userId="a937cf30-cf8c-44de-9560-3c5218c9e925" providerId="ADAL" clId="{9B8D0B4B-94BC-4DDF-99EB-D00C7471C51B}"/>
    <pc:docChg chg="modSld">
      <pc:chgData name="Callum Mitchell" userId="a937cf30-cf8c-44de-9560-3c5218c9e925" providerId="ADAL" clId="{9B8D0B4B-94BC-4DDF-99EB-D00C7471C51B}" dt="2024-12-03T15:12:38.761" v="3" actId="20577"/>
      <pc:docMkLst>
        <pc:docMk/>
      </pc:docMkLst>
      <pc:sldChg chg="modNotesTx">
        <pc:chgData name="Callum Mitchell" userId="a937cf30-cf8c-44de-9560-3c5218c9e925" providerId="ADAL" clId="{9B8D0B4B-94BC-4DDF-99EB-D00C7471C51B}" dt="2024-12-03T15:12:33.775" v="2" actId="20577"/>
        <pc:sldMkLst>
          <pc:docMk/>
          <pc:sldMk cId="0" sldId="268"/>
        </pc:sldMkLst>
      </pc:sldChg>
      <pc:sldChg chg="modNotesTx">
        <pc:chgData name="Callum Mitchell" userId="a937cf30-cf8c-44de-9560-3c5218c9e925" providerId="ADAL" clId="{9B8D0B4B-94BC-4DDF-99EB-D00C7471C51B}" dt="2024-12-03T15:12:38.761" v="3" actId="20577"/>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1" name="Google Shape;1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1ba9b21ca6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31ba9b21ca6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GB"/>
              <a:t>Can chn think of anyone in their local community who may not feel like they belong or that they too have a right to feel part of a community?</a:t>
            </a:r>
            <a:endParaRPr/>
          </a:p>
        </p:txBody>
      </p:sp>
      <p:sp>
        <p:nvSpPr>
          <p:cNvPr id="201" name="Google Shape;201;g31ba9b21ca6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04073fb46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304073fb46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Who in our community might be lonely and isolated? What community groups exist to support them?</a:t>
            </a:r>
            <a:endParaRPr sz="1200">
              <a:solidFill>
                <a:schemeClr val="dk1"/>
              </a:solidFill>
              <a:latin typeface="Calibri"/>
              <a:ea typeface="Calibri"/>
              <a:cs typeface="Calibri"/>
              <a:sym typeface="Calibri"/>
            </a:endParaRPr>
          </a:p>
        </p:txBody>
      </p:sp>
      <p:sp>
        <p:nvSpPr>
          <p:cNvPr id="212" name="Google Shape;212;g304073fb46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GB" dirty="0"/>
              <a:t>Although these organisations might not have a religious character, encourage the </a:t>
            </a:r>
            <a:r>
              <a:rPr lang="en-GB" dirty="0" err="1"/>
              <a:t>chn</a:t>
            </a:r>
            <a:r>
              <a:rPr lang="en-GB" dirty="0"/>
              <a:t> to use their Christian faith as their foundation for wanting to participate in community.</a:t>
            </a:r>
          </a:p>
          <a:p>
            <a:pPr marL="0" lvl="0" indent="0" algn="l" rtl="0">
              <a:lnSpc>
                <a:spcPct val="100000"/>
              </a:lnSpc>
              <a:spcBef>
                <a:spcPts val="0"/>
              </a:spcBef>
              <a:spcAft>
                <a:spcPts val="0"/>
              </a:spcAft>
              <a:buClr>
                <a:schemeClr val="dk1"/>
              </a:buClr>
              <a:buSzPts val="1200"/>
              <a:buFont typeface="Arial"/>
              <a:buNone/>
            </a:pPr>
            <a:endParaRPr lang="en-GB"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Please email their work to: </a:t>
            </a:r>
            <a:r>
              <a:rPr lang="en-GB" sz="1200" b="1" dirty="0">
                <a:solidFill>
                  <a:schemeClr val="dk1"/>
                </a:solidFill>
                <a:latin typeface="Calibri"/>
                <a:ea typeface="Calibri"/>
                <a:cs typeface="Calibri"/>
                <a:sym typeface="Calibri"/>
              </a:rPr>
              <a:t>eduril@rcdow.org.uk</a:t>
            </a:r>
          </a:p>
        </p:txBody>
      </p:sp>
      <p:sp>
        <p:nvSpPr>
          <p:cNvPr id="223" name="Google Shape;22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46805a7cb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3046805a7cb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a:t>
            </a:r>
            <a:r>
              <a:rPr lang="en-GB" sz="1200">
                <a:solidFill>
                  <a:schemeClr val="dk1"/>
                </a:solidFill>
                <a:latin typeface="Calibri"/>
                <a:ea typeface="Calibri"/>
                <a:cs typeface="Calibri"/>
                <a:sym typeface="Calibri"/>
              </a:rPr>
              <a:t>Please email their work to: </a:t>
            </a:r>
            <a:r>
              <a:rPr lang="en-GB" sz="1200" b="1">
                <a:solidFill>
                  <a:schemeClr val="dk1"/>
                </a:solidFill>
                <a:latin typeface="Calibri"/>
                <a:ea typeface="Calibri"/>
                <a:cs typeface="Calibri"/>
                <a:sym typeface="Calibri"/>
              </a:rPr>
              <a:t>eduril@rcdow.org.uk</a:t>
            </a:r>
          </a:p>
        </p:txBody>
      </p:sp>
      <p:sp>
        <p:nvSpPr>
          <p:cNvPr id="233" name="Google Shape;233;g3046805a7cb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Remind chn of Jesus needing his apostles around him who made disciples of people around them. Community is necessary for survival. </a:t>
            </a:r>
            <a:endParaRPr sz="1200">
              <a:solidFill>
                <a:schemeClr val="dk1"/>
              </a:solidFill>
              <a:latin typeface="Calibri"/>
              <a:ea typeface="Calibri"/>
              <a:cs typeface="Calibri"/>
              <a:sym typeface="Calibri"/>
            </a:endParaRPr>
          </a:p>
        </p:txBody>
      </p:sp>
      <p:sp>
        <p:nvSpPr>
          <p:cNvPr id="243" name="Google Shape;24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24" name="Google Shape;1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Archaeologists have discovered artefacts that prove the earliest humans lived in community- living, eating, working together to achieve a common goal.</a:t>
            </a:r>
            <a:endParaRPr sz="1200">
              <a:solidFill>
                <a:schemeClr val="dk1"/>
              </a:solidFill>
              <a:latin typeface="Calibri"/>
              <a:ea typeface="Calibri"/>
              <a:cs typeface="Calibri"/>
              <a:sym typeface="Calibri"/>
            </a:endParaRPr>
          </a:p>
        </p:txBody>
      </p:sp>
      <p:sp>
        <p:nvSpPr>
          <p:cNvPr id="140" name="Google Shape;140;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Remind chn that the Kingdom of God is something we can witness on earth; where the Gospel values are lived through everyone.</a:t>
            </a:r>
            <a:endParaRPr sz="1200">
              <a:solidFill>
                <a:schemeClr val="dk1"/>
              </a:solidFill>
              <a:latin typeface="Calibri"/>
              <a:ea typeface="Calibri"/>
              <a:cs typeface="Calibri"/>
              <a:sym typeface="Calibri"/>
            </a:endParaRPr>
          </a:p>
        </p:txBody>
      </p:sp>
      <p:sp>
        <p:nvSpPr>
          <p:cNvPr id="151" name="Google Shape;15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046805a7c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3046805a7cb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61" name="Google Shape;161;g3046805a7cb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71" name="Google Shape;1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81" name="Google Shape;1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youtu.be/YoyhCDMcV0s?si=gng92l1IEyUAsGNU"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469409" y="955342"/>
            <a:ext cx="9471600" cy="286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chemeClr val="lt1"/>
                </a:solidFill>
                <a:latin typeface="Gill Sans"/>
                <a:ea typeface="Gill Sans"/>
                <a:cs typeface="Gill Sans"/>
                <a:sym typeface="Gill Sans"/>
              </a:rPr>
              <a:t>Community and Participation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GB" sz="4800" b="0" i="0" u="none" strike="noStrike" cap="none">
                <a:solidFill>
                  <a:schemeClr val="lt1"/>
                </a:solidFill>
                <a:latin typeface="Gill Sans"/>
                <a:ea typeface="Gill Sans"/>
                <a:cs typeface="Gill Sans"/>
                <a:sym typeface="Gill Sans"/>
              </a:rPr>
              <a:t>Year </a:t>
            </a:r>
            <a:r>
              <a:rPr lang="en-GB" sz="4800">
                <a:solidFill>
                  <a:schemeClr val="lt1"/>
                </a:solidFill>
                <a:latin typeface="Gill Sans"/>
                <a:ea typeface="Gill Sans"/>
                <a:cs typeface="Gill Sans"/>
                <a:sym typeface="Gill Sans"/>
              </a:rPr>
              <a:t>5</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0" y="0"/>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2"/>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94" name="Google Shape;194;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5" name="Google Shape;195;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Community and Participation</a:t>
            </a:r>
            <a:endParaRPr sz="1400" b="0" i="0" u="none" strike="noStrike" cap="none">
              <a:solidFill>
                <a:srgbClr val="000000"/>
              </a:solidFill>
              <a:latin typeface="Arial"/>
              <a:ea typeface="Arial"/>
              <a:cs typeface="Arial"/>
              <a:sym typeface="Arial"/>
            </a:endParaRPr>
          </a:p>
        </p:txBody>
      </p:sp>
      <p:sp>
        <p:nvSpPr>
          <p:cNvPr id="196" name="Google Shape;196;p12"/>
          <p:cNvSpPr/>
          <p:nvPr/>
        </p:nvSpPr>
        <p:spPr>
          <a:xfrm>
            <a:off x="907246" y="2061484"/>
            <a:ext cx="6984178"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dk1"/>
                </a:solidFill>
                <a:latin typeface="Gill Sans"/>
                <a:ea typeface="Gill Sans"/>
                <a:cs typeface="Gill Sans"/>
                <a:sym typeface="Gill Sans"/>
              </a:rPr>
              <a:t>‘Don’t be observers, but immerse yourself in the reality of life, as Jesus did.’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C00000"/>
                </a:solidFill>
                <a:latin typeface="Gill Sans"/>
                <a:ea typeface="Gill Sans"/>
                <a:cs typeface="Gill Sans"/>
                <a:sym typeface="Gill Sans"/>
              </a:rPr>
              <a:t>Pope Francis, World Youth Day, 2013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C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C00000"/>
                </a:solidFill>
                <a:latin typeface="Gill Sans"/>
                <a:ea typeface="Gill Sans"/>
                <a:cs typeface="Gill Sans"/>
                <a:sym typeface="Gill Sans"/>
              </a:rPr>
              <a:t>What do you think Pope Francis meant by ‘immerse yourself in life’?</a:t>
            </a:r>
            <a:endParaRPr sz="3600" b="1" i="0" u="none" strike="noStrike" cap="none">
              <a:solidFill>
                <a:srgbClr val="C00000"/>
              </a:solidFill>
              <a:latin typeface="Gill Sans"/>
              <a:ea typeface="Gill Sans"/>
              <a:cs typeface="Gill Sans"/>
              <a:sym typeface="Gill Sans"/>
            </a:endParaRPr>
          </a:p>
        </p:txBody>
      </p:sp>
      <p:pic>
        <p:nvPicPr>
          <p:cNvPr id="197" name="Google Shape;197;p12"/>
          <p:cNvPicPr preferRelativeResize="0"/>
          <p:nvPr/>
        </p:nvPicPr>
        <p:blipFill>
          <a:blip r:embed="rId5">
            <a:alphaModFix/>
          </a:blip>
          <a:stretch>
            <a:fillRect/>
          </a:stretch>
        </p:blipFill>
        <p:spPr>
          <a:xfrm>
            <a:off x="8043824" y="1955075"/>
            <a:ext cx="3635846" cy="35932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31ba9b21ca6_0_24"/>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04" name="Google Shape;204;g31ba9b21ca6_0_2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05" name="Google Shape;205;g31ba9b21ca6_0_2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206" name="Google Shape;206;g31ba9b21ca6_0_24"/>
          <p:cNvPicPr preferRelativeResize="0"/>
          <p:nvPr/>
        </p:nvPicPr>
        <p:blipFill rotWithShape="1">
          <a:blip r:embed="rId5">
            <a:alphaModFix/>
          </a:blip>
          <a:srcRect t="11190"/>
          <a:stretch/>
        </p:blipFill>
        <p:spPr>
          <a:xfrm>
            <a:off x="0" y="14349"/>
            <a:ext cx="12191998" cy="6829300"/>
          </a:xfrm>
          <a:prstGeom prst="rect">
            <a:avLst/>
          </a:prstGeom>
          <a:noFill/>
          <a:ln>
            <a:noFill/>
          </a:ln>
        </p:spPr>
      </p:pic>
      <p:sp>
        <p:nvSpPr>
          <p:cNvPr id="207" name="Google Shape;207;g31ba9b21ca6_0_24"/>
          <p:cNvSpPr txBox="1"/>
          <p:nvPr/>
        </p:nvSpPr>
        <p:spPr>
          <a:xfrm>
            <a:off x="2262750" y="3624900"/>
            <a:ext cx="7381800" cy="21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5000">
                <a:solidFill>
                  <a:schemeClr val="lt1"/>
                </a:solidFill>
                <a:latin typeface="Calibri"/>
                <a:ea typeface="Calibri"/>
                <a:cs typeface="Calibri"/>
                <a:sym typeface="Calibri"/>
              </a:rPr>
              <a:t>‘No man is an island’</a:t>
            </a:r>
            <a:endParaRPr sz="5000">
              <a:solidFill>
                <a:schemeClr val="lt1"/>
              </a:solidFill>
              <a:latin typeface="Calibri"/>
              <a:ea typeface="Calibri"/>
              <a:cs typeface="Calibri"/>
              <a:sym typeface="Calibri"/>
            </a:endParaRPr>
          </a:p>
          <a:p>
            <a:pPr marL="0" lvl="0" indent="0" algn="ctr" rtl="0">
              <a:spcBef>
                <a:spcPts val="0"/>
              </a:spcBef>
              <a:spcAft>
                <a:spcPts val="0"/>
              </a:spcAft>
              <a:buNone/>
            </a:pPr>
            <a:r>
              <a:rPr lang="en-GB" sz="5000">
                <a:solidFill>
                  <a:schemeClr val="lt1"/>
                </a:solidFill>
                <a:latin typeface="Calibri"/>
                <a:ea typeface="Calibri"/>
                <a:cs typeface="Calibri"/>
                <a:sym typeface="Calibri"/>
              </a:rPr>
              <a:t>-</a:t>
            </a:r>
            <a:r>
              <a:rPr lang="en-GB" sz="4000">
                <a:solidFill>
                  <a:schemeClr val="lt1"/>
                </a:solidFill>
                <a:latin typeface="Calibri"/>
                <a:ea typeface="Calibri"/>
                <a:cs typeface="Calibri"/>
                <a:sym typeface="Calibri"/>
              </a:rPr>
              <a:t>John Donne</a:t>
            </a:r>
            <a:endParaRPr sz="4000">
              <a:solidFill>
                <a:schemeClr val="lt1"/>
              </a:solidFill>
              <a:latin typeface="Calibri"/>
              <a:ea typeface="Calibri"/>
              <a:cs typeface="Calibri"/>
              <a:sym typeface="Calibri"/>
            </a:endParaRPr>
          </a:p>
        </p:txBody>
      </p:sp>
      <p:sp>
        <p:nvSpPr>
          <p:cNvPr id="208" name="Google Shape;208;g31ba9b21ca6_0_24"/>
          <p:cNvSpPr/>
          <p:nvPr/>
        </p:nvSpPr>
        <p:spPr>
          <a:xfrm>
            <a:off x="0" y="-1212"/>
            <a:ext cx="12192000" cy="6860400"/>
          </a:xfrm>
          <a:prstGeom prst="rect">
            <a:avLst/>
          </a:prstGeom>
          <a:solidFill>
            <a:srgbClr val="000000">
              <a:alpha val="1518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304073fb46b_0_0"/>
          <p:cNvPicPr preferRelativeResize="0"/>
          <p:nvPr/>
        </p:nvPicPr>
        <p:blipFill rotWithShape="1">
          <a:blip r:embed="rId3">
            <a:alphaModFix/>
          </a:blip>
          <a:srcRect l="108" t="12103" r="357"/>
          <a:stretch/>
        </p:blipFill>
        <p:spPr>
          <a:xfrm>
            <a:off x="0" y="-2338"/>
            <a:ext cx="12192000" cy="1805013"/>
          </a:xfrm>
          <a:prstGeom prst="rect">
            <a:avLst/>
          </a:prstGeom>
          <a:noFill/>
          <a:ln>
            <a:noFill/>
          </a:ln>
        </p:spPr>
      </p:pic>
      <p:pic>
        <p:nvPicPr>
          <p:cNvPr id="215" name="Google Shape;215;g304073fb46b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16" name="Google Shape;216;g304073fb46b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Community Groups/Organisations</a:t>
            </a:r>
            <a:endParaRPr sz="1400" b="0" i="0" u="none" strike="noStrike" cap="none">
              <a:solidFill>
                <a:srgbClr val="000000"/>
              </a:solidFill>
              <a:latin typeface="Arial"/>
              <a:ea typeface="Arial"/>
              <a:cs typeface="Arial"/>
              <a:sym typeface="Arial"/>
            </a:endParaRPr>
          </a:p>
        </p:txBody>
      </p:sp>
      <p:pic>
        <p:nvPicPr>
          <p:cNvPr id="217" name="Google Shape;217;g304073fb46b_0_0"/>
          <p:cNvPicPr preferRelativeResize="0"/>
          <p:nvPr/>
        </p:nvPicPr>
        <p:blipFill rotWithShape="1">
          <a:blip r:embed="rId5">
            <a:alphaModFix/>
          </a:blip>
          <a:srcRect/>
          <a:stretch/>
        </p:blipFill>
        <p:spPr>
          <a:xfrm>
            <a:off x="27625" y="2377209"/>
            <a:ext cx="3766451" cy="2501176"/>
          </a:xfrm>
          <a:prstGeom prst="rect">
            <a:avLst/>
          </a:prstGeom>
          <a:noFill/>
          <a:ln>
            <a:noFill/>
          </a:ln>
        </p:spPr>
      </p:pic>
      <p:pic>
        <p:nvPicPr>
          <p:cNvPr id="218" name="Google Shape;218;g304073fb46b_0_0"/>
          <p:cNvPicPr preferRelativeResize="0"/>
          <p:nvPr/>
        </p:nvPicPr>
        <p:blipFill>
          <a:blip r:embed="rId6">
            <a:alphaModFix/>
          </a:blip>
          <a:stretch>
            <a:fillRect/>
          </a:stretch>
        </p:blipFill>
        <p:spPr>
          <a:xfrm>
            <a:off x="7112674" y="2214100"/>
            <a:ext cx="4614598" cy="3075199"/>
          </a:xfrm>
          <a:prstGeom prst="rect">
            <a:avLst/>
          </a:prstGeom>
          <a:noFill/>
          <a:ln>
            <a:noFill/>
          </a:ln>
        </p:spPr>
      </p:pic>
      <p:pic>
        <p:nvPicPr>
          <p:cNvPr id="219" name="Google Shape;219;g304073fb46b_0_0"/>
          <p:cNvPicPr preferRelativeResize="0"/>
          <p:nvPr/>
        </p:nvPicPr>
        <p:blipFill>
          <a:blip r:embed="rId7">
            <a:alphaModFix/>
          </a:blip>
          <a:stretch>
            <a:fillRect/>
          </a:stretch>
        </p:blipFill>
        <p:spPr>
          <a:xfrm>
            <a:off x="3946476" y="2424788"/>
            <a:ext cx="3013798" cy="20084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3"/>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26" name="Google Shape;226;p1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7" name="Google Shape;227;p1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Main Activity: Prepar</a:t>
            </a:r>
            <a:r>
              <a:rPr lang="en-GB" sz="4400">
                <a:solidFill>
                  <a:schemeClr val="lt1"/>
                </a:solidFill>
                <a:latin typeface="Gill Sans"/>
                <a:ea typeface="Gill Sans"/>
                <a:cs typeface="Gill Sans"/>
                <a:sym typeface="Gill Sans"/>
              </a:rPr>
              <a:t>ing Questions</a:t>
            </a:r>
            <a:endParaRPr sz="1400" b="0" i="0" u="none" strike="noStrike" cap="none">
              <a:solidFill>
                <a:srgbClr val="000000"/>
              </a:solidFill>
              <a:latin typeface="Arial"/>
              <a:ea typeface="Arial"/>
              <a:cs typeface="Arial"/>
              <a:sym typeface="Arial"/>
            </a:endParaRPr>
          </a:p>
        </p:txBody>
      </p:sp>
      <p:sp>
        <p:nvSpPr>
          <p:cNvPr id="228" name="Google Shape;228;p13"/>
          <p:cNvSpPr txBox="1"/>
          <p:nvPr/>
        </p:nvSpPr>
        <p:spPr>
          <a:xfrm>
            <a:off x="3387544" y="1643425"/>
            <a:ext cx="8624400" cy="384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latin typeface="Gill Sans"/>
                <a:ea typeface="Gill Sans"/>
                <a:cs typeface="Gill Sans"/>
                <a:sym typeface="Gill Sans"/>
              </a:rPr>
              <a:t>Prepare thoughtful, high-level questions to ask the community representative when they come in and talk to us about what they do and why.</a:t>
            </a:r>
            <a:endParaRPr sz="32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CF2631"/>
                </a:solidFill>
                <a:latin typeface="Gill Sans"/>
                <a:ea typeface="Gill Sans"/>
                <a:cs typeface="Gill Sans"/>
                <a:sym typeface="Gill Sans"/>
              </a:rPr>
              <a:t>Think about:</a:t>
            </a:r>
            <a:endParaRPr sz="1400" b="0" i="0" u="none" strike="noStrike" cap="none">
              <a:solidFill>
                <a:srgbClr val="000000"/>
              </a:solidFill>
              <a:latin typeface="Arial"/>
              <a:ea typeface="Arial"/>
              <a:cs typeface="Arial"/>
              <a:sym typeface="Arial"/>
            </a:endParaRPr>
          </a:p>
          <a:p>
            <a:pPr marL="457200" marR="0" lvl="0" indent="-431800" algn="ctr" rtl="0">
              <a:lnSpc>
                <a:spcPct val="100000"/>
              </a:lnSpc>
              <a:spcBef>
                <a:spcPts val="0"/>
              </a:spcBef>
              <a:spcAft>
                <a:spcPts val="0"/>
              </a:spcAft>
              <a:buClr>
                <a:srgbClr val="CF2631"/>
              </a:buClr>
              <a:buSzPts val="2400"/>
              <a:buFont typeface="Arial"/>
              <a:buChar char="•"/>
            </a:pPr>
            <a:r>
              <a:rPr lang="en-GB" sz="2400" b="1">
                <a:solidFill>
                  <a:srgbClr val="CF2631"/>
                </a:solidFill>
                <a:latin typeface="Gill Sans"/>
                <a:ea typeface="Gill Sans"/>
                <a:cs typeface="Gill Sans"/>
                <a:sym typeface="Gill Sans"/>
              </a:rPr>
              <a:t>Why community is important to you (learning from Scripture)?</a:t>
            </a:r>
            <a:endParaRPr sz="2400" b="1">
              <a:solidFill>
                <a:srgbClr val="CF2631"/>
              </a:solidFill>
              <a:latin typeface="Gill Sans"/>
              <a:ea typeface="Gill Sans"/>
              <a:cs typeface="Gill Sans"/>
              <a:sym typeface="Gill Sans"/>
            </a:endParaRPr>
          </a:p>
          <a:p>
            <a:pPr marL="457200" marR="0" lvl="0" indent="-431800" algn="ctr" rtl="0">
              <a:lnSpc>
                <a:spcPct val="100000"/>
              </a:lnSpc>
              <a:spcBef>
                <a:spcPts val="0"/>
              </a:spcBef>
              <a:spcAft>
                <a:spcPts val="0"/>
              </a:spcAft>
              <a:buClr>
                <a:srgbClr val="CF2631"/>
              </a:buClr>
              <a:buSzPts val="2400"/>
              <a:buFont typeface="Gill Sans"/>
              <a:buChar char="•"/>
            </a:pPr>
            <a:r>
              <a:rPr lang="en-GB" sz="2400" b="1">
                <a:solidFill>
                  <a:srgbClr val="CF2631"/>
                </a:solidFill>
                <a:latin typeface="Gill Sans"/>
                <a:ea typeface="Gill Sans"/>
                <a:cs typeface="Gill Sans"/>
                <a:sym typeface="Gill Sans"/>
              </a:rPr>
              <a:t>What impact does your work have?</a:t>
            </a:r>
            <a:endParaRPr sz="2400" b="1">
              <a:solidFill>
                <a:srgbClr val="CF2631"/>
              </a:solidFill>
              <a:latin typeface="Gill Sans"/>
              <a:ea typeface="Gill Sans"/>
              <a:cs typeface="Gill Sans"/>
              <a:sym typeface="Gill Sans"/>
            </a:endParaRPr>
          </a:p>
          <a:p>
            <a:pPr marL="457200" marR="0" lvl="0" indent="-431800" algn="ctr" rtl="0">
              <a:lnSpc>
                <a:spcPct val="100000"/>
              </a:lnSpc>
              <a:spcBef>
                <a:spcPts val="0"/>
              </a:spcBef>
              <a:spcAft>
                <a:spcPts val="0"/>
              </a:spcAft>
              <a:buClr>
                <a:srgbClr val="CF2631"/>
              </a:buClr>
              <a:buSzPts val="2400"/>
              <a:buFont typeface="Gill Sans"/>
              <a:buChar char="•"/>
            </a:pPr>
            <a:r>
              <a:rPr lang="en-GB" sz="2400" b="1">
                <a:solidFill>
                  <a:srgbClr val="CF2631"/>
                </a:solidFill>
                <a:latin typeface="Gill Sans"/>
                <a:ea typeface="Gill Sans"/>
                <a:cs typeface="Gill Sans"/>
                <a:sym typeface="Gill Sans"/>
              </a:rPr>
              <a:t>What more would your organisation like to achieve?</a:t>
            </a:r>
            <a:endParaRPr sz="2400" b="1">
              <a:solidFill>
                <a:srgbClr val="CF2631"/>
              </a:solidFill>
              <a:latin typeface="Gill Sans"/>
              <a:ea typeface="Gill Sans"/>
              <a:cs typeface="Gill Sans"/>
              <a:sym typeface="Gill Sans"/>
            </a:endParaRPr>
          </a:p>
          <a:p>
            <a:pPr marL="457200" marR="0" lvl="0" indent="-431800" algn="ctr" rtl="0">
              <a:lnSpc>
                <a:spcPct val="100000"/>
              </a:lnSpc>
              <a:spcBef>
                <a:spcPts val="0"/>
              </a:spcBef>
              <a:spcAft>
                <a:spcPts val="0"/>
              </a:spcAft>
              <a:buClr>
                <a:srgbClr val="CF2631"/>
              </a:buClr>
              <a:buSzPts val="2400"/>
              <a:buFont typeface="Gill Sans"/>
              <a:buChar char="•"/>
            </a:pPr>
            <a:r>
              <a:rPr lang="en-GB" sz="2400" b="1">
                <a:solidFill>
                  <a:srgbClr val="CF2631"/>
                </a:solidFill>
                <a:latin typeface="Gill Sans"/>
                <a:ea typeface="Gill Sans"/>
                <a:cs typeface="Gill Sans"/>
                <a:sym typeface="Gill Sans"/>
              </a:rPr>
              <a:t>How can we help?</a:t>
            </a:r>
            <a:endParaRPr sz="2400" b="1">
              <a:solidFill>
                <a:srgbClr val="CF2631"/>
              </a:solidFill>
              <a:latin typeface="Gill Sans"/>
              <a:ea typeface="Gill Sans"/>
              <a:cs typeface="Gill Sans"/>
              <a:sym typeface="Gill Sans"/>
            </a:endParaRPr>
          </a:p>
        </p:txBody>
      </p:sp>
      <p:pic>
        <p:nvPicPr>
          <p:cNvPr id="229" name="Google Shape;229;p13"/>
          <p:cNvPicPr preferRelativeResize="0"/>
          <p:nvPr/>
        </p:nvPicPr>
        <p:blipFill rotWithShape="1">
          <a:blip r:embed="rId5">
            <a:alphaModFix/>
          </a:blip>
          <a:srcRect l="5979" t="10147" r="57278" b="19642"/>
          <a:stretch/>
        </p:blipFill>
        <p:spPr>
          <a:xfrm>
            <a:off x="370390" y="1812079"/>
            <a:ext cx="3017154" cy="32432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3046805a7cb_0_28"/>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36" name="Google Shape;236;g3046805a7cb_0_28"/>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37" name="Google Shape;237;g3046805a7cb_0_28"/>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Main Activity: </a:t>
            </a:r>
            <a:r>
              <a:rPr lang="en-GB" sz="4400">
                <a:solidFill>
                  <a:schemeClr val="lt1"/>
                </a:solidFill>
                <a:latin typeface="Gill Sans"/>
                <a:ea typeface="Gill Sans"/>
                <a:cs typeface="Gill Sans"/>
                <a:sym typeface="Gill Sans"/>
              </a:rPr>
              <a:t>Follow-Up</a:t>
            </a:r>
            <a:endParaRPr sz="1400" b="0" i="0" u="none" strike="noStrike" cap="none">
              <a:solidFill>
                <a:srgbClr val="000000"/>
              </a:solidFill>
              <a:latin typeface="Arial"/>
              <a:ea typeface="Arial"/>
              <a:cs typeface="Arial"/>
              <a:sym typeface="Arial"/>
            </a:endParaRPr>
          </a:p>
        </p:txBody>
      </p:sp>
      <p:sp>
        <p:nvSpPr>
          <p:cNvPr id="238" name="Google Shape;238;g3046805a7cb_0_28"/>
          <p:cNvSpPr txBox="1"/>
          <p:nvPr/>
        </p:nvSpPr>
        <p:spPr>
          <a:xfrm>
            <a:off x="3387544" y="1643425"/>
            <a:ext cx="8624400" cy="394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latin typeface="Gill Sans"/>
                <a:ea typeface="Gill Sans"/>
                <a:cs typeface="Gill Sans"/>
                <a:sym typeface="Gill Sans"/>
              </a:rPr>
              <a:t>Now you know how to help, let’s make a plan of action to do some good for our local community</a:t>
            </a:r>
            <a:endParaRPr sz="32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800"/>
              <a:buFont typeface="Arial"/>
              <a:buNone/>
            </a:pPr>
            <a:endParaRPr sz="2800" b="1">
              <a:solidFill>
                <a:srgbClr val="CF263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CF2631"/>
                </a:solidFill>
                <a:latin typeface="Gill Sans"/>
                <a:ea typeface="Gill Sans"/>
                <a:cs typeface="Gill Sans"/>
                <a:sym typeface="Gill Sans"/>
              </a:rPr>
              <a:t>Think about:</a:t>
            </a:r>
            <a:endParaRPr sz="1400" b="0" i="0" u="none" strike="noStrike" cap="none">
              <a:solidFill>
                <a:srgbClr val="000000"/>
              </a:solidFill>
              <a:latin typeface="Arial"/>
              <a:ea typeface="Arial"/>
              <a:cs typeface="Arial"/>
              <a:sym typeface="Arial"/>
            </a:endParaRPr>
          </a:p>
          <a:p>
            <a:pPr marL="457200" marR="0" lvl="0" indent="-444500" algn="ctr" rtl="0">
              <a:lnSpc>
                <a:spcPct val="100000"/>
              </a:lnSpc>
              <a:spcBef>
                <a:spcPts val="0"/>
              </a:spcBef>
              <a:spcAft>
                <a:spcPts val="0"/>
              </a:spcAft>
              <a:buClr>
                <a:srgbClr val="CF2631"/>
              </a:buClr>
              <a:buSzPts val="2600"/>
              <a:buFont typeface="Gill Sans"/>
              <a:buChar char="•"/>
            </a:pPr>
            <a:r>
              <a:rPr lang="en-GB" sz="2600" b="1">
                <a:solidFill>
                  <a:srgbClr val="CF2631"/>
                </a:solidFill>
                <a:latin typeface="Gill Sans"/>
                <a:ea typeface="Gill Sans"/>
                <a:cs typeface="Gill Sans"/>
                <a:sym typeface="Gill Sans"/>
              </a:rPr>
              <a:t>What the organisation want from us;</a:t>
            </a:r>
            <a:endParaRPr sz="2600" b="1">
              <a:solidFill>
                <a:srgbClr val="CF2631"/>
              </a:solidFill>
              <a:latin typeface="Gill Sans"/>
              <a:ea typeface="Gill Sans"/>
              <a:cs typeface="Gill Sans"/>
              <a:sym typeface="Gill Sans"/>
            </a:endParaRPr>
          </a:p>
          <a:p>
            <a:pPr marL="457200" marR="0" lvl="0" indent="-444500" algn="ctr" rtl="0">
              <a:lnSpc>
                <a:spcPct val="100000"/>
              </a:lnSpc>
              <a:spcBef>
                <a:spcPts val="0"/>
              </a:spcBef>
              <a:spcAft>
                <a:spcPts val="0"/>
              </a:spcAft>
              <a:buClr>
                <a:srgbClr val="CF2631"/>
              </a:buClr>
              <a:buSzPts val="2600"/>
              <a:buFont typeface="Gill Sans"/>
              <a:buChar char="•"/>
            </a:pPr>
            <a:r>
              <a:rPr lang="en-GB" sz="2600" b="1">
                <a:solidFill>
                  <a:srgbClr val="CF2631"/>
                </a:solidFill>
                <a:latin typeface="Gill Sans"/>
                <a:ea typeface="Gill Sans"/>
                <a:cs typeface="Gill Sans"/>
                <a:sym typeface="Gill Sans"/>
              </a:rPr>
              <a:t>How we will get the message out to our school community;</a:t>
            </a:r>
            <a:endParaRPr sz="2600" b="1">
              <a:solidFill>
                <a:srgbClr val="CF2631"/>
              </a:solidFill>
              <a:latin typeface="Gill Sans"/>
              <a:ea typeface="Gill Sans"/>
              <a:cs typeface="Gill Sans"/>
              <a:sym typeface="Gill Sans"/>
            </a:endParaRPr>
          </a:p>
          <a:p>
            <a:pPr marL="457200" marR="0" lvl="0" indent="-444500" algn="ctr" rtl="0">
              <a:lnSpc>
                <a:spcPct val="100000"/>
              </a:lnSpc>
              <a:spcBef>
                <a:spcPts val="0"/>
              </a:spcBef>
              <a:spcAft>
                <a:spcPts val="0"/>
              </a:spcAft>
              <a:buClr>
                <a:srgbClr val="CF2631"/>
              </a:buClr>
              <a:buSzPts val="2600"/>
              <a:buFont typeface="Gill Sans"/>
              <a:buChar char="•"/>
            </a:pPr>
            <a:r>
              <a:rPr lang="en-GB" sz="2600" b="1">
                <a:solidFill>
                  <a:srgbClr val="CF2631"/>
                </a:solidFill>
                <a:latin typeface="Gill Sans"/>
                <a:ea typeface="Gill Sans"/>
                <a:cs typeface="Gill Sans"/>
                <a:sym typeface="Gill Sans"/>
              </a:rPr>
              <a:t>Where we will store donations;</a:t>
            </a:r>
            <a:endParaRPr sz="2600" b="1">
              <a:solidFill>
                <a:srgbClr val="CF2631"/>
              </a:solidFill>
              <a:latin typeface="Gill Sans"/>
              <a:ea typeface="Gill Sans"/>
              <a:cs typeface="Gill Sans"/>
              <a:sym typeface="Gill Sans"/>
            </a:endParaRPr>
          </a:p>
          <a:p>
            <a:pPr marL="457200" marR="0" lvl="0" indent="-444500" algn="ctr" rtl="0">
              <a:lnSpc>
                <a:spcPct val="100000"/>
              </a:lnSpc>
              <a:spcBef>
                <a:spcPts val="0"/>
              </a:spcBef>
              <a:spcAft>
                <a:spcPts val="0"/>
              </a:spcAft>
              <a:buClr>
                <a:srgbClr val="CF2631"/>
              </a:buClr>
              <a:buSzPts val="2600"/>
              <a:buFont typeface="Gill Sans"/>
              <a:buChar char="•"/>
            </a:pPr>
            <a:r>
              <a:rPr lang="en-GB" sz="2600" b="1">
                <a:solidFill>
                  <a:srgbClr val="CF2631"/>
                </a:solidFill>
                <a:latin typeface="Gill Sans"/>
                <a:ea typeface="Gill Sans"/>
                <a:cs typeface="Gill Sans"/>
                <a:sym typeface="Gill Sans"/>
              </a:rPr>
              <a:t>How we will arrange for donations to be collected?</a:t>
            </a:r>
            <a:endParaRPr sz="2600" b="1">
              <a:solidFill>
                <a:srgbClr val="CF2631"/>
              </a:solidFill>
              <a:latin typeface="Gill Sans"/>
              <a:ea typeface="Gill Sans"/>
              <a:cs typeface="Gill Sans"/>
              <a:sym typeface="Gill Sans"/>
            </a:endParaRPr>
          </a:p>
        </p:txBody>
      </p:sp>
      <p:pic>
        <p:nvPicPr>
          <p:cNvPr id="239" name="Google Shape;239;g3046805a7cb_0_28"/>
          <p:cNvPicPr preferRelativeResize="0"/>
          <p:nvPr/>
        </p:nvPicPr>
        <p:blipFill rotWithShape="1">
          <a:blip r:embed="rId5">
            <a:alphaModFix/>
          </a:blip>
          <a:srcRect l="5981" t="10145" r="57276" b="19644"/>
          <a:stretch/>
        </p:blipFill>
        <p:spPr>
          <a:xfrm>
            <a:off x="370390" y="1812079"/>
            <a:ext cx="3017155" cy="32432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4"/>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46" name="Google Shape;246;p1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7" name="Google Shape;247;p1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Plenary</a:t>
            </a:r>
            <a:endParaRPr sz="1400" b="0" i="0" u="none" strike="noStrike" cap="none">
              <a:solidFill>
                <a:srgbClr val="000000"/>
              </a:solidFill>
              <a:latin typeface="Arial"/>
              <a:ea typeface="Arial"/>
              <a:cs typeface="Arial"/>
              <a:sym typeface="Arial"/>
            </a:endParaRPr>
          </a:p>
        </p:txBody>
      </p:sp>
      <p:pic>
        <p:nvPicPr>
          <p:cNvPr id="248" name="Google Shape;248;p14">
            <a:hlinkClick r:id="rId5"/>
          </p:cNvPr>
          <p:cNvPicPr preferRelativeResize="0"/>
          <p:nvPr/>
        </p:nvPicPr>
        <p:blipFill rotWithShape="1">
          <a:blip r:embed="rId6">
            <a:alphaModFix/>
          </a:blip>
          <a:srcRect l="9728" t="7703" r="53125" b="17083"/>
          <a:stretch/>
        </p:blipFill>
        <p:spPr>
          <a:xfrm>
            <a:off x="8622778" y="1960340"/>
            <a:ext cx="2863526" cy="3261410"/>
          </a:xfrm>
          <a:prstGeom prst="rect">
            <a:avLst/>
          </a:prstGeom>
          <a:noFill/>
          <a:ln>
            <a:noFill/>
          </a:ln>
        </p:spPr>
      </p:pic>
      <p:pic>
        <p:nvPicPr>
          <p:cNvPr id="249" name="Google Shape;249;p14"/>
          <p:cNvPicPr preferRelativeResize="0"/>
          <p:nvPr/>
        </p:nvPicPr>
        <p:blipFill>
          <a:blip r:embed="rId7">
            <a:alphaModFix/>
          </a:blip>
          <a:stretch>
            <a:fillRect/>
          </a:stretch>
        </p:blipFill>
        <p:spPr>
          <a:xfrm>
            <a:off x="0" y="-2350"/>
            <a:ext cx="12192000" cy="8125985"/>
          </a:xfrm>
          <a:prstGeom prst="rect">
            <a:avLst/>
          </a:prstGeom>
          <a:noFill/>
          <a:ln>
            <a:noFill/>
          </a:ln>
        </p:spPr>
      </p:pic>
      <p:sp>
        <p:nvSpPr>
          <p:cNvPr id="250" name="Google Shape;250;p14"/>
          <p:cNvSpPr/>
          <p:nvPr/>
        </p:nvSpPr>
        <p:spPr>
          <a:xfrm>
            <a:off x="2454431" y="1276013"/>
            <a:ext cx="7674300" cy="381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3100" b="1">
                <a:solidFill>
                  <a:schemeClr val="lt1"/>
                </a:solidFill>
                <a:latin typeface="Gill Sans"/>
                <a:ea typeface="Gill Sans"/>
                <a:cs typeface="Gill Sans"/>
                <a:sym typeface="Gill Sans"/>
              </a:rPr>
              <a:t>‘It is not good for man to be alone.’</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a:solidFill>
                  <a:schemeClr val="lt1"/>
                </a:solidFill>
                <a:latin typeface="Gill Sans"/>
                <a:ea typeface="Gill Sans"/>
                <a:cs typeface="Gill Sans"/>
                <a:sym typeface="Gill Sans"/>
              </a:rPr>
              <a:t>Gen</a:t>
            </a:r>
            <a:r>
              <a:rPr lang="en-GB" sz="2000" b="1" i="0" u="none" strike="noStrike" cap="none">
                <a:solidFill>
                  <a:schemeClr val="lt1"/>
                </a:solidFill>
                <a:latin typeface="Gill Sans"/>
                <a:ea typeface="Gill Sans"/>
                <a:cs typeface="Gill Sans"/>
                <a:sym typeface="Gill Sans"/>
              </a:rPr>
              <a:t> </a:t>
            </a:r>
            <a:r>
              <a:rPr lang="en-GB" sz="2000" b="1">
                <a:solidFill>
                  <a:schemeClr val="lt1"/>
                </a:solidFill>
                <a:latin typeface="Gill Sans"/>
                <a:ea typeface="Gill Sans"/>
                <a:cs typeface="Gill Sans"/>
                <a:sym typeface="Gill Sans"/>
              </a:rPr>
              <a:t>2: 18</a:t>
            </a:r>
            <a:endParaRPr sz="1400" b="0" i="0" u="none" strike="noStrike" cap="none">
              <a:solidFill>
                <a:schemeClr val="lt1"/>
              </a:solidFill>
              <a:latin typeface="Arial"/>
              <a:ea typeface="Arial"/>
              <a:cs typeface="Arial"/>
              <a:sym typeface="Arial"/>
            </a:endParaRPr>
          </a:p>
          <a:p>
            <a:pPr marL="0" marR="0" lvl="0" indent="0" algn="ctr" rtl="0">
              <a:lnSpc>
                <a:spcPct val="107000"/>
              </a:lnSpc>
              <a:spcBef>
                <a:spcPts val="0"/>
              </a:spcBef>
              <a:spcAft>
                <a:spcPts val="0"/>
              </a:spcAft>
              <a:buClr>
                <a:srgbClr val="000000"/>
              </a:buClr>
              <a:buSzPts val="2400"/>
              <a:buFont typeface="Arial"/>
              <a:buNone/>
            </a:pPr>
            <a:endParaRPr sz="2400" b="1" i="0" u="none" strike="noStrike" cap="none">
              <a:solidFill>
                <a:schemeClr val="lt1"/>
              </a:solidFill>
              <a:latin typeface="Gill Sans"/>
              <a:ea typeface="Gill Sans"/>
              <a:cs typeface="Gill Sans"/>
              <a:sym typeface="Gill Sans"/>
            </a:endParaRPr>
          </a:p>
          <a:p>
            <a:pPr marL="0" marR="0" lvl="0" indent="0" algn="ctr" rtl="0">
              <a:lnSpc>
                <a:spcPct val="107000"/>
              </a:lnSpc>
              <a:spcBef>
                <a:spcPts val="800"/>
              </a:spcBef>
              <a:spcAft>
                <a:spcPts val="0"/>
              </a:spcAft>
              <a:buClr>
                <a:srgbClr val="000000"/>
              </a:buClr>
              <a:buSzPts val="2700"/>
              <a:buFont typeface="Arial"/>
              <a:buNone/>
            </a:pPr>
            <a:r>
              <a:rPr lang="en-GB" sz="2700" b="1">
                <a:solidFill>
                  <a:schemeClr val="lt1"/>
                </a:solidFill>
                <a:latin typeface="Gill Sans"/>
                <a:ea typeface="Gill Sans"/>
                <a:cs typeface="Gill Sans"/>
                <a:sym typeface="Gill Sans"/>
              </a:rPr>
              <a:t>Notice where this appears in Scripture.</a:t>
            </a:r>
            <a:endParaRPr sz="2700" b="1">
              <a:solidFill>
                <a:schemeClr val="lt1"/>
              </a:solidFill>
              <a:latin typeface="Gill Sans"/>
              <a:ea typeface="Gill Sans"/>
              <a:cs typeface="Gill Sans"/>
              <a:sym typeface="Gill Sans"/>
            </a:endParaRPr>
          </a:p>
          <a:p>
            <a:pPr marL="0" marR="0" lvl="0" indent="0" algn="ctr" rtl="0">
              <a:lnSpc>
                <a:spcPct val="107000"/>
              </a:lnSpc>
              <a:spcBef>
                <a:spcPts val="800"/>
              </a:spcBef>
              <a:spcAft>
                <a:spcPts val="0"/>
              </a:spcAft>
              <a:buClr>
                <a:srgbClr val="000000"/>
              </a:buClr>
              <a:buSzPts val="2700"/>
              <a:buFont typeface="Arial"/>
              <a:buNone/>
            </a:pPr>
            <a:r>
              <a:rPr lang="en-GB" sz="2700" b="1">
                <a:solidFill>
                  <a:schemeClr val="lt1"/>
                </a:solidFill>
                <a:latin typeface="Gill Sans"/>
                <a:ea typeface="Gill Sans"/>
                <a:cs typeface="Gill Sans"/>
                <a:sym typeface="Gill Sans"/>
              </a:rPr>
              <a:t>How did Jesus’ actions and life teach us the truth of this verse?</a:t>
            </a:r>
            <a:endParaRPr sz="2700" b="1">
              <a:solidFill>
                <a:schemeClr val="lt1"/>
              </a:solidFill>
              <a:latin typeface="Gill Sans"/>
              <a:ea typeface="Gill Sans"/>
              <a:cs typeface="Gill Sans"/>
              <a:sym typeface="Gill Sans"/>
            </a:endParaRPr>
          </a:p>
        </p:txBody>
      </p:sp>
      <p:sp>
        <p:nvSpPr>
          <p:cNvPr id="251" name="Google Shape;251;p14"/>
          <p:cNvSpPr txBox="1"/>
          <p:nvPr/>
        </p:nvSpPr>
        <p:spPr>
          <a:xfrm>
            <a:off x="7450175" y="2334875"/>
            <a:ext cx="1034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5">
            <a:alphaModFix/>
          </a:blip>
          <a:srcRect t="11190"/>
          <a:stretch/>
        </p:blipFill>
        <p:spPr>
          <a:xfrm>
            <a:off x="0" y="14349"/>
            <a:ext cx="12191998" cy="6829300"/>
          </a:xfrm>
          <a:prstGeom prst="rect">
            <a:avLst/>
          </a:prstGeom>
          <a:noFill/>
          <a:ln>
            <a:noFill/>
          </a:ln>
        </p:spPr>
      </p:pic>
      <p:sp>
        <p:nvSpPr>
          <p:cNvPr id="103" name="Google Shape;103;p2"/>
          <p:cNvSpPr txBox="1"/>
          <p:nvPr/>
        </p:nvSpPr>
        <p:spPr>
          <a:xfrm>
            <a:off x="2262750" y="3624900"/>
            <a:ext cx="7381800" cy="21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5000">
                <a:solidFill>
                  <a:schemeClr val="lt1"/>
                </a:solidFill>
                <a:latin typeface="Calibri"/>
                <a:ea typeface="Calibri"/>
                <a:cs typeface="Calibri"/>
                <a:sym typeface="Calibri"/>
              </a:rPr>
              <a:t>‘No man is an island’</a:t>
            </a:r>
            <a:endParaRPr sz="5000">
              <a:solidFill>
                <a:schemeClr val="lt1"/>
              </a:solidFill>
              <a:latin typeface="Calibri"/>
              <a:ea typeface="Calibri"/>
              <a:cs typeface="Calibri"/>
              <a:sym typeface="Calibri"/>
            </a:endParaRPr>
          </a:p>
          <a:p>
            <a:pPr marL="0" lvl="0" indent="0" algn="ctr" rtl="0">
              <a:spcBef>
                <a:spcPts val="0"/>
              </a:spcBef>
              <a:spcAft>
                <a:spcPts val="0"/>
              </a:spcAft>
              <a:buNone/>
            </a:pPr>
            <a:r>
              <a:rPr lang="en-GB" sz="5000">
                <a:solidFill>
                  <a:schemeClr val="lt1"/>
                </a:solidFill>
                <a:latin typeface="Calibri"/>
                <a:ea typeface="Calibri"/>
                <a:cs typeface="Calibri"/>
                <a:sym typeface="Calibri"/>
              </a:rPr>
              <a:t>-</a:t>
            </a:r>
            <a:r>
              <a:rPr lang="en-GB" sz="4000">
                <a:solidFill>
                  <a:schemeClr val="lt1"/>
                </a:solidFill>
                <a:latin typeface="Calibri"/>
                <a:ea typeface="Calibri"/>
                <a:cs typeface="Calibri"/>
                <a:sym typeface="Calibri"/>
              </a:rPr>
              <a:t>John Donne</a:t>
            </a:r>
            <a:endParaRPr sz="4000">
              <a:solidFill>
                <a:schemeClr val="lt1"/>
              </a:solidFill>
              <a:latin typeface="Calibri"/>
              <a:ea typeface="Calibri"/>
              <a:cs typeface="Calibri"/>
              <a:sym typeface="Calibri"/>
            </a:endParaRPr>
          </a:p>
        </p:txBody>
      </p:sp>
      <p:sp>
        <p:nvSpPr>
          <p:cNvPr id="104" name="Google Shape;104;p2"/>
          <p:cNvSpPr/>
          <p:nvPr/>
        </p:nvSpPr>
        <p:spPr>
          <a:xfrm>
            <a:off x="0" y="-1212"/>
            <a:ext cx="12192000" cy="6860400"/>
          </a:xfrm>
          <a:prstGeom prst="rect">
            <a:avLst/>
          </a:prstGeom>
          <a:solidFill>
            <a:srgbClr val="000000">
              <a:alpha val="1518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l="108" t="12102" r="354"/>
          <a:stretch/>
        </p:blipFill>
        <p:spPr>
          <a:xfrm>
            <a:off x="0" y="0"/>
            <a:ext cx="12176206" cy="1802675"/>
          </a:xfrm>
          <a:prstGeom prst="rect">
            <a:avLst/>
          </a:prstGeom>
          <a:noFill/>
          <a:ln>
            <a:noFill/>
          </a:ln>
        </p:spPr>
      </p:pic>
      <p:pic>
        <p:nvPicPr>
          <p:cNvPr id="111" name="Google Shape;111;p4"/>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12" name="Google Shape;112;p4"/>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13" name="Google Shape;113;p4"/>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14" name="Google Shape;114;p4"/>
          <p:cNvPicPr preferRelativeResize="0"/>
          <p:nvPr/>
        </p:nvPicPr>
        <p:blipFill rotWithShape="1">
          <a:blip r:embed="rId7">
            <a:alphaModFix/>
          </a:blip>
          <a:srcRect l="4140" t="929" r="4168" b="263"/>
          <a:stretch/>
        </p:blipFill>
        <p:spPr>
          <a:xfrm>
            <a:off x="3824518" y="0"/>
            <a:ext cx="2115403" cy="5873436"/>
          </a:xfrm>
          <a:prstGeom prst="rect">
            <a:avLst/>
          </a:prstGeom>
          <a:noFill/>
          <a:ln>
            <a:noFill/>
          </a:ln>
        </p:spPr>
      </p:pic>
      <p:pic>
        <p:nvPicPr>
          <p:cNvPr id="115" name="Google Shape;115;p4"/>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16" name="Google Shape;116;p4"/>
          <p:cNvPicPr preferRelativeResize="0"/>
          <p:nvPr/>
        </p:nvPicPr>
        <p:blipFill rotWithShape="1">
          <a:blip r:embed="rId9">
            <a:alphaModFix/>
          </a:blip>
          <a:srcRect l="5493" r="6758"/>
          <a:stretch/>
        </p:blipFill>
        <p:spPr>
          <a:xfrm>
            <a:off x="10128788" y="0"/>
            <a:ext cx="2162633" cy="5884508"/>
          </a:xfrm>
          <a:prstGeom prst="rect">
            <a:avLst/>
          </a:prstGeom>
          <a:noFill/>
          <a:ln>
            <a:noFill/>
          </a:ln>
        </p:spPr>
      </p:pic>
      <p:pic>
        <p:nvPicPr>
          <p:cNvPr id="117" name="Google Shape;117;p4"/>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18" name="Google Shape;118;p4"/>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19" name="Google Shape;119;p4"/>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20" name="Google Shape;120;p4"/>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p:cNvPicPr preferRelativeResize="0"/>
          <p:nvPr/>
        </p:nvPicPr>
        <p:blipFill rotWithShape="1">
          <a:blip r:embed="rId3">
            <a:alphaModFix/>
          </a:blip>
          <a:srcRect l="108" t="12102" r="354"/>
          <a:stretch/>
        </p:blipFill>
        <p:spPr>
          <a:xfrm>
            <a:off x="0" y="0"/>
            <a:ext cx="12176206" cy="1802675"/>
          </a:xfrm>
          <a:prstGeom prst="rect">
            <a:avLst/>
          </a:prstGeom>
          <a:noFill/>
          <a:ln>
            <a:noFill/>
          </a:ln>
        </p:spPr>
      </p:pic>
      <p:pic>
        <p:nvPicPr>
          <p:cNvPr id="127" name="Google Shape;127;p5"/>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28" name="Google Shape;128;p5"/>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29" name="Google Shape;129;p5"/>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30" name="Google Shape;130;p5"/>
          <p:cNvPicPr preferRelativeResize="0"/>
          <p:nvPr/>
        </p:nvPicPr>
        <p:blipFill rotWithShape="1">
          <a:blip r:embed="rId7">
            <a:alphaModFix/>
          </a:blip>
          <a:srcRect l="4140" t="929" r="4168" b="263"/>
          <a:stretch/>
        </p:blipFill>
        <p:spPr>
          <a:xfrm>
            <a:off x="3824518" y="0"/>
            <a:ext cx="2115403" cy="5873436"/>
          </a:xfrm>
          <a:prstGeom prst="rect">
            <a:avLst/>
          </a:prstGeom>
          <a:noFill/>
          <a:ln>
            <a:noFill/>
          </a:ln>
        </p:spPr>
      </p:pic>
      <p:pic>
        <p:nvPicPr>
          <p:cNvPr id="131" name="Google Shape;131;p5"/>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32" name="Google Shape;132;p5"/>
          <p:cNvPicPr preferRelativeResize="0"/>
          <p:nvPr/>
        </p:nvPicPr>
        <p:blipFill rotWithShape="1">
          <a:blip r:embed="rId9">
            <a:alphaModFix/>
          </a:blip>
          <a:srcRect l="5493" r="6758"/>
          <a:stretch/>
        </p:blipFill>
        <p:spPr>
          <a:xfrm>
            <a:off x="10128788" y="0"/>
            <a:ext cx="2162633" cy="5884508"/>
          </a:xfrm>
          <a:prstGeom prst="rect">
            <a:avLst/>
          </a:prstGeom>
          <a:noFill/>
          <a:ln>
            <a:noFill/>
          </a:ln>
        </p:spPr>
      </p:pic>
      <p:pic>
        <p:nvPicPr>
          <p:cNvPr id="133" name="Google Shape;133;p5"/>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34" name="Google Shape;134;p5"/>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35" name="Google Shape;135;p5"/>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36" name="Google Shape;136;p5"/>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7"/>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43" name="Google Shape;143;p7"/>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4" name="Google Shape;144;p7"/>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Community and Participation</a:t>
            </a:r>
            <a:endParaRPr sz="1400" b="0" i="0" u="none" strike="noStrike" cap="none">
              <a:solidFill>
                <a:srgbClr val="000000"/>
              </a:solidFill>
              <a:latin typeface="Arial"/>
              <a:ea typeface="Arial"/>
              <a:cs typeface="Arial"/>
              <a:sym typeface="Arial"/>
            </a:endParaRPr>
          </a:p>
        </p:txBody>
      </p:sp>
      <p:sp>
        <p:nvSpPr>
          <p:cNvPr id="145" name="Google Shape;145;p7"/>
          <p:cNvSpPr/>
          <p:nvPr/>
        </p:nvSpPr>
        <p:spPr>
          <a:xfrm>
            <a:off x="0" y="-2350"/>
            <a:ext cx="12119700" cy="6858000"/>
          </a:xfrm>
          <a:prstGeom prst="rect">
            <a:avLst/>
          </a:prstGeom>
          <a:solidFill>
            <a:srgbClr val="000000">
              <a:alpha val="1518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46" name="Google Shape;146;p7"/>
          <p:cNvPicPr preferRelativeResize="0"/>
          <p:nvPr/>
        </p:nvPicPr>
        <p:blipFill>
          <a:blip r:embed="rId5">
            <a:alphaModFix/>
          </a:blip>
          <a:stretch>
            <a:fillRect/>
          </a:stretch>
        </p:blipFill>
        <p:spPr>
          <a:xfrm>
            <a:off x="0" y="0"/>
            <a:ext cx="12192000" cy="6858000"/>
          </a:xfrm>
          <a:prstGeom prst="rect">
            <a:avLst/>
          </a:prstGeom>
          <a:noFill/>
          <a:ln>
            <a:noFill/>
          </a:ln>
        </p:spPr>
      </p:pic>
      <p:sp>
        <p:nvSpPr>
          <p:cNvPr id="147" name="Google Shape;147;p7"/>
          <p:cNvSpPr txBox="1"/>
          <p:nvPr/>
        </p:nvSpPr>
        <p:spPr>
          <a:xfrm>
            <a:off x="2405050" y="3183525"/>
            <a:ext cx="7381800" cy="21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5000">
                <a:solidFill>
                  <a:schemeClr val="lt1"/>
                </a:solidFill>
                <a:latin typeface="Calibri"/>
                <a:ea typeface="Calibri"/>
                <a:cs typeface="Calibri"/>
                <a:sym typeface="Calibri"/>
              </a:rPr>
              <a:t>Community isn’t a new idea</a:t>
            </a:r>
            <a:endParaRPr sz="40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9"/>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54" name="Google Shape;154;p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55" name="Google Shape;155;p9"/>
          <p:cNvSpPr txBox="1"/>
          <p:nvPr/>
        </p:nvSpPr>
        <p:spPr>
          <a:xfrm>
            <a:off x="1158240" y="785381"/>
            <a:ext cx="9875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9"/>
          <p:cNvSpPr/>
          <p:nvPr/>
        </p:nvSpPr>
        <p:spPr>
          <a:xfrm>
            <a:off x="8844645" y="2782200"/>
            <a:ext cx="30207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3200">
                <a:solidFill>
                  <a:schemeClr val="dk1"/>
                </a:solidFill>
                <a:latin typeface="Gill Sans"/>
                <a:ea typeface="Gill Sans"/>
                <a:cs typeface="Gill Sans"/>
                <a:sym typeface="Gill Sans"/>
              </a:rPr>
              <a:t>Only through community can we build God’s Kingdom</a:t>
            </a:r>
            <a:endParaRPr sz="1400" b="0" i="0" u="none" strike="noStrike" cap="none">
              <a:solidFill>
                <a:srgbClr val="000000"/>
              </a:solidFill>
              <a:latin typeface="Arial"/>
              <a:ea typeface="Arial"/>
              <a:cs typeface="Arial"/>
              <a:sym typeface="Arial"/>
            </a:endParaRPr>
          </a:p>
        </p:txBody>
      </p:sp>
      <p:pic>
        <p:nvPicPr>
          <p:cNvPr id="157" name="Google Shape;157;p9"/>
          <p:cNvPicPr preferRelativeResize="0"/>
          <p:nvPr/>
        </p:nvPicPr>
        <p:blipFill rotWithShape="1">
          <a:blip r:embed="rId5">
            <a:alphaModFix/>
          </a:blip>
          <a:srcRect l="2381"/>
          <a:stretch/>
        </p:blipFill>
        <p:spPr>
          <a:xfrm>
            <a:off x="4082150" y="0"/>
            <a:ext cx="451892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3046805a7cb_0_7"/>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64" name="Google Shape;164;g3046805a7cb_0_7"/>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65" name="Google Shape;165;g3046805a7cb_0_7"/>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Community and Participation</a:t>
            </a:r>
            <a:endParaRPr sz="1400" b="0" i="0" u="none" strike="noStrike" cap="none">
              <a:solidFill>
                <a:srgbClr val="000000"/>
              </a:solidFill>
              <a:latin typeface="Arial"/>
              <a:ea typeface="Arial"/>
              <a:cs typeface="Arial"/>
              <a:sym typeface="Arial"/>
            </a:endParaRPr>
          </a:p>
        </p:txBody>
      </p:sp>
      <p:pic>
        <p:nvPicPr>
          <p:cNvPr id="166" name="Google Shape;166;g3046805a7cb_0_7"/>
          <p:cNvPicPr preferRelativeResize="0"/>
          <p:nvPr/>
        </p:nvPicPr>
        <p:blipFill rotWithShape="1">
          <a:blip r:embed="rId5">
            <a:alphaModFix/>
          </a:blip>
          <a:srcRect l="9728" t="7702" r="53124" b="17081"/>
          <a:stretch/>
        </p:blipFill>
        <p:spPr>
          <a:xfrm>
            <a:off x="1026515" y="2110962"/>
            <a:ext cx="2863526" cy="3261411"/>
          </a:xfrm>
          <a:prstGeom prst="rect">
            <a:avLst/>
          </a:prstGeom>
          <a:noFill/>
          <a:ln>
            <a:noFill/>
          </a:ln>
        </p:spPr>
      </p:pic>
      <p:sp>
        <p:nvSpPr>
          <p:cNvPr id="167" name="Google Shape;167;g3046805a7cb_0_7"/>
          <p:cNvSpPr/>
          <p:nvPr/>
        </p:nvSpPr>
        <p:spPr>
          <a:xfrm>
            <a:off x="4704241" y="2772171"/>
            <a:ext cx="67257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dk1"/>
                </a:solidFill>
                <a:latin typeface="Gill Sans"/>
                <a:ea typeface="Gill Sans"/>
                <a:cs typeface="Gill Sans"/>
                <a:sym typeface="Gill Sans"/>
              </a:rPr>
              <a:t>‘Love one another: just as I have loved you ... By this all people will know that you are my disciples.’</a:t>
            </a:r>
            <a:endParaRPr sz="2400" b="0" i="0" u="none" strike="noStrike" cap="none">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C00000"/>
                </a:solidFill>
                <a:latin typeface="Gill Sans"/>
                <a:ea typeface="Gill Sans"/>
                <a:cs typeface="Gill Sans"/>
                <a:sym typeface="Gill Sans"/>
              </a:rPr>
              <a:t>John 13:34-35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0"/>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74" name="Google Shape;174;p1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75" name="Google Shape;175;p1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Community and Participation</a:t>
            </a:r>
            <a:endParaRPr sz="1400" b="0" i="0" u="none" strike="noStrike" cap="none">
              <a:solidFill>
                <a:srgbClr val="000000"/>
              </a:solidFill>
              <a:latin typeface="Arial"/>
              <a:ea typeface="Arial"/>
              <a:cs typeface="Arial"/>
              <a:sym typeface="Arial"/>
            </a:endParaRPr>
          </a:p>
        </p:txBody>
      </p:sp>
      <p:pic>
        <p:nvPicPr>
          <p:cNvPr id="176" name="Google Shape;176;p10"/>
          <p:cNvPicPr preferRelativeResize="0"/>
          <p:nvPr/>
        </p:nvPicPr>
        <p:blipFill rotWithShape="1">
          <a:blip r:embed="rId5">
            <a:alphaModFix/>
          </a:blip>
          <a:srcRect l="9728" t="7703" r="53125" b="17083"/>
          <a:stretch/>
        </p:blipFill>
        <p:spPr>
          <a:xfrm>
            <a:off x="8421228" y="1932641"/>
            <a:ext cx="2863526" cy="3261410"/>
          </a:xfrm>
          <a:prstGeom prst="rect">
            <a:avLst/>
          </a:prstGeom>
          <a:noFill/>
          <a:ln>
            <a:noFill/>
          </a:ln>
        </p:spPr>
      </p:pic>
      <p:sp>
        <p:nvSpPr>
          <p:cNvPr id="177" name="Google Shape;177;p10"/>
          <p:cNvSpPr/>
          <p:nvPr/>
        </p:nvSpPr>
        <p:spPr>
          <a:xfrm>
            <a:off x="907246" y="1824408"/>
            <a:ext cx="720308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‘You shall love the Lord your God with all your heart, and with all your soul, and with all your mind.  This is the first and greatest commandment.  And the second is you shall love your neighbour as yourself.’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C00000"/>
                </a:solidFill>
                <a:latin typeface="Gill Sans"/>
                <a:ea typeface="Gill Sans"/>
                <a:cs typeface="Gill Sans"/>
                <a:sym typeface="Gill Sans"/>
              </a:rPr>
              <a:t>Matthew 22:37-39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C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C00000"/>
                </a:solidFill>
                <a:latin typeface="Gill Sans"/>
                <a:ea typeface="Gill Sans"/>
                <a:cs typeface="Gill Sans"/>
                <a:sym typeface="Gill Sans"/>
              </a:rPr>
              <a:t>Who is your neighbour?</a:t>
            </a:r>
            <a:endParaRPr sz="3600" b="1" i="0" u="none" strike="noStrike" cap="none">
              <a:solidFill>
                <a:srgbClr val="C00000"/>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1"/>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84" name="Google Shape;184;p1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5" name="Google Shape;185;p1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Community and Participation</a:t>
            </a:r>
            <a:endParaRPr sz="1400" b="0" i="0" u="none" strike="noStrike" cap="none">
              <a:solidFill>
                <a:srgbClr val="000000"/>
              </a:solidFill>
              <a:latin typeface="Arial"/>
              <a:ea typeface="Arial"/>
              <a:cs typeface="Arial"/>
              <a:sym typeface="Arial"/>
            </a:endParaRPr>
          </a:p>
        </p:txBody>
      </p:sp>
      <p:pic>
        <p:nvPicPr>
          <p:cNvPr id="186" name="Google Shape;186;p11"/>
          <p:cNvPicPr preferRelativeResize="0"/>
          <p:nvPr/>
        </p:nvPicPr>
        <p:blipFill rotWithShape="1">
          <a:blip r:embed="rId5">
            <a:alphaModFix/>
          </a:blip>
          <a:srcRect l="9728" t="7703" r="53125" b="17083"/>
          <a:stretch/>
        </p:blipFill>
        <p:spPr>
          <a:xfrm>
            <a:off x="668706" y="1937575"/>
            <a:ext cx="2863526" cy="3261410"/>
          </a:xfrm>
          <a:prstGeom prst="rect">
            <a:avLst/>
          </a:prstGeom>
          <a:noFill/>
          <a:ln>
            <a:noFill/>
          </a:ln>
        </p:spPr>
      </p:pic>
      <p:sp>
        <p:nvSpPr>
          <p:cNvPr id="187" name="Google Shape;187;p11"/>
          <p:cNvSpPr/>
          <p:nvPr/>
        </p:nvSpPr>
        <p:spPr>
          <a:xfrm>
            <a:off x="4047364" y="2076560"/>
            <a:ext cx="7679917" cy="3323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Gill Sans"/>
                <a:ea typeface="Gill Sans"/>
                <a:cs typeface="Gill Sans"/>
                <a:sym typeface="Gill Sans"/>
              </a:rPr>
              <a:t>‘Lord, when was it that we saw you hungry and gave you food, or thirsty and gave you something to drink? And when was it that we saw you a stranger and welcomed you, or naked and gave you clothing? And when was it that we saw you sick or in prison and visited you?”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Gill Sans"/>
                <a:ea typeface="Gill Sans"/>
                <a:cs typeface="Gill Sans"/>
                <a:sym typeface="Gill Sans"/>
              </a:rPr>
              <a:t>And the King will answer them: “Truly I tell you, just as you did it to one of the least of these who are members of my family, you did it to 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C00000"/>
                </a:solidFill>
                <a:latin typeface="Gill Sans"/>
                <a:ea typeface="Gill Sans"/>
                <a:cs typeface="Gill Sans"/>
                <a:sym typeface="Gill Sans"/>
              </a:rPr>
              <a:t>Matthew 25:31-46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678</Words>
  <Application>Microsoft Office PowerPoint</Application>
  <PresentationFormat>Widescreen</PresentationFormat>
  <Paragraphs>78</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2024-12-03T15:12:46Z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