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Gill Sans"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pITFNpnuPe+G3/GASXGGTkJsM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56" autoAdjust="0"/>
  </p:normalViewPr>
  <p:slideViewPr>
    <p:cSldViewPr snapToGrid="0">
      <p:cViewPr varScale="1">
        <p:scale>
          <a:sx n="68" d="100"/>
          <a:sy n="68" d="100"/>
        </p:scale>
        <p:origin x="123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um Mitchell" userId="a937cf30-cf8c-44de-9560-3c5218c9e925" providerId="ADAL" clId="{636415F8-2341-4FEC-85F8-ABD4AADB32E7}"/>
    <pc:docChg chg="modSld">
      <pc:chgData name="Callum Mitchell" userId="a937cf30-cf8c-44de-9560-3c5218c9e925" providerId="ADAL" clId="{636415F8-2341-4FEC-85F8-ABD4AADB32E7}" dt="2024-11-27T12:12:06.152" v="139" actId="20577"/>
      <pc:docMkLst>
        <pc:docMk/>
      </pc:docMkLst>
      <pc:sldChg chg="modNotesTx">
        <pc:chgData name="Callum Mitchell" userId="a937cf30-cf8c-44de-9560-3c5218c9e925" providerId="ADAL" clId="{636415F8-2341-4FEC-85F8-ABD4AADB32E7}" dt="2024-11-27T12:12:06.152" v="139" actId="20577"/>
        <pc:sldMkLst>
          <pc:docMk/>
          <pc:sldMk cId="0"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d9d5a871c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2fd9d5a871c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89" name="Google Shape;189;g2fd9d5a871c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fd9d5a871c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2fd9d5a871c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99" name="Google Shape;199;g2fd9d5a871c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Pause the silent reflection and focus on this passage, discussing questions</a:t>
            </a:r>
            <a:endParaRPr sz="1200">
              <a:solidFill>
                <a:schemeClr val="dk1"/>
              </a:solidFill>
              <a:latin typeface="Calibri"/>
              <a:ea typeface="Calibri"/>
              <a:cs typeface="Calibri"/>
              <a:sym typeface="Calibri"/>
            </a:endParaRPr>
          </a:p>
        </p:txBody>
      </p:sp>
      <p:sp>
        <p:nvSpPr>
          <p:cNvPr id="209" name="Google Shape;20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fd9d5a871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fd9d5a871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Introduce Corrymeela and explain this place exists to promote solidarity and peace by bringing different groups of people together. Discuss meaning of solidarity and how it links to peace.</a:t>
            </a:r>
            <a:endParaRPr sz="1200">
              <a:solidFill>
                <a:schemeClr val="dk1"/>
              </a:solidFill>
              <a:latin typeface="Calibri"/>
              <a:ea typeface="Calibri"/>
              <a:cs typeface="Calibri"/>
              <a:sym typeface="Calibri"/>
            </a:endParaRPr>
          </a:p>
        </p:txBody>
      </p:sp>
      <p:sp>
        <p:nvSpPr>
          <p:cNvPr id="219" name="Google Shape;219;g2fd9d5a871c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Children collect information from sheets around the room and add to their table’s sugarpaper.</a:t>
            </a:r>
            <a:endParaRPr sz="1200">
              <a:solidFill>
                <a:schemeClr val="dk1"/>
              </a:solidFill>
              <a:latin typeface="Calibri"/>
              <a:ea typeface="Calibri"/>
              <a:cs typeface="Calibri"/>
              <a:sym typeface="Calibri"/>
            </a:endParaRPr>
          </a:p>
        </p:txBody>
      </p:sp>
      <p:sp>
        <p:nvSpPr>
          <p:cNvPr id="230" name="Google Shape;23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fd9d5a871c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fd9d5a871c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Children </a:t>
            </a:r>
            <a:r>
              <a:rPr lang="en-GB" dirty="0"/>
              <a:t>collect information from sheets around the room and add to their table’s </a:t>
            </a:r>
            <a:r>
              <a:rPr lang="en-GB" dirty="0" err="1"/>
              <a:t>sugarpaper</a:t>
            </a:r>
            <a:r>
              <a:rPr lang="en-GB" dirty="0"/>
              <a:t>.</a:t>
            </a:r>
          </a:p>
          <a:p>
            <a:pPr marL="171450" lvl="0" indent="-95250" algn="l" rtl="0">
              <a:spcBef>
                <a:spcPts val="0"/>
              </a:spcBef>
              <a:spcAft>
                <a:spcPts val="0"/>
              </a:spcAft>
              <a:buClr>
                <a:schemeClr val="dk1"/>
              </a:buClr>
              <a:buSzPts val="1200"/>
              <a:buFont typeface="Arial"/>
              <a:buNone/>
            </a:pPr>
            <a:endParaRPr lang="en-GB"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dirty="0">
                <a:solidFill>
                  <a:schemeClr val="dk1"/>
                </a:solidFill>
                <a:latin typeface="Calibri"/>
                <a:ea typeface="Calibri"/>
                <a:cs typeface="Calibri"/>
                <a:sym typeface="Calibri"/>
              </a:rPr>
              <a:t>We would love to see the work your pupils produce (with permissions if necessary). Please email their work to: </a:t>
            </a:r>
            <a:r>
              <a:rPr lang="en-GB" sz="1200" b="1" dirty="0">
                <a:solidFill>
                  <a:schemeClr val="dk1"/>
                </a:solidFill>
                <a:latin typeface="Calibri"/>
                <a:ea typeface="Calibri"/>
                <a:cs typeface="Calibri"/>
                <a:sym typeface="Calibri"/>
              </a:rPr>
              <a:t>eduril@rcdow.org.uk</a:t>
            </a:r>
          </a:p>
        </p:txBody>
      </p:sp>
      <p:sp>
        <p:nvSpPr>
          <p:cNvPr id="239" name="Google Shape;239;g2fd9d5a871c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49" name="Google Shape;24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0096491a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30096491a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r>
              <a:rPr lang="en-GB"/>
              <a:t>Pope Francis opened the Holy Door of St Peter’s Basilica on Christmas Eve 2024, marking the beginning of this jubilee year. Pope Francis has called for people of faith to pray for and have deep faith, lively hope and active charity. Explain to the children why this jubilee year is a great time to be very active in charity, which is what we’re working towards in our CST lessons.</a:t>
            </a:r>
            <a:endParaRPr sz="1200">
              <a:solidFill>
                <a:schemeClr val="dk1"/>
              </a:solidFill>
              <a:latin typeface="Calibri"/>
              <a:ea typeface="Calibri"/>
              <a:cs typeface="Calibri"/>
              <a:sym typeface="Calibri"/>
            </a:endParaRPr>
          </a:p>
        </p:txBody>
      </p:sp>
      <p:sp>
        <p:nvSpPr>
          <p:cNvPr id="97" name="Google Shape;97;g30096491a6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t>Discuss a time when you felt at peace. Explain peace can mean different things to different people.</a:t>
            </a:r>
            <a:endParaRPr/>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a:p>
        </p:txBody>
      </p:sp>
      <p:sp>
        <p:nvSpPr>
          <p:cNvPr id="133" name="Google Shape;13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49" name="Google Shape;14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fd9d5a871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2fd9d5a871c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Go through these passages silently, asking children to read it themselves and reflect on what it means to them.</a:t>
            </a:r>
            <a:endParaRPr sz="1200">
              <a:solidFill>
                <a:schemeClr val="dk1"/>
              </a:solidFill>
              <a:latin typeface="Calibri"/>
              <a:ea typeface="Calibri"/>
              <a:cs typeface="Calibri"/>
              <a:sym typeface="Calibri"/>
            </a:endParaRPr>
          </a:p>
        </p:txBody>
      </p:sp>
      <p:sp>
        <p:nvSpPr>
          <p:cNvPr id="159" name="Google Shape;159;g2fd9d5a871c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d9d5a871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fd9d5a871c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69" name="Google Shape;169;g2fd9d5a871c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fd9d5a871c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fd9d5a871c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79" name="Google Shape;179;g2fd9d5a871c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15.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23788" r="33782"/>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l="17588" t="61504" r="21023"/>
          <a:stretch/>
        </p:blipFill>
        <p:spPr>
          <a:xfrm>
            <a:off x="736166" y="4968986"/>
            <a:ext cx="3739487" cy="1328740"/>
          </a:xfrm>
          <a:prstGeom prst="rect">
            <a:avLst/>
          </a:prstGeom>
          <a:noFill/>
          <a:ln>
            <a:noFill/>
          </a:ln>
        </p:spPr>
      </p:pic>
      <p:sp>
        <p:nvSpPr>
          <p:cNvPr id="91" name="Google Shape;91;p1"/>
          <p:cNvSpPr txBox="1"/>
          <p:nvPr/>
        </p:nvSpPr>
        <p:spPr>
          <a:xfrm>
            <a:off x="1360227" y="1792254"/>
            <a:ext cx="9471600" cy="1847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600" b="0" i="0" u="none" strike="noStrike" cap="none">
                <a:solidFill>
                  <a:schemeClr val="lt1"/>
                </a:solidFill>
                <a:latin typeface="Gill Sans"/>
                <a:ea typeface="Gill Sans"/>
                <a:cs typeface="Gill Sans"/>
                <a:sym typeface="Gill Sans"/>
              </a:rPr>
              <a:t>Solidarity and Peace</a:t>
            </a:r>
            <a:endParaRPr/>
          </a:p>
          <a:p>
            <a:pPr marL="0" marR="0" lvl="0" indent="0" algn="ctr" rtl="0">
              <a:spcBef>
                <a:spcPts val="0"/>
              </a:spcBef>
              <a:spcAft>
                <a:spcPts val="0"/>
              </a:spcAft>
              <a:buNone/>
            </a:pPr>
            <a:r>
              <a:rPr lang="en-GB" sz="4800">
                <a:solidFill>
                  <a:schemeClr val="lt1"/>
                </a:solidFill>
                <a:latin typeface="Gill Sans"/>
                <a:ea typeface="Gill Sans"/>
                <a:cs typeface="Gill Sans"/>
                <a:sym typeface="Gill Sans"/>
              </a:rPr>
              <a:t>Year 5 </a:t>
            </a:r>
            <a:endParaRPr sz="8000" b="0" i="0" u="none" strike="noStrike" cap="non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l="54104" t="11588" r="10359" b="19840"/>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a:stretch/>
        </p:blipFill>
        <p:spPr>
          <a:xfrm>
            <a:off x="0" y="71295"/>
            <a:ext cx="2164084" cy="21610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g2fd9d5a871c_0_41"/>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192" name="Google Shape;192;g2fd9d5a871c_0_41"/>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93" name="Google Shape;193;g2fd9d5a871c_0_41"/>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What the bible says…</a:t>
            </a:r>
            <a:endParaRPr/>
          </a:p>
        </p:txBody>
      </p:sp>
      <p:pic>
        <p:nvPicPr>
          <p:cNvPr id="194" name="Google Shape;194;g2fd9d5a871c_0_41"/>
          <p:cNvPicPr preferRelativeResize="0"/>
          <p:nvPr/>
        </p:nvPicPr>
        <p:blipFill rotWithShape="1">
          <a:blip r:embed="rId5">
            <a:alphaModFix/>
          </a:blip>
          <a:srcRect l="9728" t="7702" r="53125" b="17081"/>
          <a:stretch/>
        </p:blipFill>
        <p:spPr>
          <a:xfrm>
            <a:off x="8863755" y="1982431"/>
            <a:ext cx="2863526" cy="3261411"/>
          </a:xfrm>
          <a:prstGeom prst="rect">
            <a:avLst/>
          </a:prstGeom>
          <a:noFill/>
          <a:ln>
            <a:noFill/>
          </a:ln>
        </p:spPr>
      </p:pic>
      <p:sp>
        <p:nvSpPr>
          <p:cNvPr id="195" name="Google Shape;195;g2fd9d5a871c_0_41"/>
          <p:cNvSpPr/>
          <p:nvPr/>
        </p:nvSpPr>
        <p:spPr>
          <a:xfrm>
            <a:off x="846492" y="1885227"/>
            <a:ext cx="7581900" cy="34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a:solidFill>
                  <a:schemeClr val="dk1"/>
                </a:solidFill>
                <a:latin typeface="Gill Sans"/>
                <a:ea typeface="Gill Sans"/>
                <a:cs typeface="Gill Sans"/>
                <a:sym typeface="Gill Sans"/>
              </a:rPr>
              <a:t>‘If one member of Christ’s body suffers, all suffer. If one member is honoured, all rejoice.’</a:t>
            </a:r>
            <a:endParaRPr sz="40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400" b="1">
                <a:solidFill>
                  <a:srgbClr val="C00000"/>
                </a:solidFill>
                <a:latin typeface="Gill Sans"/>
                <a:ea typeface="Gill Sans"/>
                <a:cs typeface="Gill Sans"/>
                <a:sym typeface="Gill Sans"/>
              </a:rPr>
              <a:t>1 Corinthians 12: 12-26</a:t>
            </a:r>
            <a:endParaRPr/>
          </a:p>
          <a:p>
            <a:pPr marL="0" marR="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g2fd9d5a871c_0_50"/>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202" name="Google Shape;202;g2fd9d5a871c_0_50"/>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03" name="Google Shape;203;g2fd9d5a871c_0_50"/>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What the bible says…</a:t>
            </a:r>
            <a:endParaRPr/>
          </a:p>
        </p:txBody>
      </p:sp>
      <p:pic>
        <p:nvPicPr>
          <p:cNvPr id="204" name="Google Shape;204;g2fd9d5a871c_0_50"/>
          <p:cNvPicPr preferRelativeResize="0"/>
          <p:nvPr/>
        </p:nvPicPr>
        <p:blipFill rotWithShape="1">
          <a:blip r:embed="rId5">
            <a:alphaModFix/>
          </a:blip>
          <a:srcRect l="9728" t="7702" r="53125" b="17081"/>
          <a:stretch/>
        </p:blipFill>
        <p:spPr>
          <a:xfrm>
            <a:off x="8863755" y="1982431"/>
            <a:ext cx="2863526" cy="3261411"/>
          </a:xfrm>
          <a:prstGeom prst="rect">
            <a:avLst/>
          </a:prstGeom>
          <a:noFill/>
          <a:ln>
            <a:noFill/>
          </a:ln>
        </p:spPr>
      </p:pic>
      <p:sp>
        <p:nvSpPr>
          <p:cNvPr id="205" name="Google Shape;205;g2fd9d5a871c_0_50"/>
          <p:cNvSpPr/>
          <p:nvPr/>
        </p:nvSpPr>
        <p:spPr>
          <a:xfrm>
            <a:off x="846492" y="1885227"/>
            <a:ext cx="7581900" cy="34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a:solidFill>
                  <a:schemeClr val="dk1"/>
                </a:solidFill>
                <a:latin typeface="Gill Sans"/>
                <a:ea typeface="Gill Sans"/>
                <a:cs typeface="Gill Sans"/>
                <a:sym typeface="Gill Sans"/>
              </a:rPr>
              <a:t>‘Above all, clothe yourself with love and let the peace of Christ reign in your hearts.’</a:t>
            </a:r>
            <a:endParaRPr sz="40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400" b="1">
                <a:solidFill>
                  <a:srgbClr val="C00000"/>
                </a:solidFill>
                <a:latin typeface="Gill Sans"/>
                <a:ea typeface="Gill Sans"/>
                <a:cs typeface="Gill Sans"/>
                <a:sym typeface="Gill Sans"/>
              </a:rPr>
              <a:t>Colossians 3: 9-17</a:t>
            </a:r>
            <a:endParaRPr/>
          </a:p>
          <a:p>
            <a:pPr marL="0" marR="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7"/>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12" name="Google Shape;212;p7"/>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13" name="Google Shape;213;p7"/>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Solidarity and Peace</a:t>
            </a:r>
            <a:endParaRPr/>
          </a:p>
        </p:txBody>
      </p:sp>
      <p:pic>
        <p:nvPicPr>
          <p:cNvPr id="214" name="Google Shape;214;p7"/>
          <p:cNvPicPr preferRelativeResize="0"/>
          <p:nvPr/>
        </p:nvPicPr>
        <p:blipFill rotWithShape="1">
          <a:blip r:embed="rId5">
            <a:alphaModFix/>
          </a:blip>
          <a:srcRect l="9728" t="7703" r="53125" b="17083"/>
          <a:stretch/>
        </p:blipFill>
        <p:spPr>
          <a:xfrm>
            <a:off x="8863755" y="1982431"/>
            <a:ext cx="2863526" cy="3261410"/>
          </a:xfrm>
          <a:prstGeom prst="rect">
            <a:avLst/>
          </a:prstGeom>
          <a:noFill/>
          <a:ln>
            <a:noFill/>
          </a:ln>
        </p:spPr>
      </p:pic>
      <p:sp>
        <p:nvSpPr>
          <p:cNvPr id="215" name="Google Shape;215;p7"/>
          <p:cNvSpPr/>
          <p:nvPr/>
        </p:nvSpPr>
        <p:spPr>
          <a:xfrm>
            <a:off x="846492" y="1885227"/>
            <a:ext cx="7581892"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Gill Sans"/>
                <a:ea typeface="Gill Sans"/>
                <a:cs typeface="Gill Sans"/>
                <a:sym typeface="Gill Sans"/>
              </a:rPr>
              <a:t>‘Blessed are the peacemakers, for they will be called sons and daughters of God.’</a:t>
            </a:r>
            <a:endParaRPr sz="40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400" b="1" i="0" u="none" strike="noStrike" cap="none">
                <a:solidFill>
                  <a:srgbClr val="C00000"/>
                </a:solidFill>
                <a:latin typeface="Gill Sans"/>
                <a:ea typeface="Gill Sans"/>
                <a:cs typeface="Gill Sans"/>
                <a:sym typeface="Gill Sans"/>
              </a:rPr>
              <a:t>Matthew 5:9</a:t>
            </a:r>
            <a:endParaRPr/>
          </a:p>
          <a:p>
            <a:pPr marL="0" marR="0" lvl="0" indent="0" algn="ctr" rtl="0">
              <a:spcBef>
                <a:spcPts val="0"/>
              </a:spcBef>
              <a:spcAft>
                <a:spcPts val="0"/>
              </a:spcAft>
              <a:buNone/>
            </a:pPr>
            <a:r>
              <a:rPr lang="en-GB" sz="3600" b="1" i="0" u="none" strike="noStrike" cap="none">
                <a:solidFill>
                  <a:srgbClr val="C00000"/>
                </a:solidFill>
                <a:latin typeface="Gill Sans"/>
                <a:ea typeface="Gill Sans"/>
                <a:cs typeface="Gill Sans"/>
                <a:sym typeface="Gill Sans"/>
              </a:rPr>
              <a:t>Who do you think ‘the peacemakers’ are? Who are peacemakers in today</a:t>
            </a:r>
            <a:r>
              <a:rPr lang="en-GB" sz="3600" b="1">
                <a:solidFill>
                  <a:srgbClr val="C00000"/>
                </a:solidFill>
                <a:latin typeface="Gill Sans"/>
                <a:ea typeface="Gill Sans"/>
                <a:cs typeface="Gill Sans"/>
                <a:sym typeface="Gill Sans"/>
              </a:rPr>
              <a:t>’s world?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g2fd9d5a871c_0_1"/>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222" name="Google Shape;222;g2fd9d5a871c_0_1"/>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23" name="Google Shape;223;g2fd9d5a871c_0_1"/>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Solidarity and Peace: C</a:t>
            </a:r>
            <a:r>
              <a:rPr lang="en-GB" sz="4400">
                <a:solidFill>
                  <a:schemeClr val="lt1"/>
                </a:solidFill>
                <a:latin typeface="Gill Sans"/>
                <a:ea typeface="Gill Sans"/>
                <a:cs typeface="Gill Sans"/>
                <a:sym typeface="Gill Sans"/>
              </a:rPr>
              <a:t>orrymeela</a:t>
            </a:r>
            <a:endParaRPr/>
          </a:p>
        </p:txBody>
      </p:sp>
      <p:pic>
        <p:nvPicPr>
          <p:cNvPr id="224" name="Google Shape;224;g2fd9d5a871c_0_1"/>
          <p:cNvPicPr preferRelativeResize="0"/>
          <p:nvPr/>
        </p:nvPicPr>
        <p:blipFill rotWithShape="1">
          <a:blip r:embed="rId5">
            <a:alphaModFix/>
          </a:blip>
          <a:srcRect l="3250"/>
          <a:stretch/>
        </p:blipFill>
        <p:spPr>
          <a:xfrm>
            <a:off x="4826499" y="1802675"/>
            <a:ext cx="2538999" cy="3932701"/>
          </a:xfrm>
          <a:prstGeom prst="rect">
            <a:avLst/>
          </a:prstGeom>
          <a:noFill/>
          <a:ln>
            <a:noFill/>
          </a:ln>
        </p:spPr>
      </p:pic>
      <p:pic>
        <p:nvPicPr>
          <p:cNvPr id="225" name="Google Shape;225;g2fd9d5a871c_0_1"/>
          <p:cNvPicPr preferRelativeResize="0"/>
          <p:nvPr/>
        </p:nvPicPr>
        <p:blipFill>
          <a:blip r:embed="rId6">
            <a:alphaModFix/>
          </a:blip>
          <a:stretch>
            <a:fillRect/>
          </a:stretch>
        </p:blipFill>
        <p:spPr>
          <a:xfrm>
            <a:off x="7537925" y="1802671"/>
            <a:ext cx="1805041" cy="1805025"/>
          </a:xfrm>
          <a:prstGeom prst="rect">
            <a:avLst/>
          </a:prstGeom>
          <a:noFill/>
          <a:ln>
            <a:noFill/>
          </a:ln>
        </p:spPr>
      </p:pic>
      <p:pic>
        <p:nvPicPr>
          <p:cNvPr id="226" name="Google Shape;226;g2fd9d5a871c_0_1"/>
          <p:cNvPicPr preferRelativeResize="0"/>
          <p:nvPr/>
        </p:nvPicPr>
        <p:blipFill>
          <a:blip r:embed="rId6">
            <a:alphaModFix/>
          </a:blip>
          <a:stretch>
            <a:fillRect/>
          </a:stretch>
        </p:blipFill>
        <p:spPr>
          <a:xfrm>
            <a:off x="2671775" y="3895696"/>
            <a:ext cx="1805041" cy="1805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9"/>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33" name="Google Shape;233;p9"/>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34" name="Google Shape;234;p9"/>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Corrymeela:</a:t>
            </a:r>
            <a:r>
              <a:rPr lang="en-GB" sz="4400" b="0" i="0" u="none" strike="noStrike" cap="none">
                <a:solidFill>
                  <a:schemeClr val="lt1"/>
                </a:solidFill>
                <a:latin typeface="Gill Sans"/>
                <a:ea typeface="Gill Sans"/>
                <a:cs typeface="Gill Sans"/>
                <a:sym typeface="Gill Sans"/>
              </a:rPr>
              <a:t> Knowledge Harvest</a:t>
            </a:r>
            <a:endParaRPr/>
          </a:p>
        </p:txBody>
      </p:sp>
      <p:pic>
        <p:nvPicPr>
          <p:cNvPr id="235" name="Google Shape;235;p9"/>
          <p:cNvPicPr preferRelativeResize="0"/>
          <p:nvPr/>
        </p:nvPicPr>
        <p:blipFill>
          <a:blip r:embed="rId5">
            <a:alphaModFix/>
          </a:blip>
          <a:stretch>
            <a:fillRect/>
          </a:stretch>
        </p:blipFill>
        <p:spPr>
          <a:xfrm>
            <a:off x="4681725" y="2014752"/>
            <a:ext cx="2828539" cy="2828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2fd9d5a871c_0_59"/>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242" name="Google Shape;242;g2fd9d5a871c_0_59"/>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43" name="Google Shape;243;g2fd9d5a871c_0_59"/>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Activities</a:t>
            </a:r>
            <a:endParaRPr/>
          </a:p>
        </p:txBody>
      </p:sp>
      <p:sp>
        <p:nvSpPr>
          <p:cNvPr id="244" name="Google Shape;244;g2fd9d5a871c_0_59"/>
          <p:cNvSpPr/>
          <p:nvPr/>
        </p:nvSpPr>
        <p:spPr>
          <a:xfrm>
            <a:off x="1158242" y="1919602"/>
            <a:ext cx="7581900" cy="34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a:solidFill>
                  <a:schemeClr val="dk1"/>
                </a:solidFill>
                <a:latin typeface="Gill Sans"/>
                <a:ea typeface="Gill Sans"/>
                <a:cs typeface="Gill Sans"/>
                <a:sym typeface="Gill Sans"/>
              </a:rPr>
              <a:t>1. Create an information poster about the Corrymeela Community.</a:t>
            </a:r>
            <a:endParaRPr sz="3600">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3600">
                <a:solidFill>
                  <a:schemeClr val="dk1"/>
                </a:solidFill>
                <a:latin typeface="Gill Sans"/>
                <a:ea typeface="Gill Sans"/>
                <a:cs typeface="Gill Sans"/>
                <a:sym typeface="Gill Sans"/>
              </a:rPr>
              <a:t>2. Prepare a speech to inform your school about Corrymeela and their work.</a:t>
            </a:r>
            <a:br>
              <a:rPr lang="en-GB" sz="3600">
                <a:solidFill>
                  <a:schemeClr val="dk1"/>
                </a:solidFill>
                <a:latin typeface="Gill Sans"/>
                <a:ea typeface="Gill Sans"/>
                <a:cs typeface="Gill Sans"/>
                <a:sym typeface="Gill Sans"/>
              </a:rPr>
            </a:br>
            <a:r>
              <a:rPr lang="en-GB" sz="2400" b="1">
                <a:solidFill>
                  <a:srgbClr val="C00000"/>
                </a:solidFill>
                <a:latin typeface="Gill Sans"/>
                <a:ea typeface="Gill Sans"/>
                <a:cs typeface="Gill Sans"/>
                <a:sym typeface="Gill Sans"/>
              </a:rPr>
              <a:t>Include: </a:t>
            </a:r>
            <a:r>
              <a:rPr lang="en-GB" sz="2400" b="1" i="1">
                <a:solidFill>
                  <a:srgbClr val="C00000"/>
                </a:solidFill>
                <a:latin typeface="Gill Sans"/>
                <a:ea typeface="Gill Sans"/>
                <a:cs typeface="Gill Sans"/>
                <a:sym typeface="Gill Sans"/>
              </a:rPr>
              <a:t>What they do; why is this important (bible references); where is peace needed in the world now; a prayer of hope for peace.</a:t>
            </a:r>
            <a:endParaRPr sz="2400" b="1" i="1">
              <a:solidFill>
                <a:srgbClr val="C00000"/>
              </a:solidFill>
              <a:latin typeface="Gill Sans"/>
              <a:ea typeface="Gill Sans"/>
              <a:cs typeface="Gill Sans"/>
              <a:sym typeface="Gill Sans"/>
            </a:endParaRPr>
          </a:p>
          <a:p>
            <a:pPr marL="0" marR="0" lvl="0" indent="0" algn="ctr" rtl="0">
              <a:spcBef>
                <a:spcPts val="0"/>
              </a:spcBef>
              <a:spcAft>
                <a:spcPts val="0"/>
              </a:spcAft>
              <a:buNone/>
            </a:pPr>
            <a:br>
              <a:rPr lang="en-GB" sz="3600" i="1">
                <a:solidFill>
                  <a:schemeClr val="dk1"/>
                </a:solidFill>
                <a:latin typeface="Gill Sans"/>
                <a:ea typeface="Gill Sans"/>
                <a:cs typeface="Gill Sans"/>
                <a:sym typeface="Gill Sans"/>
              </a:rPr>
            </a:br>
            <a:endParaRPr sz="3600" i="1">
              <a:solidFill>
                <a:schemeClr val="dk1"/>
              </a:solidFill>
              <a:latin typeface="Gill Sans"/>
              <a:ea typeface="Gill Sans"/>
              <a:cs typeface="Gill Sans"/>
              <a:sym typeface="Gill Sans"/>
            </a:endParaRPr>
          </a:p>
          <a:p>
            <a:pPr marL="0" marR="0" lvl="0" indent="0" algn="ctr" rtl="0">
              <a:spcBef>
                <a:spcPts val="0"/>
              </a:spcBef>
              <a:spcAft>
                <a:spcPts val="0"/>
              </a:spcAft>
              <a:buNone/>
            </a:pPr>
            <a:endParaRPr sz="3600">
              <a:solidFill>
                <a:schemeClr val="dk1"/>
              </a:solidFill>
              <a:latin typeface="Gill Sans"/>
              <a:ea typeface="Gill Sans"/>
              <a:cs typeface="Gill Sans"/>
              <a:sym typeface="Gill Sans"/>
            </a:endParaRPr>
          </a:p>
          <a:p>
            <a:pPr marL="0" marR="0" lvl="0" indent="0" algn="ctr" rtl="0">
              <a:spcBef>
                <a:spcPts val="0"/>
              </a:spcBef>
              <a:spcAft>
                <a:spcPts val="0"/>
              </a:spcAft>
              <a:buNone/>
            </a:pPr>
            <a:endParaRPr sz="4000">
              <a:solidFill>
                <a:schemeClr val="dk1"/>
              </a:solidFill>
              <a:latin typeface="Gill Sans"/>
              <a:ea typeface="Gill Sans"/>
              <a:cs typeface="Gill Sans"/>
              <a:sym typeface="Gill Sans"/>
            </a:endParaRPr>
          </a:p>
          <a:p>
            <a:pPr marL="0" marR="0" lvl="0" indent="0" algn="ctr" rtl="0">
              <a:spcBef>
                <a:spcPts val="0"/>
              </a:spcBef>
              <a:spcAft>
                <a:spcPts val="0"/>
              </a:spcAft>
              <a:buNone/>
            </a:pPr>
            <a:endParaRPr/>
          </a:p>
        </p:txBody>
      </p:sp>
      <p:pic>
        <p:nvPicPr>
          <p:cNvPr id="245" name="Google Shape;245;g2fd9d5a871c_0_59"/>
          <p:cNvPicPr preferRelativeResize="0"/>
          <p:nvPr/>
        </p:nvPicPr>
        <p:blipFill rotWithShape="1">
          <a:blip r:embed="rId5">
            <a:alphaModFix/>
          </a:blip>
          <a:srcRect l="9728" t="7702" r="53125" b="17081"/>
          <a:stretch/>
        </p:blipFill>
        <p:spPr>
          <a:xfrm>
            <a:off x="8863755" y="1982431"/>
            <a:ext cx="2863526" cy="32614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6"/>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52" name="Google Shape;252;p16"/>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53" name="Google Shape;253;p16"/>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Plenary</a:t>
            </a:r>
            <a:endParaRPr/>
          </a:p>
        </p:txBody>
      </p:sp>
      <p:pic>
        <p:nvPicPr>
          <p:cNvPr id="254" name="Google Shape;254;p16"/>
          <p:cNvPicPr preferRelativeResize="0"/>
          <p:nvPr/>
        </p:nvPicPr>
        <p:blipFill rotWithShape="1">
          <a:blip r:embed="rId5">
            <a:alphaModFix/>
          </a:blip>
          <a:srcRect l="6145" t="11984" r="56616" b="18181"/>
          <a:stretch/>
        </p:blipFill>
        <p:spPr>
          <a:xfrm>
            <a:off x="8856403" y="2124648"/>
            <a:ext cx="2778211" cy="2930678"/>
          </a:xfrm>
          <a:prstGeom prst="rect">
            <a:avLst/>
          </a:prstGeom>
          <a:noFill/>
          <a:ln>
            <a:noFill/>
          </a:ln>
        </p:spPr>
      </p:pic>
      <p:sp>
        <p:nvSpPr>
          <p:cNvPr id="255" name="Google Shape;255;p16"/>
          <p:cNvSpPr/>
          <p:nvPr/>
        </p:nvSpPr>
        <p:spPr>
          <a:xfrm>
            <a:off x="1539520" y="1874728"/>
            <a:ext cx="5990170" cy="31085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0" i="0" u="none" strike="noStrike" cap="none">
                <a:solidFill>
                  <a:schemeClr val="dk1"/>
                </a:solidFill>
                <a:latin typeface="Gill Sans"/>
                <a:ea typeface="Gill Sans"/>
                <a:cs typeface="Gill Sans"/>
                <a:sym typeface="Gill Sans"/>
              </a:rPr>
              <a:t>‘Peace I leave with you; my peace I give you. I do not give to you as the world gives. Do not let your hearts be troubled and do not be afraid.’</a:t>
            </a:r>
            <a:endParaRPr/>
          </a:p>
          <a:p>
            <a:pPr marL="0" marR="0" lvl="0" indent="0" algn="ctr" rtl="0">
              <a:spcBef>
                <a:spcPts val="0"/>
              </a:spcBef>
              <a:spcAft>
                <a:spcPts val="0"/>
              </a:spcAft>
              <a:buNone/>
            </a:pPr>
            <a:r>
              <a:rPr lang="en-GB" sz="2800" b="1" i="0" u="none" strike="noStrike" cap="none">
                <a:solidFill>
                  <a:srgbClr val="C00000"/>
                </a:solidFill>
                <a:latin typeface="Gill Sans"/>
                <a:ea typeface="Gill Sans"/>
                <a:cs typeface="Gill Sans"/>
                <a:sym typeface="Gill Sans"/>
              </a:rPr>
              <a:t>     </a:t>
            </a:r>
            <a:r>
              <a:rPr lang="en-GB" sz="2000" b="1" i="0" u="none" strike="noStrike" cap="none">
                <a:solidFill>
                  <a:srgbClr val="C00000"/>
                </a:solidFill>
                <a:latin typeface="Gill Sans"/>
                <a:ea typeface="Gill Sans"/>
                <a:cs typeface="Gill Sans"/>
                <a:sym typeface="Gill Sans"/>
              </a:rPr>
              <a:t>John 14:27</a:t>
            </a:r>
            <a:endParaRPr/>
          </a:p>
          <a:p>
            <a:pPr marL="0" marR="0" lvl="0" indent="0" algn="ctr" rtl="0">
              <a:spcBef>
                <a:spcPts val="0"/>
              </a:spcBef>
              <a:spcAft>
                <a:spcPts val="0"/>
              </a:spcAft>
              <a:buNone/>
            </a:pPr>
            <a:r>
              <a:rPr lang="en-GB" sz="2800" b="1">
                <a:solidFill>
                  <a:srgbClr val="C00000"/>
                </a:solidFill>
                <a:latin typeface="Gill Sans"/>
                <a:ea typeface="Gill Sans"/>
                <a:cs typeface="Gill Sans"/>
                <a:sym typeface="Gill Sans"/>
              </a:rPr>
              <a:t>What is meant by this?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30096491a66_0_0"/>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100" name="Google Shape;100;g30096491a66_0_0"/>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01" name="Google Shape;101;g30096491a66_0_0"/>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Jubilee Year 2025</a:t>
            </a:r>
            <a:endParaRPr sz="1400" b="0" i="0" u="none" strike="noStrike" cap="none">
              <a:solidFill>
                <a:srgbClr val="000000"/>
              </a:solidFill>
              <a:latin typeface="Arial"/>
              <a:ea typeface="Arial"/>
              <a:cs typeface="Arial"/>
              <a:sym typeface="Arial"/>
            </a:endParaRPr>
          </a:p>
        </p:txBody>
      </p:sp>
      <p:sp>
        <p:nvSpPr>
          <p:cNvPr id="102" name="Google Shape;102;g30096491a66_0_0"/>
          <p:cNvSpPr/>
          <p:nvPr/>
        </p:nvSpPr>
        <p:spPr>
          <a:xfrm>
            <a:off x="4199675" y="1966250"/>
            <a:ext cx="7527600" cy="3897900"/>
          </a:xfrm>
          <a:prstGeom prst="rect">
            <a:avLst/>
          </a:prstGeom>
          <a:noFill/>
          <a:ln>
            <a:noFill/>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r>
              <a:rPr lang="en-GB" sz="3400" b="1">
                <a:solidFill>
                  <a:srgbClr val="C00000"/>
                </a:solidFill>
                <a:latin typeface="Gill Sans"/>
                <a:ea typeface="Gill Sans"/>
                <a:cs typeface="Gill Sans"/>
                <a:sym typeface="Gill Sans"/>
              </a:rPr>
              <a:t>Pope Francis has declared this year’s Jubilee theme to be: Pilgrims of Hope</a:t>
            </a:r>
            <a:endParaRPr sz="3400" b="1">
              <a:solidFill>
                <a:srgbClr val="C00000"/>
              </a:solidFill>
              <a:latin typeface="Gill Sans"/>
              <a:ea typeface="Gill Sans"/>
              <a:cs typeface="Gill Sans"/>
              <a:sym typeface="Gill Sans"/>
            </a:endParaRPr>
          </a:p>
          <a:p>
            <a:pPr marL="457200" marR="0" lvl="0" indent="0" algn="ctr" rtl="0">
              <a:lnSpc>
                <a:spcPct val="100000"/>
              </a:lnSpc>
              <a:spcBef>
                <a:spcPts val="0"/>
              </a:spcBef>
              <a:spcAft>
                <a:spcPts val="0"/>
              </a:spcAft>
              <a:buNone/>
            </a:pPr>
            <a:endParaRPr sz="3400" b="1">
              <a:solidFill>
                <a:srgbClr val="C00000"/>
              </a:solidFill>
              <a:latin typeface="Gill Sans"/>
              <a:ea typeface="Gill Sans"/>
              <a:cs typeface="Gill Sans"/>
              <a:sym typeface="Gill Sans"/>
            </a:endParaRPr>
          </a:p>
          <a:p>
            <a:pPr marL="457200" marR="0" lvl="0" indent="0" algn="ctr" rtl="0">
              <a:lnSpc>
                <a:spcPct val="100000"/>
              </a:lnSpc>
              <a:spcBef>
                <a:spcPts val="0"/>
              </a:spcBef>
              <a:spcAft>
                <a:spcPts val="0"/>
              </a:spcAft>
              <a:buNone/>
            </a:pPr>
            <a:r>
              <a:rPr lang="en-GB" sz="3400" b="1" i="1">
                <a:solidFill>
                  <a:srgbClr val="C00000"/>
                </a:solidFill>
                <a:latin typeface="Gill Sans"/>
                <a:ea typeface="Gill Sans"/>
                <a:cs typeface="Gill Sans"/>
                <a:sym typeface="Gill Sans"/>
              </a:rPr>
              <a:t>In what way is Solidarity and Peace linked to Hope?</a:t>
            </a:r>
            <a:endParaRPr sz="3400" b="1" i="1">
              <a:solidFill>
                <a:srgbClr val="C00000"/>
              </a:solidFill>
              <a:latin typeface="Gill Sans"/>
              <a:ea typeface="Gill Sans"/>
              <a:cs typeface="Gill Sans"/>
              <a:sym typeface="Gill Sans"/>
            </a:endParaRPr>
          </a:p>
        </p:txBody>
      </p:sp>
      <p:pic>
        <p:nvPicPr>
          <p:cNvPr id="103" name="Google Shape;103;g30096491a66_0_0"/>
          <p:cNvPicPr preferRelativeResize="0"/>
          <p:nvPr/>
        </p:nvPicPr>
        <p:blipFill>
          <a:blip r:embed="rId5">
            <a:alphaModFix/>
          </a:blip>
          <a:stretch>
            <a:fillRect/>
          </a:stretch>
        </p:blipFill>
        <p:spPr>
          <a:xfrm>
            <a:off x="832200" y="2199050"/>
            <a:ext cx="2857500" cy="285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10" name="Google Shape;110;p2"/>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11" name="Google Shape;111;p2"/>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Starter</a:t>
            </a:r>
            <a:endParaRPr/>
          </a:p>
        </p:txBody>
      </p:sp>
      <p:pic>
        <p:nvPicPr>
          <p:cNvPr id="112" name="Google Shape;112;p2"/>
          <p:cNvPicPr preferRelativeResize="0"/>
          <p:nvPr/>
        </p:nvPicPr>
        <p:blipFill rotWithShape="1">
          <a:blip r:embed="rId5">
            <a:alphaModFix/>
          </a:blip>
          <a:srcRect l="6145" t="11984" r="56616" b="18181"/>
          <a:stretch/>
        </p:blipFill>
        <p:spPr>
          <a:xfrm>
            <a:off x="8781553" y="1963661"/>
            <a:ext cx="2778211" cy="2930678"/>
          </a:xfrm>
          <a:prstGeom prst="rect">
            <a:avLst/>
          </a:prstGeom>
          <a:noFill/>
          <a:ln>
            <a:noFill/>
          </a:ln>
        </p:spPr>
      </p:pic>
      <p:pic>
        <p:nvPicPr>
          <p:cNvPr id="113" name="Google Shape;113;p2"/>
          <p:cNvPicPr preferRelativeResize="0"/>
          <p:nvPr/>
        </p:nvPicPr>
        <p:blipFill>
          <a:blip r:embed="rId6">
            <a:alphaModFix/>
          </a:blip>
          <a:stretch>
            <a:fillRect/>
          </a:stretch>
        </p:blipFill>
        <p:spPr>
          <a:xfrm>
            <a:off x="2131825" y="1831150"/>
            <a:ext cx="6387978" cy="35932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4"/>
          <p:cNvPicPr preferRelativeResize="0"/>
          <p:nvPr/>
        </p:nvPicPr>
        <p:blipFill rotWithShape="1">
          <a:blip r:embed="rId3">
            <a:alphaModFix/>
          </a:blip>
          <a:srcRect l="108" t="12102" r="355"/>
          <a:stretch/>
        </p:blipFill>
        <p:spPr>
          <a:xfrm>
            <a:off x="0" y="0"/>
            <a:ext cx="12176206" cy="1802675"/>
          </a:xfrm>
          <a:prstGeom prst="rect">
            <a:avLst/>
          </a:prstGeom>
          <a:noFill/>
          <a:ln>
            <a:noFill/>
          </a:ln>
        </p:spPr>
      </p:pic>
      <p:pic>
        <p:nvPicPr>
          <p:cNvPr id="120" name="Google Shape;120;p4"/>
          <p:cNvPicPr preferRelativeResize="0"/>
          <p:nvPr/>
        </p:nvPicPr>
        <p:blipFill rotWithShape="1">
          <a:blip r:embed="rId4">
            <a:alphaModFix/>
          </a:blip>
          <a:srcRect/>
          <a:stretch/>
        </p:blipFill>
        <p:spPr>
          <a:xfrm>
            <a:off x="185350" y="5723649"/>
            <a:ext cx="11547259" cy="1128576"/>
          </a:xfrm>
          <a:prstGeom prst="rect">
            <a:avLst/>
          </a:prstGeom>
          <a:noFill/>
          <a:ln>
            <a:noFill/>
          </a:ln>
        </p:spPr>
      </p:pic>
      <p:pic>
        <p:nvPicPr>
          <p:cNvPr id="121" name="Google Shape;121;p4"/>
          <p:cNvPicPr preferRelativeResize="0"/>
          <p:nvPr/>
        </p:nvPicPr>
        <p:blipFill rotWithShape="1">
          <a:blip r:embed="rId5">
            <a:alphaModFix/>
          </a:blip>
          <a:srcRect l="5671" r="4772"/>
          <a:stretch/>
        </p:blipFill>
        <p:spPr>
          <a:xfrm>
            <a:off x="-71883" y="0"/>
            <a:ext cx="1978926" cy="5873436"/>
          </a:xfrm>
          <a:prstGeom prst="rect">
            <a:avLst/>
          </a:prstGeom>
          <a:noFill/>
          <a:ln>
            <a:noFill/>
          </a:ln>
        </p:spPr>
      </p:pic>
      <p:pic>
        <p:nvPicPr>
          <p:cNvPr id="122" name="Google Shape;122;p4"/>
          <p:cNvPicPr preferRelativeResize="0"/>
          <p:nvPr/>
        </p:nvPicPr>
        <p:blipFill rotWithShape="1">
          <a:blip r:embed="rId6">
            <a:alphaModFix/>
          </a:blip>
          <a:srcRect b="786"/>
          <a:stretch/>
        </p:blipFill>
        <p:spPr>
          <a:xfrm>
            <a:off x="8015344" y="-12200"/>
            <a:ext cx="2132554" cy="5891963"/>
          </a:xfrm>
          <a:prstGeom prst="rect">
            <a:avLst/>
          </a:prstGeom>
          <a:noFill/>
          <a:ln>
            <a:noFill/>
          </a:ln>
        </p:spPr>
      </p:pic>
      <p:pic>
        <p:nvPicPr>
          <p:cNvPr id="123" name="Google Shape;123;p4"/>
          <p:cNvPicPr preferRelativeResize="0"/>
          <p:nvPr/>
        </p:nvPicPr>
        <p:blipFill rotWithShape="1">
          <a:blip r:embed="rId7">
            <a:alphaModFix/>
          </a:blip>
          <a:srcRect l="4140" t="929" r="4169" b="264"/>
          <a:stretch/>
        </p:blipFill>
        <p:spPr>
          <a:xfrm>
            <a:off x="3824518" y="0"/>
            <a:ext cx="2115403" cy="5873436"/>
          </a:xfrm>
          <a:prstGeom prst="rect">
            <a:avLst/>
          </a:prstGeom>
          <a:noFill/>
          <a:ln>
            <a:noFill/>
          </a:ln>
        </p:spPr>
      </p:pic>
      <p:pic>
        <p:nvPicPr>
          <p:cNvPr id="124" name="Google Shape;124;p4"/>
          <p:cNvPicPr preferRelativeResize="0"/>
          <p:nvPr/>
        </p:nvPicPr>
        <p:blipFill rotWithShape="1">
          <a:blip r:embed="rId8">
            <a:alphaModFix/>
          </a:blip>
          <a:srcRect l="3112" t="861" r="3347"/>
          <a:stretch/>
        </p:blipFill>
        <p:spPr>
          <a:xfrm>
            <a:off x="1869115" y="0"/>
            <a:ext cx="2006221" cy="5873436"/>
          </a:xfrm>
          <a:prstGeom prst="rect">
            <a:avLst/>
          </a:prstGeom>
          <a:noFill/>
          <a:ln>
            <a:noFill/>
          </a:ln>
        </p:spPr>
      </p:pic>
      <p:pic>
        <p:nvPicPr>
          <p:cNvPr id="125" name="Google Shape;125;p4"/>
          <p:cNvPicPr preferRelativeResize="0"/>
          <p:nvPr/>
        </p:nvPicPr>
        <p:blipFill rotWithShape="1">
          <a:blip r:embed="rId9">
            <a:alphaModFix/>
          </a:blip>
          <a:srcRect l="5494" r="6758"/>
          <a:stretch/>
        </p:blipFill>
        <p:spPr>
          <a:xfrm>
            <a:off x="10128788" y="0"/>
            <a:ext cx="2162633" cy="5884508"/>
          </a:xfrm>
          <a:prstGeom prst="rect">
            <a:avLst/>
          </a:prstGeom>
          <a:noFill/>
          <a:ln>
            <a:noFill/>
          </a:ln>
        </p:spPr>
      </p:pic>
      <p:pic>
        <p:nvPicPr>
          <p:cNvPr id="126" name="Google Shape;126;p4"/>
          <p:cNvPicPr preferRelativeResize="0"/>
          <p:nvPr/>
        </p:nvPicPr>
        <p:blipFill rotWithShape="1">
          <a:blip r:embed="rId10">
            <a:alphaModFix/>
          </a:blip>
          <a:srcRect t="1149"/>
          <a:stretch/>
        </p:blipFill>
        <p:spPr>
          <a:xfrm>
            <a:off x="5899748" y="0"/>
            <a:ext cx="2153617" cy="5873436"/>
          </a:xfrm>
          <a:prstGeom prst="rect">
            <a:avLst/>
          </a:prstGeom>
          <a:noFill/>
          <a:ln>
            <a:noFill/>
          </a:ln>
        </p:spPr>
      </p:pic>
      <p:pic>
        <p:nvPicPr>
          <p:cNvPr id="127" name="Google Shape;127;p4"/>
          <p:cNvPicPr preferRelativeResize="0"/>
          <p:nvPr/>
        </p:nvPicPr>
        <p:blipFill rotWithShape="1">
          <a:blip r:embed="rId11">
            <a:alphaModFix/>
          </a:blip>
          <a:srcRect/>
          <a:stretch/>
        </p:blipFill>
        <p:spPr>
          <a:xfrm>
            <a:off x="11851852" y="5321614"/>
            <a:ext cx="439569" cy="557721"/>
          </a:xfrm>
          <a:prstGeom prst="rect">
            <a:avLst/>
          </a:prstGeom>
          <a:noFill/>
          <a:ln>
            <a:noFill/>
          </a:ln>
        </p:spPr>
      </p:pic>
      <p:pic>
        <p:nvPicPr>
          <p:cNvPr id="128" name="Google Shape;128;p4"/>
          <p:cNvPicPr preferRelativeResize="0"/>
          <p:nvPr/>
        </p:nvPicPr>
        <p:blipFill rotWithShape="1">
          <a:blip r:embed="rId11">
            <a:alphaModFix/>
          </a:blip>
          <a:srcRect/>
          <a:stretch/>
        </p:blipFill>
        <p:spPr>
          <a:xfrm>
            <a:off x="11536715" y="5683014"/>
            <a:ext cx="681176" cy="196463"/>
          </a:xfrm>
          <a:prstGeom prst="rect">
            <a:avLst/>
          </a:prstGeom>
          <a:noFill/>
          <a:ln>
            <a:noFill/>
          </a:ln>
        </p:spPr>
      </p:pic>
      <p:sp>
        <p:nvSpPr>
          <p:cNvPr id="129" name="Google Shape;129;p4"/>
          <p:cNvSpPr txBox="1"/>
          <p:nvPr/>
        </p:nvSpPr>
        <p:spPr>
          <a:xfrm>
            <a:off x="2955841" y="5997419"/>
            <a:ext cx="802186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GB" sz="4400" b="0" i="0" u="none" strike="noStrike" cap="none">
                <a:solidFill>
                  <a:srgbClr val="000000"/>
                </a:solidFill>
                <a:latin typeface="Calibri"/>
                <a:ea typeface="Calibri"/>
                <a:cs typeface="Calibri"/>
                <a:sym typeface="Calibri"/>
              </a:rPr>
              <a:t>Catholic</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Social</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Teaching</a:t>
            </a:r>
            <a:endParaRPr sz="40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5"/>
          <p:cNvPicPr preferRelativeResize="0"/>
          <p:nvPr/>
        </p:nvPicPr>
        <p:blipFill rotWithShape="1">
          <a:blip r:embed="rId3">
            <a:alphaModFix/>
          </a:blip>
          <a:srcRect l="108" t="12102" r="355"/>
          <a:stretch/>
        </p:blipFill>
        <p:spPr>
          <a:xfrm>
            <a:off x="0" y="0"/>
            <a:ext cx="12176206" cy="1802675"/>
          </a:xfrm>
          <a:prstGeom prst="rect">
            <a:avLst/>
          </a:prstGeom>
          <a:noFill/>
          <a:ln>
            <a:noFill/>
          </a:ln>
        </p:spPr>
      </p:pic>
      <p:pic>
        <p:nvPicPr>
          <p:cNvPr id="136" name="Google Shape;136;p5"/>
          <p:cNvPicPr preferRelativeResize="0"/>
          <p:nvPr/>
        </p:nvPicPr>
        <p:blipFill rotWithShape="1">
          <a:blip r:embed="rId4">
            <a:alphaModFix/>
          </a:blip>
          <a:srcRect/>
          <a:stretch/>
        </p:blipFill>
        <p:spPr>
          <a:xfrm>
            <a:off x="185350" y="5723649"/>
            <a:ext cx="11547259" cy="1128576"/>
          </a:xfrm>
          <a:prstGeom prst="rect">
            <a:avLst/>
          </a:prstGeom>
          <a:noFill/>
          <a:ln>
            <a:noFill/>
          </a:ln>
        </p:spPr>
      </p:pic>
      <p:pic>
        <p:nvPicPr>
          <p:cNvPr id="137" name="Google Shape;137;p5"/>
          <p:cNvPicPr preferRelativeResize="0"/>
          <p:nvPr/>
        </p:nvPicPr>
        <p:blipFill rotWithShape="1">
          <a:blip r:embed="rId5">
            <a:alphaModFix/>
          </a:blip>
          <a:srcRect l="5671" r="4772"/>
          <a:stretch/>
        </p:blipFill>
        <p:spPr>
          <a:xfrm>
            <a:off x="-71883" y="0"/>
            <a:ext cx="1978926" cy="5873436"/>
          </a:xfrm>
          <a:prstGeom prst="rect">
            <a:avLst/>
          </a:prstGeom>
          <a:noFill/>
          <a:ln>
            <a:noFill/>
          </a:ln>
        </p:spPr>
      </p:pic>
      <p:pic>
        <p:nvPicPr>
          <p:cNvPr id="138" name="Google Shape;138;p5"/>
          <p:cNvPicPr preferRelativeResize="0"/>
          <p:nvPr/>
        </p:nvPicPr>
        <p:blipFill rotWithShape="1">
          <a:blip r:embed="rId6">
            <a:alphaModFix/>
          </a:blip>
          <a:srcRect b="786"/>
          <a:stretch/>
        </p:blipFill>
        <p:spPr>
          <a:xfrm>
            <a:off x="8015344" y="-9264"/>
            <a:ext cx="2132554" cy="5891963"/>
          </a:xfrm>
          <a:prstGeom prst="rect">
            <a:avLst/>
          </a:prstGeom>
          <a:noFill/>
          <a:ln>
            <a:noFill/>
          </a:ln>
        </p:spPr>
      </p:pic>
      <p:pic>
        <p:nvPicPr>
          <p:cNvPr id="139" name="Google Shape;139;p5"/>
          <p:cNvPicPr preferRelativeResize="0"/>
          <p:nvPr/>
        </p:nvPicPr>
        <p:blipFill rotWithShape="1">
          <a:blip r:embed="rId7">
            <a:alphaModFix/>
          </a:blip>
          <a:srcRect l="4140" t="929" r="4169" b="264"/>
          <a:stretch/>
        </p:blipFill>
        <p:spPr>
          <a:xfrm>
            <a:off x="3824518" y="0"/>
            <a:ext cx="2115403" cy="5873436"/>
          </a:xfrm>
          <a:prstGeom prst="rect">
            <a:avLst/>
          </a:prstGeom>
          <a:noFill/>
          <a:ln>
            <a:noFill/>
          </a:ln>
        </p:spPr>
      </p:pic>
      <p:pic>
        <p:nvPicPr>
          <p:cNvPr id="140" name="Google Shape;140;p5"/>
          <p:cNvPicPr preferRelativeResize="0"/>
          <p:nvPr/>
        </p:nvPicPr>
        <p:blipFill rotWithShape="1">
          <a:blip r:embed="rId8">
            <a:alphaModFix/>
          </a:blip>
          <a:srcRect l="3112" t="861" r="3347"/>
          <a:stretch/>
        </p:blipFill>
        <p:spPr>
          <a:xfrm>
            <a:off x="1869115" y="0"/>
            <a:ext cx="2006221" cy="5873436"/>
          </a:xfrm>
          <a:prstGeom prst="rect">
            <a:avLst/>
          </a:prstGeom>
          <a:noFill/>
          <a:ln>
            <a:noFill/>
          </a:ln>
        </p:spPr>
      </p:pic>
      <p:pic>
        <p:nvPicPr>
          <p:cNvPr id="141" name="Google Shape;141;p5"/>
          <p:cNvPicPr preferRelativeResize="0"/>
          <p:nvPr/>
        </p:nvPicPr>
        <p:blipFill rotWithShape="1">
          <a:blip r:embed="rId9">
            <a:alphaModFix/>
          </a:blip>
          <a:srcRect l="5494" r="6758"/>
          <a:stretch/>
        </p:blipFill>
        <p:spPr>
          <a:xfrm>
            <a:off x="10128788" y="0"/>
            <a:ext cx="2162633" cy="5884508"/>
          </a:xfrm>
          <a:prstGeom prst="rect">
            <a:avLst/>
          </a:prstGeom>
          <a:noFill/>
          <a:ln>
            <a:noFill/>
          </a:ln>
        </p:spPr>
      </p:pic>
      <p:pic>
        <p:nvPicPr>
          <p:cNvPr id="142" name="Google Shape;142;p5"/>
          <p:cNvPicPr preferRelativeResize="0"/>
          <p:nvPr/>
        </p:nvPicPr>
        <p:blipFill rotWithShape="1">
          <a:blip r:embed="rId10">
            <a:alphaModFix/>
          </a:blip>
          <a:srcRect/>
          <a:stretch/>
        </p:blipFill>
        <p:spPr>
          <a:xfrm>
            <a:off x="11851852" y="5321614"/>
            <a:ext cx="439569" cy="557721"/>
          </a:xfrm>
          <a:prstGeom prst="rect">
            <a:avLst/>
          </a:prstGeom>
          <a:noFill/>
          <a:ln>
            <a:noFill/>
          </a:ln>
        </p:spPr>
      </p:pic>
      <p:pic>
        <p:nvPicPr>
          <p:cNvPr id="143" name="Google Shape;143;p5"/>
          <p:cNvPicPr preferRelativeResize="0"/>
          <p:nvPr/>
        </p:nvPicPr>
        <p:blipFill rotWithShape="1">
          <a:blip r:embed="rId10">
            <a:alphaModFix/>
          </a:blip>
          <a:srcRect/>
          <a:stretch/>
        </p:blipFill>
        <p:spPr>
          <a:xfrm>
            <a:off x="11536715" y="5683014"/>
            <a:ext cx="681176" cy="196463"/>
          </a:xfrm>
          <a:prstGeom prst="rect">
            <a:avLst/>
          </a:prstGeom>
          <a:noFill/>
          <a:ln>
            <a:noFill/>
          </a:ln>
        </p:spPr>
      </p:pic>
      <p:sp>
        <p:nvSpPr>
          <p:cNvPr id="144" name="Google Shape;144;p5"/>
          <p:cNvSpPr txBox="1"/>
          <p:nvPr/>
        </p:nvSpPr>
        <p:spPr>
          <a:xfrm>
            <a:off x="2955841" y="5997419"/>
            <a:ext cx="802186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GB" sz="4400" b="0" i="0" u="none" strike="noStrike" cap="none">
                <a:solidFill>
                  <a:srgbClr val="000000"/>
                </a:solidFill>
                <a:latin typeface="Calibri"/>
                <a:ea typeface="Calibri"/>
                <a:cs typeface="Calibri"/>
                <a:sym typeface="Calibri"/>
              </a:rPr>
              <a:t>Catholic</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Social</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Teaching</a:t>
            </a:r>
            <a:endParaRPr sz="4000" b="0" i="0" u="none" strike="noStrike" cap="none">
              <a:solidFill>
                <a:srgbClr val="000000"/>
              </a:solidFill>
              <a:latin typeface="Calibri"/>
              <a:ea typeface="Calibri"/>
              <a:cs typeface="Calibri"/>
              <a:sym typeface="Calibri"/>
            </a:endParaRPr>
          </a:p>
        </p:txBody>
      </p:sp>
      <p:pic>
        <p:nvPicPr>
          <p:cNvPr id="145" name="Google Shape;145;p5"/>
          <p:cNvPicPr preferRelativeResize="0"/>
          <p:nvPr/>
        </p:nvPicPr>
        <p:blipFill rotWithShape="1">
          <a:blip r:embed="rId11">
            <a:alphaModFix/>
          </a:blip>
          <a:srcRect t="1149"/>
          <a:stretch/>
        </p:blipFill>
        <p:spPr>
          <a:xfrm>
            <a:off x="5899748" y="0"/>
            <a:ext cx="2153617" cy="58734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6"/>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52" name="Google Shape;152;p6"/>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53" name="Google Shape;153;p6"/>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Solidarity and Peace</a:t>
            </a:r>
            <a:endParaRPr/>
          </a:p>
        </p:txBody>
      </p:sp>
      <p:pic>
        <p:nvPicPr>
          <p:cNvPr id="154" name="Google Shape;154;p6"/>
          <p:cNvPicPr preferRelativeResize="0"/>
          <p:nvPr/>
        </p:nvPicPr>
        <p:blipFill rotWithShape="1">
          <a:blip r:embed="rId5">
            <a:alphaModFix/>
          </a:blip>
          <a:srcRect l="6429" t="11111" r="57232" b="19206"/>
          <a:stretch/>
        </p:blipFill>
        <p:spPr>
          <a:xfrm>
            <a:off x="795391" y="1966261"/>
            <a:ext cx="2712229" cy="2925477"/>
          </a:xfrm>
          <a:prstGeom prst="rect">
            <a:avLst/>
          </a:prstGeom>
          <a:noFill/>
          <a:ln>
            <a:noFill/>
          </a:ln>
        </p:spPr>
      </p:pic>
      <p:sp>
        <p:nvSpPr>
          <p:cNvPr id="155" name="Google Shape;155;p6"/>
          <p:cNvSpPr txBox="1"/>
          <p:nvPr/>
        </p:nvSpPr>
        <p:spPr>
          <a:xfrm>
            <a:off x="4185699" y="2074134"/>
            <a:ext cx="7641865" cy="37856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a:solidFill>
                  <a:schemeClr val="dk1"/>
                </a:solidFill>
                <a:latin typeface="Gill Sans"/>
                <a:ea typeface="Gill Sans"/>
                <a:cs typeface="Gill Sans"/>
                <a:sym typeface="Gill Sans"/>
              </a:rPr>
              <a:t>There are many ways to define </a:t>
            </a:r>
            <a:r>
              <a:rPr lang="en-GB" sz="3200" b="1" i="0" u="none" strike="noStrike" cap="none">
                <a:solidFill>
                  <a:schemeClr val="dk1"/>
                </a:solidFill>
                <a:latin typeface="Gill Sans"/>
                <a:ea typeface="Gill Sans"/>
                <a:cs typeface="Gill Sans"/>
                <a:sym typeface="Gill Sans"/>
              </a:rPr>
              <a:t>peace</a:t>
            </a:r>
            <a:r>
              <a:rPr lang="en-GB" sz="3200" b="0" i="0" u="none" strike="noStrike" cap="none">
                <a:solidFill>
                  <a:schemeClr val="dk1"/>
                </a:solidFill>
                <a:latin typeface="Gill Sans"/>
                <a:ea typeface="Gill Sans"/>
                <a:cs typeface="Gill Sans"/>
                <a:sym typeface="Gill Sans"/>
              </a:rPr>
              <a:t>. </a:t>
            </a:r>
            <a:endParaRPr sz="3200" b="1" i="0" u="none" strike="noStrike" cap="none">
              <a:solidFill>
                <a:srgbClr val="C00000"/>
              </a:solidFill>
              <a:latin typeface="Gill Sans"/>
              <a:ea typeface="Gill Sans"/>
              <a:cs typeface="Gill Sans"/>
              <a:sym typeface="Gill Sans"/>
            </a:endParaRPr>
          </a:p>
          <a:p>
            <a:pPr marL="0" marR="0" lvl="0" indent="0" algn="ctr" rtl="0">
              <a:spcBef>
                <a:spcPts val="0"/>
              </a:spcBef>
              <a:spcAft>
                <a:spcPts val="0"/>
              </a:spcAft>
              <a:buNone/>
            </a:pPr>
            <a:r>
              <a:rPr lang="en-GB" sz="2400" b="1" i="0" u="none" strike="noStrike" cap="none">
                <a:solidFill>
                  <a:srgbClr val="C00000"/>
                </a:solidFill>
                <a:latin typeface="Gill Sans"/>
                <a:ea typeface="Gill Sans"/>
                <a:cs typeface="Gill Sans"/>
                <a:sym typeface="Gill Sans"/>
              </a:rPr>
              <a:t>Freedom from disturbance </a:t>
            </a:r>
            <a:r>
              <a:rPr lang="en-GB" sz="2400" b="0" i="0" u="none" strike="noStrike" cap="none">
                <a:solidFill>
                  <a:schemeClr val="dk1"/>
                </a:solidFill>
                <a:latin typeface="Gill Sans"/>
                <a:ea typeface="Gill Sans"/>
                <a:cs typeface="Gill Sans"/>
                <a:sym typeface="Gill Sans"/>
              </a:rPr>
              <a:t>– freedom to live your life as you wish</a:t>
            </a:r>
            <a:endParaRPr/>
          </a:p>
          <a:p>
            <a:pPr marL="0" marR="0" lvl="0" indent="0" algn="ctr" rtl="0">
              <a:spcBef>
                <a:spcPts val="0"/>
              </a:spcBef>
              <a:spcAft>
                <a:spcPts val="0"/>
              </a:spcAft>
              <a:buNone/>
            </a:pPr>
            <a:r>
              <a:rPr lang="en-GB" sz="2400" b="1" i="0" u="none" strike="noStrike" cap="none">
                <a:solidFill>
                  <a:srgbClr val="C00000"/>
                </a:solidFill>
                <a:latin typeface="Gill Sans"/>
                <a:ea typeface="Gill Sans"/>
                <a:cs typeface="Gill Sans"/>
                <a:sym typeface="Gill Sans"/>
              </a:rPr>
              <a:t>Free from anxiety or distress </a:t>
            </a:r>
            <a:r>
              <a:rPr lang="en-GB" sz="2400" b="0" i="0" u="none" strike="noStrike" cap="none">
                <a:solidFill>
                  <a:schemeClr val="dk1"/>
                </a:solidFill>
                <a:latin typeface="Gill Sans"/>
                <a:ea typeface="Gill Sans"/>
                <a:cs typeface="Gill Sans"/>
                <a:sym typeface="Gill Sans"/>
              </a:rPr>
              <a:t>– being happy and calm </a:t>
            </a:r>
            <a:endParaRPr/>
          </a:p>
          <a:p>
            <a:pPr marL="0" marR="0" lvl="0" indent="0" algn="ctr" rtl="0">
              <a:spcBef>
                <a:spcPts val="0"/>
              </a:spcBef>
              <a:spcAft>
                <a:spcPts val="0"/>
              </a:spcAft>
              <a:buNone/>
            </a:pPr>
            <a:r>
              <a:rPr lang="en-GB" sz="2400" b="1" i="0" u="none" strike="noStrike" cap="none">
                <a:solidFill>
                  <a:srgbClr val="C00000"/>
                </a:solidFill>
                <a:latin typeface="Gill Sans"/>
                <a:ea typeface="Gill Sans"/>
                <a:cs typeface="Gill Sans"/>
                <a:sym typeface="Gill Sans"/>
              </a:rPr>
              <a:t>Make peace </a:t>
            </a:r>
            <a:r>
              <a:rPr lang="en-GB" sz="2400" b="0" i="0" u="none" strike="noStrike" cap="none">
                <a:solidFill>
                  <a:schemeClr val="dk1"/>
                </a:solidFill>
                <a:latin typeface="Gill Sans"/>
                <a:ea typeface="Gill Sans"/>
                <a:cs typeface="Gill Sans"/>
                <a:sym typeface="Gill Sans"/>
              </a:rPr>
              <a:t>– forgiving others when they have done things wrong</a:t>
            </a:r>
            <a:endParaRPr/>
          </a:p>
          <a:p>
            <a:pPr marL="0" marR="0" lvl="0" indent="0" algn="ctr" rtl="0">
              <a:spcBef>
                <a:spcPts val="0"/>
              </a:spcBef>
              <a:spcAft>
                <a:spcPts val="0"/>
              </a:spcAft>
              <a:buNone/>
            </a:pPr>
            <a:r>
              <a:rPr lang="en-GB" sz="2400" b="1" i="0" u="none" strike="noStrike" cap="none">
                <a:solidFill>
                  <a:srgbClr val="C00000"/>
                </a:solidFill>
                <a:latin typeface="Gill Sans"/>
                <a:ea typeface="Gill Sans"/>
                <a:cs typeface="Gill Sans"/>
                <a:sym typeface="Gill Sans"/>
              </a:rPr>
              <a:t>At peace with the world </a:t>
            </a:r>
            <a:r>
              <a:rPr lang="en-GB" sz="2400" b="0" i="0" u="none" strike="noStrike" cap="none">
                <a:solidFill>
                  <a:schemeClr val="dk1"/>
                </a:solidFill>
                <a:latin typeface="Gill Sans"/>
                <a:ea typeface="Gill Sans"/>
                <a:cs typeface="Gill Sans"/>
                <a:sym typeface="Gill Sans"/>
              </a:rPr>
              <a:t>– to live in a state of harmony with others all around us </a:t>
            </a:r>
            <a:endParaRPr/>
          </a:p>
          <a:p>
            <a:pPr marL="0" marR="0" lvl="0" indent="0" algn="ctr" rtl="0">
              <a:spcBef>
                <a:spcPts val="0"/>
              </a:spcBef>
              <a:spcAft>
                <a:spcPts val="0"/>
              </a:spcAft>
              <a:buNone/>
            </a:pPr>
            <a:endParaRPr sz="40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g2fd9d5a871c_0_14"/>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162" name="Google Shape;162;g2fd9d5a871c_0_14"/>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63" name="Google Shape;163;g2fd9d5a871c_0_14"/>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What the bible says…</a:t>
            </a:r>
            <a:endParaRPr/>
          </a:p>
        </p:txBody>
      </p:sp>
      <p:pic>
        <p:nvPicPr>
          <p:cNvPr id="164" name="Google Shape;164;g2fd9d5a871c_0_14"/>
          <p:cNvPicPr preferRelativeResize="0"/>
          <p:nvPr/>
        </p:nvPicPr>
        <p:blipFill rotWithShape="1">
          <a:blip r:embed="rId5">
            <a:alphaModFix/>
          </a:blip>
          <a:srcRect l="9728" t="7702" r="53125" b="17081"/>
          <a:stretch/>
        </p:blipFill>
        <p:spPr>
          <a:xfrm>
            <a:off x="8863755" y="1982431"/>
            <a:ext cx="2863526" cy="3261411"/>
          </a:xfrm>
          <a:prstGeom prst="rect">
            <a:avLst/>
          </a:prstGeom>
          <a:noFill/>
          <a:ln>
            <a:noFill/>
          </a:ln>
        </p:spPr>
      </p:pic>
      <p:sp>
        <p:nvSpPr>
          <p:cNvPr id="165" name="Google Shape;165;g2fd9d5a871c_0_14"/>
          <p:cNvSpPr/>
          <p:nvPr/>
        </p:nvSpPr>
        <p:spPr>
          <a:xfrm>
            <a:off x="846492" y="1885227"/>
            <a:ext cx="7581900" cy="34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b="0" i="0" u="none" strike="noStrike" cap="none">
                <a:solidFill>
                  <a:schemeClr val="dk1"/>
                </a:solidFill>
                <a:latin typeface="Gill Sans"/>
                <a:ea typeface="Gill Sans"/>
                <a:cs typeface="Gill Sans"/>
                <a:sym typeface="Gill Sans"/>
              </a:rPr>
              <a:t>‘</a:t>
            </a:r>
            <a:r>
              <a:rPr lang="en-GB" sz="4000">
                <a:solidFill>
                  <a:schemeClr val="dk1"/>
                </a:solidFill>
                <a:latin typeface="Gill Sans"/>
                <a:ea typeface="Gill Sans"/>
                <a:cs typeface="Gill Sans"/>
                <a:sym typeface="Gill Sans"/>
              </a:rPr>
              <a:t>Living in right relationship with others brings peace</a:t>
            </a:r>
            <a:r>
              <a:rPr lang="en-GB" sz="4000" b="0" i="0" u="none" strike="noStrike" cap="none">
                <a:solidFill>
                  <a:schemeClr val="dk1"/>
                </a:solidFill>
                <a:latin typeface="Gill Sans"/>
                <a:ea typeface="Gill Sans"/>
                <a:cs typeface="Gill Sans"/>
                <a:sym typeface="Gill Sans"/>
              </a:rPr>
              <a:t>’</a:t>
            </a:r>
            <a:endParaRPr sz="40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400" b="1">
                <a:solidFill>
                  <a:srgbClr val="C00000"/>
                </a:solidFill>
                <a:latin typeface="Gill Sans"/>
                <a:ea typeface="Gill Sans"/>
                <a:cs typeface="Gill Sans"/>
                <a:sym typeface="Gill Sans"/>
              </a:rPr>
              <a:t>Psalms 72</a:t>
            </a:r>
            <a:endParaRPr/>
          </a:p>
          <a:p>
            <a:pPr marL="0" marR="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2fd9d5a871c_0_23"/>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172" name="Google Shape;172;g2fd9d5a871c_0_23"/>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73" name="Google Shape;173;g2fd9d5a871c_0_23"/>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What the bible says…</a:t>
            </a:r>
            <a:endParaRPr/>
          </a:p>
        </p:txBody>
      </p:sp>
      <p:pic>
        <p:nvPicPr>
          <p:cNvPr id="174" name="Google Shape;174;g2fd9d5a871c_0_23"/>
          <p:cNvPicPr preferRelativeResize="0"/>
          <p:nvPr/>
        </p:nvPicPr>
        <p:blipFill rotWithShape="1">
          <a:blip r:embed="rId5">
            <a:alphaModFix/>
          </a:blip>
          <a:srcRect l="9728" t="7702" r="53125" b="17081"/>
          <a:stretch/>
        </p:blipFill>
        <p:spPr>
          <a:xfrm>
            <a:off x="8863755" y="1982431"/>
            <a:ext cx="2863526" cy="3261411"/>
          </a:xfrm>
          <a:prstGeom prst="rect">
            <a:avLst/>
          </a:prstGeom>
          <a:noFill/>
          <a:ln>
            <a:noFill/>
          </a:ln>
        </p:spPr>
      </p:pic>
      <p:sp>
        <p:nvSpPr>
          <p:cNvPr id="175" name="Google Shape;175;g2fd9d5a871c_0_23"/>
          <p:cNvSpPr/>
          <p:nvPr/>
        </p:nvSpPr>
        <p:spPr>
          <a:xfrm>
            <a:off x="846492" y="1885227"/>
            <a:ext cx="7581900" cy="34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a:solidFill>
                  <a:schemeClr val="dk1"/>
                </a:solidFill>
                <a:latin typeface="Gill Sans"/>
                <a:ea typeface="Gill Sans"/>
                <a:cs typeface="Gill Sans"/>
                <a:sym typeface="Gill Sans"/>
              </a:rPr>
              <a:t>‘These are the things you should do: Speak truth, judge well, make peace.’</a:t>
            </a:r>
            <a:endParaRPr sz="40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400" b="1">
                <a:solidFill>
                  <a:srgbClr val="C00000"/>
                </a:solidFill>
                <a:latin typeface="Gill Sans"/>
                <a:ea typeface="Gill Sans"/>
                <a:cs typeface="Gill Sans"/>
                <a:sym typeface="Gill Sans"/>
              </a:rPr>
              <a:t>Zechariah 8:16</a:t>
            </a:r>
            <a:endParaRPr/>
          </a:p>
          <a:p>
            <a:pPr marL="0" marR="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2fd9d5a871c_0_32"/>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182" name="Google Shape;182;g2fd9d5a871c_0_32"/>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83" name="Google Shape;183;g2fd9d5a871c_0_32"/>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What the bible says…</a:t>
            </a:r>
            <a:endParaRPr/>
          </a:p>
        </p:txBody>
      </p:sp>
      <p:pic>
        <p:nvPicPr>
          <p:cNvPr id="184" name="Google Shape;184;g2fd9d5a871c_0_32"/>
          <p:cNvPicPr preferRelativeResize="0"/>
          <p:nvPr/>
        </p:nvPicPr>
        <p:blipFill rotWithShape="1">
          <a:blip r:embed="rId5">
            <a:alphaModFix/>
          </a:blip>
          <a:srcRect l="9728" t="7702" r="53125" b="17081"/>
          <a:stretch/>
        </p:blipFill>
        <p:spPr>
          <a:xfrm>
            <a:off x="8863755" y="1982431"/>
            <a:ext cx="2863526" cy="3261411"/>
          </a:xfrm>
          <a:prstGeom prst="rect">
            <a:avLst/>
          </a:prstGeom>
          <a:noFill/>
          <a:ln>
            <a:noFill/>
          </a:ln>
        </p:spPr>
      </p:pic>
      <p:sp>
        <p:nvSpPr>
          <p:cNvPr id="185" name="Google Shape;185;g2fd9d5a871c_0_32"/>
          <p:cNvSpPr/>
          <p:nvPr/>
        </p:nvSpPr>
        <p:spPr>
          <a:xfrm>
            <a:off x="846492" y="1885227"/>
            <a:ext cx="7581900" cy="34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a:solidFill>
                  <a:schemeClr val="dk1"/>
                </a:solidFill>
                <a:latin typeface="Gill Sans"/>
                <a:ea typeface="Gill Sans"/>
                <a:cs typeface="Gill Sans"/>
                <a:sym typeface="Gill Sans"/>
              </a:rPr>
              <a:t>‘Be reconciled to one another before coming to the altar.’</a:t>
            </a:r>
            <a:endParaRPr sz="40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400" b="1">
                <a:solidFill>
                  <a:srgbClr val="C00000"/>
                </a:solidFill>
                <a:latin typeface="Gill Sans"/>
                <a:ea typeface="Gill Sans"/>
                <a:cs typeface="Gill Sans"/>
                <a:sym typeface="Gill Sans"/>
              </a:rPr>
              <a:t>Matthew 5: 21-24</a:t>
            </a:r>
            <a:endParaRPr/>
          </a:p>
          <a:p>
            <a:pPr marL="0" marR="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611</Words>
  <Application>Microsoft Office PowerPoint</Application>
  <PresentationFormat>Widescreen</PresentationFormat>
  <Paragraphs>70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Gill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Callum Mitchell</cp:lastModifiedBy>
  <cp:revision>2</cp:revision>
  <dcterms:created xsi:type="dcterms:W3CDTF">2018-05-21T15:55:21Z</dcterms:created>
  <dcterms:modified xsi:type="dcterms:W3CDTF">2024-11-27T12:12:16Z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