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ill San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wQPv2OlqgRliZXIsDtJqGilCj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8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99" name="Google Shape;1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04073fb46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304073fb46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Care home; play group; park run volunteer; local litter pick</a:t>
            </a:r>
            <a:endParaRPr sz="1200">
              <a:solidFill>
                <a:schemeClr val="dk1"/>
              </a:solidFill>
              <a:latin typeface="Calibri"/>
              <a:ea typeface="Calibri"/>
              <a:cs typeface="Calibri"/>
              <a:sym typeface="Calibri"/>
            </a:endParaRPr>
          </a:p>
        </p:txBody>
      </p:sp>
      <p:sp>
        <p:nvSpPr>
          <p:cNvPr id="209" name="Google Shape;209;g304073fb46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04073fb46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304073fb46b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Chn to think of their own additions to this on their whiteboards</a:t>
            </a:r>
            <a:endParaRPr sz="1200">
              <a:solidFill>
                <a:schemeClr val="dk1"/>
              </a:solidFill>
              <a:latin typeface="Calibri"/>
              <a:ea typeface="Calibri"/>
              <a:cs typeface="Calibri"/>
              <a:sym typeface="Calibri"/>
            </a:endParaRPr>
          </a:p>
        </p:txBody>
      </p:sp>
      <p:sp>
        <p:nvSpPr>
          <p:cNvPr id="221" name="Google Shape;221;g304073fb46b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dirty="0">
                <a:solidFill>
                  <a:schemeClr val="dk1"/>
                </a:solidFill>
                <a:latin typeface="Calibri"/>
                <a:ea typeface="Calibri"/>
                <a:cs typeface="Calibri"/>
                <a:sym typeface="Calibri"/>
              </a:rPr>
              <a:t>We would love to see the work your pupils produce (with permissions if necessary). Please email their work to: </a:t>
            </a:r>
            <a:r>
              <a:rPr lang="en-GB" sz="1200" b="1" dirty="0">
                <a:solidFill>
                  <a:schemeClr val="dk1"/>
                </a:solidFill>
                <a:latin typeface="Calibri"/>
                <a:ea typeface="Calibri"/>
                <a:cs typeface="Calibri"/>
                <a:sym typeface="Calibri"/>
              </a:rPr>
              <a:t>eduril@rcdow.org.uk</a:t>
            </a:r>
          </a:p>
        </p:txBody>
      </p:sp>
      <p:sp>
        <p:nvSpPr>
          <p:cNvPr id="242" name="Google Shape;2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04073fb46b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304073fb46b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dirty="0">
                <a:solidFill>
                  <a:schemeClr val="dk1"/>
                </a:solidFill>
                <a:latin typeface="Calibri"/>
                <a:ea typeface="Calibri"/>
                <a:cs typeface="Calibri"/>
                <a:sym typeface="Calibri"/>
              </a:rPr>
              <a:t>We would love to see the work your pupils produce (with permissions if necessary). Please email their work to: </a:t>
            </a:r>
            <a:r>
              <a:rPr lang="en-GB" sz="1200" b="1" dirty="0">
                <a:solidFill>
                  <a:schemeClr val="dk1"/>
                </a:solidFill>
                <a:latin typeface="Calibri"/>
                <a:ea typeface="Calibri"/>
                <a:cs typeface="Calibri"/>
                <a:sym typeface="Calibri"/>
              </a:rPr>
              <a:t>eduril@rcdow.org.uk</a:t>
            </a:r>
          </a:p>
        </p:txBody>
      </p:sp>
      <p:sp>
        <p:nvSpPr>
          <p:cNvPr id="252" name="Google Shape;252;g304073fb46b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04073fb46b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304073fb46b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dirty="0">
                <a:solidFill>
                  <a:schemeClr val="dk1"/>
                </a:solidFill>
                <a:latin typeface="Calibri"/>
                <a:ea typeface="Calibri"/>
                <a:cs typeface="Calibri"/>
                <a:sym typeface="Calibri"/>
              </a:rPr>
              <a:t>We would love to see the work your pupils produce (with permissions if necessary). Please email their work to: </a:t>
            </a:r>
            <a:r>
              <a:rPr lang="en-GB" sz="1200" b="1" dirty="0">
                <a:solidFill>
                  <a:schemeClr val="dk1"/>
                </a:solidFill>
                <a:latin typeface="Calibri"/>
                <a:ea typeface="Calibri"/>
                <a:cs typeface="Calibri"/>
                <a:sym typeface="Calibri"/>
              </a:rPr>
              <a:t>eduril@rcdow.org.uk</a:t>
            </a:r>
          </a:p>
        </p:txBody>
      </p:sp>
      <p:sp>
        <p:nvSpPr>
          <p:cNvPr id="262" name="Google Shape;262;g304073fb46b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Click on the image to link to the hymn: A New Commandment and sing it with children</a:t>
            </a:r>
            <a:endParaRPr sz="1200">
              <a:solidFill>
                <a:schemeClr val="dk1"/>
              </a:solidFill>
              <a:latin typeface="Calibri"/>
              <a:ea typeface="Calibri"/>
              <a:cs typeface="Calibri"/>
              <a:sym typeface="Calibri"/>
            </a:endParaRPr>
          </a:p>
        </p:txBody>
      </p:sp>
      <p:sp>
        <p:nvSpPr>
          <p:cNvPr id="272" name="Google Shape;27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Talk partners for 3 minutes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Gather responses</a:t>
            </a: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Talk partners for 3 minutes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Gather responses</a:t>
            </a: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133" name="Google Shape;13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Write the communities they belong to up on IWB</a:t>
            </a:r>
            <a:endParaRPr sz="1200">
              <a:solidFill>
                <a:schemeClr val="dk1"/>
              </a:solidFill>
              <a:latin typeface="Calibri"/>
              <a:ea typeface="Calibri"/>
              <a:cs typeface="Calibri"/>
              <a:sym typeface="Calibri"/>
            </a:endParaRPr>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59" name="Google Shape;15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79" name="Google Shape;17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youtu.be/YoyhCDMcV0s?si=gng92l1IEyUAsGNU"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23788" r="33782"/>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l="17588" t="61504" r="21023"/>
          <a:stretch/>
        </p:blipFill>
        <p:spPr>
          <a:xfrm>
            <a:off x="736166" y="4968986"/>
            <a:ext cx="3739487" cy="1328740"/>
          </a:xfrm>
          <a:prstGeom prst="rect">
            <a:avLst/>
          </a:prstGeom>
          <a:noFill/>
          <a:ln>
            <a:noFill/>
          </a:ln>
        </p:spPr>
      </p:pic>
      <p:sp>
        <p:nvSpPr>
          <p:cNvPr id="91" name="Google Shape;91;p1"/>
          <p:cNvSpPr txBox="1"/>
          <p:nvPr/>
        </p:nvSpPr>
        <p:spPr>
          <a:xfrm>
            <a:off x="1469409" y="955342"/>
            <a:ext cx="94716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600" b="0" i="0" u="none" strike="noStrike" cap="none">
                <a:solidFill>
                  <a:schemeClr val="lt1"/>
                </a:solidFill>
                <a:latin typeface="Gill Sans"/>
                <a:ea typeface="Gill Sans"/>
                <a:cs typeface="Gill Sans"/>
                <a:sym typeface="Gill Sans"/>
              </a:rPr>
              <a:t>Community and Participation</a:t>
            </a:r>
            <a:endParaRPr/>
          </a:p>
          <a:p>
            <a:pPr marL="0" marR="0" lvl="0" indent="0" algn="ctr" rtl="0">
              <a:spcBef>
                <a:spcPts val="0"/>
              </a:spcBef>
              <a:spcAft>
                <a:spcPts val="0"/>
              </a:spcAft>
              <a:buNone/>
            </a:pPr>
            <a:r>
              <a:rPr lang="en-GB" sz="4800">
                <a:solidFill>
                  <a:schemeClr val="lt1"/>
                </a:solidFill>
                <a:latin typeface="Gill Sans"/>
                <a:ea typeface="Gill Sans"/>
                <a:cs typeface="Gill Sans"/>
                <a:sym typeface="Gill Sans"/>
              </a:rPr>
              <a:t>Year 6</a:t>
            </a:r>
            <a:endParaRPr sz="8000" b="0" i="0" u="none" strike="noStrike" cap="non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l="54104" t="11588" r="10359" b="19840"/>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a:stretch/>
        </p:blipFill>
        <p:spPr>
          <a:xfrm>
            <a:off x="0" y="0"/>
            <a:ext cx="2164084" cy="2161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1"/>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92" name="Google Shape;192;p11"/>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93" name="Google Shape;193;p11"/>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94" name="Google Shape;194;p11"/>
          <p:cNvPicPr preferRelativeResize="0"/>
          <p:nvPr/>
        </p:nvPicPr>
        <p:blipFill rotWithShape="1">
          <a:blip r:embed="rId5">
            <a:alphaModFix/>
          </a:blip>
          <a:srcRect l="9728" t="7703" r="53125" b="17083"/>
          <a:stretch/>
        </p:blipFill>
        <p:spPr>
          <a:xfrm>
            <a:off x="668706" y="1937575"/>
            <a:ext cx="2863526" cy="3261410"/>
          </a:xfrm>
          <a:prstGeom prst="rect">
            <a:avLst/>
          </a:prstGeom>
          <a:noFill/>
          <a:ln>
            <a:noFill/>
          </a:ln>
        </p:spPr>
      </p:pic>
      <p:sp>
        <p:nvSpPr>
          <p:cNvPr id="195" name="Google Shape;195;p11"/>
          <p:cNvSpPr/>
          <p:nvPr/>
        </p:nvSpPr>
        <p:spPr>
          <a:xfrm>
            <a:off x="4047364" y="2076560"/>
            <a:ext cx="7679917" cy="33239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0" i="0" u="none" strike="noStrike" cap="none">
                <a:solidFill>
                  <a:schemeClr val="dk1"/>
                </a:solidFill>
                <a:latin typeface="Gill Sans"/>
                <a:ea typeface="Gill Sans"/>
                <a:cs typeface="Gill Sans"/>
                <a:sym typeface="Gill Sans"/>
              </a:rPr>
              <a:t>‘Lord, when was it that we saw you hungry and gave you food, or thirsty and gave you something to drink? And when was it that we saw you a stranger and welcomed you, or naked and gave you clothing? And when was it that we saw you sick or in prison and visited you?” </a:t>
            </a:r>
            <a:endParaRPr/>
          </a:p>
          <a:p>
            <a:pPr marL="0" marR="0" lvl="0" indent="0" algn="ctr" rtl="0">
              <a:spcBef>
                <a:spcPts val="0"/>
              </a:spcBef>
              <a:spcAft>
                <a:spcPts val="0"/>
              </a:spcAft>
              <a:buNone/>
            </a:pPr>
            <a:r>
              <a:rPr lang="en-GB" sz="2400" b="0" i="0" u="none" strike="noStrike" cap="none">
                <a:solidFill>
                  <a:schemeClr val="dk1"/>
                </a:solidFill>
                <a:latin typeface="Gill Sans"/>
                <a:ea typeface="Gill Sans"/>
                <a:cs typeface="Gill Sans"/>
                <a:sym typeface="Gill Sans"/>
              </a:rPr>
              <a:t>And the King will answer them: “Truly I tell you, just as you did it to one of the least of these who are members of my family, you did it to me.”’</a:t>
            </a:r>
            <a:endParaRPr/>
          </a:p>
          <a:p>
            <a:pPr marL="0" marR="0" lvl="0" indent="0" algn="ctr" rtl="0">
              <a:spcBef>
                <a:spcPts val="0"/>
              </a:spcBef>
              <a:spcAft>
                <a:spcPts val="0"/>
              </a:spcAft>
              <a:buNone/>
            </a:pPr>
            <a:r>
              <a:rPr lang="en-GB" sz="1800" b="1" i="0" u="none" strike="noStrike" cap="none">
                <a:solidFill>
                  <a:srgbClr val="C00000"/>
                </a:solidFill>
                <a:latin typeface="Gill Sans"/>
                <a:ea typeface="Gill Sans"/>
                <a:cs typeface="Gill Sans"/>
                <a:sym typeface="Gill Sans"/>
              </a:rPr>
              <a:t>Matthew 25:31-46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2"/>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02" name="Google Shape;202;p12"/>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03" name="Google Shape;203;p12"/>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204" name="Google Shape;204;p12"/>
          <p:cNvPicPr preferRelativeResize="0"/>
          <p:nvPr/>
        </p:nvPicPr>
        <p:blipFill rotWithShape="1">
          <a:blip r:embed="rId5">
            <a:alphaModFix/>
          </a:blip>
          <a:srcRect l="9728" t="7703" r="53125" b="17083"/>
          <a:stretch/>
        </p:blipFill>
        <p:spPr>
          <a:xfrm>
            <a:off x="8421228" y="1932641"/>
            <a:ext cx="2863526" cy="3261410"/>
          </a:xfrm>
          <a:prstGeom prst="rect">
            <a:avLst/>
          </a:prstGeom>
          <a:noFill/>
          <a:ln>
            <a:noFill/>
          </a:ln>
        </p:spPr>
      </p:pic>
      <p:sp>
        <p:nvSpPr>
          <p:cNvPr id="205" name="Google Shape;205;p12"/>
          <p:cNvSpPr/>
          <p:nvPr/>
        </p:nvSpPr>
        <p:spPr>
          <a:xfrm>
            <a:off x="907246" y="2061484"/>
            <a:ext cx="6984178"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chemeClr val="dk1"/>
                </a:solidFill>
                <a:latin typeface="Gill Sans"/>
                <a:ea typeface="Gill Sans"/>
                <a:cs typeface="Gill Sans"/>
                <a:sym typeface="Gill Sans"/>
              </a:rPr>
              <a:t>‘Don’t be observers, but immerse yourself in the reality of life, as Jesus did.’</a:t>
            </a:r>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Pope Francis, World Youth Day, 2013</a:t>
            </a:r>
            <a:endParaRPr/>
          </a:p>
          <a:p>
            <a:pPr marL="0" marR="0" lvl="0" indent="0" algn="ctr" rtl="0">
              <a:spcBef>
                <a:spcPts val="0"/>
              </a:spcBef>
              <a:spcAft>
                <a:spcPts val="0"/>
              </a:spcAft>
              <a:buNone/>
            </a:pPr>
            <a:endParaRPr sz="2400" b="1" i="0" u="none" strike="noStrike" cap="none">
              <a:solidFill>
                <a:srgbClr val="C00000"/>
              </a:solidFill>
              <a:latin typeface="Gill Sans"/>
              <a:ea typeface="Gill Sans"/>
              <a:cs typeface="Gill Sans"/>
              <a:sym typeface="Gill Sans"/>
            </a:endParaRPr>
          </a:p>
          <a:p>
            <a:pPr marL="0" marR="0" lvl="0" indent="0" algn="ctr" rtl="0">
              <a:spcBef>
                <a:spcPts val="0"/>
              </a:spcBef>
              <a:spcAft>
                <a:spcPts val="0"/>
              </a:spcAft>
              <a:buNone/>
            </a:pPr>
            <a:r>
              <a:rPr lang="en-GB" sz="3200" b="1" i="0" u="none" strike="noStrike" cap="none">
                <a:solidFill>
                  <a:srgbClr val="C00000"/>
                </a:solidFill>
                <a:latin typeface="Gill Sans"/>
                <a:ea typeface="Gill Sans"/>
                <a:cs typeface="Gill Sans"/>
                <a:sym typeface="Gill Sans"/>
              </a:rPr>
              <a:t>What do you think Pope Francis meant by ‘immerse yourself in life’?</a:t>
            </a:r>
            <a:endParaRPr sz="3600" b="1" i="0" u="none" strike="noStrike" cap="none">
              <a:solidFill>
                <a:srgbClr val="C00000"/>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304073fb46b_0_0"/>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12" name="Google Shape;212;g304073fb46b_0_0"/>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13" name="Google Shape;213;g304073fb46b_0_0"/>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t>
            </a:r>
            <a:r>
              <a:rPr lang="en-GB" sz="4400">
                <a:solidFill>
                  <a:schemeClr val="lt1"/>
                </a:solidFill>
                <a:latin typeface="Gill Sans"/>
                <a:ea typeface="Gill Sans"/>
                <a:cs typeface="Gill Sans"/>
                <a:sym typeface="Gill Sans"/>
              </a:rPr>
              <a:t>Groups/Organisations</a:t>
            </a:r>
            <a:endParaRPr/>
          </a:p>
        </p:txBody>
      </p:sp>
      <p:pic>
        <p:nvPicPr>
          <p:cNvPr id="214" name="Google Shape;214;g304073fb46b_0_0"/>
          <p:cNvPicPr preferRelativeResize="0"/>
          <p:nvPr/>
        </p:nvPicPr>
        <p:blipFill>
          <a:blip r:embed="rId5">
            <a:alphaModFix/>
          </a:blip>
          <a:stretch>
            <a:fillRect/>
          </a:stretch>
        </p:blipFill>
        <p:spPr>
          <a:xfrm>
            <a:off x="27625" y="2377209"/>
            <a:ext cx="3766451" cy="2501176"/>
          </a:xfrm>
          <a:prstGeom prst="rect">
            <a:avLst/>
          </a:prstGeom>
          <a:noFill/>
          <a:ln>
            <a:noFill/>
          </a:ln>
        </p:spPr>
      </p:pic>
      <p:pic>
        <p:nvPicPr>
          <p:cNvPr id="215" name="Google Shape;215;g304073fb46b_0_0"/>
          <p:cNvPicPr preferRelativeResize="0"/>
          <p:nvPr/>
        </p:nvPicPr>
        <p:blipFill>
          <a:blip r:embed="rId6">
            <a:alphaModFix/>
          </a:blip>
          <a:stretch>
            <a:fillRect/>
          </a:stretch>
        </p:blipFill>
        <p:spPr>
          <a:xfrm>
            <a:off x="3946476" y="1831175"/>
            <a:ext cx="2399490" cy="3593236"/>
          </a:xfrm>
          <a:prstGeom prst="rect">
            <a:avLst/>
          </a:prstGeom>
          <a:noFill/>
          <a:ln>
            <a:noFill/>
          </a:ln>
        </p:spPr>
      </p:pic>
      <p:pic>
        <p:nvPicPr>
          <p:cNvPr id="216" name="Google Shape;216;g304073fb46b_0_0"/>
          <p:cNvPicPr preferRelativeResize="0"/>
          <p:nvPr/>
        </p:nvPicPr>
        <p:blipFill>
          <a:blip r:embed="rId7">
            <a:alphaModFix/>
          </a:blip>
          <a:stretch>
            <a:fillRect/>
          </a:stretch>
        </p:blipFill>
        <p:spPr>
          <a:xfrm>
            <a:off x="8444847" y="2533927"/>
            <a:ext cx="3282427" cy="2187750"/>
          </a:xfrm>
          <a:prstGeom prst="rect">
            <a:avLst/>
          </a:prstGeom>
          <a:noFill/>
          <a:ln>
            <a:noFill/>
          </a:ln>
        </p:spPr>
      </p:pic>
      <p:pic>
        <p:nvPicPr>
          <p:cNvPr id="217" name="Google Shape;217;g304073fb46b_0_0"/>
          <p:cNvPicPr preferRelativeResize="0"/>
          <p:nvPr/>
        </p:nvPicPr>
        <p:blipFill>
          <a:blip r:embed="rId8">
            <a:alphaModFix/>
          </a:blip>
          <a:stretch>
            <a:fillRect/>
          </a:stretch>
        </p:blipFill>
        <p:spPr>
          <a:xfrm>
            <a:off x="6498366" y="2406138"/>
            <a:ext cx="1794080" cy="26911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304073fb46b_0_14"/>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24" name="Google Shape;224;g304073fb46b_0_14"/>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25" name="Google Shape;225;g304073fb46b_0_14"/>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Sharing your talents/qualities</a:t>
            </a:r>
            <a:endParaRPr/>
          </a:p>
        </p:txBody>
      </p:sp>
      <p:pic>
        <p:nvPicPr>
          <p:cNvPr id="226" name="Google Shape;226;g304073fb46b_0_14"/>
          <p:cNvPicPr preferRelativeResize="0"/>
          <p:nvPr/>
        </p:nvPicPr>
        <p:blipFill rotWithShape="1">
          <a:blip r:embed="rId5">
            <a:alphaModFix/>
          </a:blip>
          <a:srcRect l="9728" t="7702" r="53125" b="17081"/>
          <a:stretch/>
        </p:blipFill>
        <p:spPr>
          <a:xfrm>
            <a:off x="9877151" y="2754163"/>
            <a:ext cx="1869691" cy="2129474"/>
          </a:xfrm>
          <a:prstGeom prst="rect">
            <a:avLst/>
          </a:prstGeom>
          <a:noFill/>
          <a:ln>
            <a:noFill/>
          </a:ln>
        </p:spPr>
      </p:pic>
      <p:cxnSp>
        <p:nvCxnSpPr>
          <p:cNvPr id="227" name="Google Shape;227;g304073fb46b_0_14"/>
          <p:cNvCxnSpPr/>
          <p:nvPr/>
        </p:nvCxnSpPr>
        <p:spPr>
          <a:xfrm>
            <a:off x="4318750" y="2059400"/>
            <a:ext cx="22200" cy="3519000"/>
          </a:xfrm>
          <a:prstGeom prst="straightConnector1">
            <a:avLst/>
          </a:prstGeom>
          <a:noFill/>
          <a:ln w="9525" cap="flat" cmpd="sng">
            <a:solidFill>
              <a:schemeClr val="dk2"/>
            </a:solidFill>
            <a:prstDash val="solid"/>
            <a:round/>
            <a:headEnd type="none" w="med" len="med"/>
            <a:tailEnd type="none" w="med" len="med"/>
          </a:ln>
        </p:spPr>
      </p:cxnSp>
      <p:cxnSp>
        <p:nvCxnSpPr>
          <p:cNvPr id="228" name="Google Shape;228;g304073fb46b_0_14"/>
          <p:cNvCxnSpPr/>
          <p:nvPr/>
        </p:nvCxnSpPr>
        <p:spPr>
          <a:xfrm>
            <a:off x="379900" y="2519275"/>
            <a:ext cx="9957000" cy="0"/>
          </a:xfrm>
          <a:prstGeom prst="straightConnector1">
            <a:avLst/>
          </a:prstGeom>
          <a:noFill/>
          <a:ln w="9525" cap="flat" cmpd="sng">
            <a:solidFill>
              <a:schemeClr val="dk2"/>
            </a:solidFill>
            <a:prstDash val="solid"/>
            <a:round/>
            <a:headEnd type="none" w="med" len="med"/>
            <a:tailEnd type="none" w="med" len="med"/>
          </a:ln>
        </p:spPr>
      </p:cxnSp>
      <p:sp>
        <p:nvSpPr>
          <p:cNvPr id="229" name="Google Shape;229;g304073fb46b_0_14"/>
          <p:cNvSpPr txBox="1"/>
          <p:nvPr/>
        </p:nvSpPr>
        <p:spPr>
          <a:xfrm>
            <a:off x="1158250" y="1853175"/>
            <a:ext cx="286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solidFill>
                  <a:schemeClr val="dk1"/>
                </a:solidFill>
                <a:latin typeface="Calibri"/>
                <a:ea typeface="Calibri"/>
                <a:cs typeface="Calibri"/>
                <a:sym typeface="Calibri"/>
              </a:rPr>
              <a:t>Talents/qualities</a:t>
            </a:r>
            <a:endParaRPr sz="2800" b="1">
              <a:solidFill>
                <a:schemeClr val="dk1"/>
              </a:solidFill>
              <a:latin typeface="Calibri"/>
              <a:ea typeface="Calibri"/>
              <a:cs typeface="Calibri"/>
              <a:sym typeface="Calibri"/>
            </a:endParaRPr>
          </a:p>
        </p:txBody>
      </p:sp>
      <p:sp>
        <p:nvSpPr>
          <p:cNvPr id="230" name="Google Shape;230;g304073fb46b_0_14"/>
          <p:cNvSpPr txBox="1"/>
          <p:nvPr/>
        </p:nvSpPr>
        <p:spPr>
          <a:xfrm>
            <a:off x="4471150" y="1853175"/>
            <a:ext cx="6562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b="1">
                <a:solidFill>
                  <a:schemeClr val="dk1"/>
                </a:solidFill>
                <a:latin typeface="Calibri"/>
                <a:ea typeface="Calibri"/>
                <a:cs typeface="Calibri"/>
                <a:sym typeface="Calibri"/>
              </a:rPr>
              <a:t>Ways to share with your community</a:t>
            </a:r>
            <a:endParaRPr sz="2800" b="1">
              <a:solidFill>
                <a:schemeClr val="dk1"/>
              </a:solidFill>
              <a:latin typeface="Calibri"/>
              <a:ea typeface="Calibri"/>
              <a:cs typeface="Calibri"/>
              <a:sym typeface="Calibri"/>
            </a:endParaRPr>
          </a:p>
        </p:txBody>
      </p:sp>
      <p:sp>
        <p:nvSpPr>
          <p:cNvPr id="231" name="Google Shape;231;g304073fb46b_0_14"/>
          <p:cNvSpPr txBox="1"/>
          <p:nvPr/>
        </p:nvSpPr>
        <p:spPr>
          <a:xfrm>
            <a:off x="1310650" y="2767075"/>
            <a:ext cx="286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latin typeface="Calibri"/>
                <a:ea typeface="Calibri"/>
                <a:cs typeface="Calibri"/>
                <a:sym typeface="Calibri"/>
              </a:rPr>
              <a:t>Musician</a:t>
            </a:r>
            <a:endParaRPr sz="2800">
              <a:solidFill>
                <a:schemeClr val="dk1"/>
              </a:solidFill>
              <a:latin typeface="Calibri"/>
              <a:ea typeface="Calibri"/>
              <a:cs typeface="Calibri"/>
              <a:sym typeface="Calibri"/>
            </a:endParaRPr>
          </a:p>
        </p:txBody>
      </p:sp>
      <p:sp>
        <p:nvSpPr>
          <p:cNvPr id="232" name="Google Shape;232;g304073fb46b_0_14"/>
          <p:cNvSpPr txBox="1"/>
          <p:nvPr/>
        </p:nvSpPr>
        <p:spPr>
          <a:xfrm>
            <a:off x="4485550" y="2754175"/>
            <a:ext cx="5169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latin typeface="Calibri"/>
                <a:ea typeface="Calibri"/>
                <a:cs typeface="Calibri"/>
                <a:sym typeface="Calibri"/>
              </a:rPr>
              <a:t>Play a song at the local home for the elderly</a:t>
            </a:r>
            <a:endParaRPr sz="2800">
              <a:solidFill>
                <a:schemeClr val="dk1"/>
              </a:solidFill>
              <a:latin typeface="Calibri"/>
              <a:ea typeface="Calibri"/>
              <a:cs typeface="Calibri"/>
              <a:sym typeface="Calibri"/>
            </a:endParaRPr>
          </a:p>
        </p:txBody>
      </p:sp>
      <p:sp>
        <p:nvSpPr>
          <p:cNvPr id="233" name="Google Shape;233;g304073fb46b_0_14"/>
          <p:cNvSpPr txBox="1"/>
          <p:nvPr/>
        </p:nvSpPr>
        <p:spPr>
          <a:xfrm>
            <a:off x="1256200" y="3926100"/>
            <a:ext cx="286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latin typeface="Calibri"/>
                <a:ea typeface="Calibri"/>
                <a:cs typeface="Calibri"/>
                <a:sym typeface="Calibri"/>
              </a:rPr>
              <a:t>Positive person</a:t>
            </a:r>
            <a:endParaRPr sz="2800">
              <a:solidFill>
                <a:schemeClr val="dk1"/>
              </a:solidFill>
              <a:latin typeface="Calibri"/>
              <a:ea typeface="Calibri"/>
              <a:cs typeface="Calibri"/>
              <a:sym typeface="Calibri"/>
            </a:endParaRPr>
          </a:p>
        </p:txBody>
      </p:sp>
      <p:sp>
        <p:nvSpPr>
          <p:cNvPr id="234" name="Google Shape;234;g304073fb46b_0_14"/>
          <p:cNvSpPr txBox="1"/>
          <p:nvPr/>
        </p:nvSpPr>
        <p:spPr>
          <a:xfrm>
            <a:off x="4512775" y="3926100"/>
            <a:ext cx="4971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latin typeface="Calibri"/>
                <a:ea typeface="Calibri"/>
                <a:cs typeface="Calibri"/>
                <a:sym typeface="Calibri"/>
              </a:rPr>
              <a:t>Be a volunteer at ParkRun</a:t>
            </a:r>
            <a:endParaRPr sz="2800">
              <a:solidFill>
                <a:schemeClr val="dk1"/>
              </a:solidFill>
              <a:latin typeface="Calibri"/>
              <a:ea typeface="Calibri"/>
              <a:cs typeface="Calibri"/>
              <a:sym typeface="Calibri"/>
            </a:endParaRPr>
          </a:p>
        </p:txBody>
      </p:sp>
      <p:cxnSp>
        <p:nvCxnSpPr>
          <p:cNvPr id="235" name="Google Shape;235;g304073fb46b_0_14"/>
          <p:cNvCxnSpPr/>
          <p:nvPr/>
        </p:nvCxnSpPr>
        <p:spPr>
          <a:xfrm>
            <a:off x="180025" y="3804538"/>
            <a:ext cx="9297300" cy="7500"/>
          </a:xfrm>
          <a:prstGeom prst="straightConnector1">
            <a:avLst/>
          </a:prstGeom>
          <a:noFill/>
          <a:ln w="9525" cap="flat" cmpd="sng">
            <a:solidFill>
              <a:schemeClr val="dk2"/>
            </a:solidFill>
            <a:prstDash val="solid"/>
            <a:round/>
            <a:headEnd type="none" w="med" len="med"/>
            <a:tailEnd type="none" w="med" len="med"/>
          </a:ln>
        </p:spPr>
      </p:cxnSp>
      <p:sp>
        <p:nvSpPr>
          <p:cNvPr id="236" name="Google Shape;236;g304073fb46b_0_14"/>
          <p:cNvSpPr txBox="1"/>
          <p:nvPr/>
        </p:nvSpPr>
        <p:spPr>
          <a:xfrm>
            <a:off x="1310650" y="4883625"/>
            <a:ext cx="286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latin typeface="Calibri"/>
                <a:ea typeface="Calibri"/>
                <a:cs typeface="Calibri"/>
                <a:sym typeface="Calibri"/>
              </a:rPr>
              <a:t>Patient person</a:t>
            </a:r>
            <a:endParaRPr sz="2800">
              <a:solidFill>
                <a:schemeClr val="dk1"/>
              </a:solidFill>
              <a:latin typeface="Calibri"/>
              <a:ea typeface="Calibri"/>
              <a:cs typeface="Calibri"/>
              <a:sym typeface="Calibri"/>
            </a:endParaRPr>
          </a:p>
        </p:txBody>
      </p:sp>
      <p:sp>
        <p:nvSpPr>
          <p:cNvPr id="237" name="Google Shape;237;g304073fb46b_0_14"/>
          <p:cNvSpPr txBox="1"/>
          <p:nvPr/>
        </p:nvSpPr>
        <p:spPr>
          <a:xfrm>
            <a:off x="4485550" y="4984375"/>
            <a:ext cx="6251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latin typeface="Calibri"/>
                <a:ea typeface="Calibri"/>
                <a:cs typeface="Calibri"/>
                <a:sym typeface="Calibri"/>
              </a:rPr>
              <a:t>Reading with younger children</a:t>
            </a:r>
            <a:endParaRPr sz="2800">
              <a:solidFill>
                <a:schemeClr val="dk1"/>
              </a:solidFill>
              <a:latin typeface="Calibri"/>
              <a:ea typeface="Calibri"/>
              <a:cs typeface="Calibri"/>
              <a:sym typeface="Calibri"/>
            </a:endParaRPr>
          </a:p>
        </p:txBody>
      </p:sp>
      <p:cxnSp>
        <p:nvCxnSpPr>
          <p:cNvPr id="238" name="Google Shape;238;g304073fb46b_0_14"/>
          <p:cNvCxnSpPr/>
          <p:nvPr/>
        </p:nvCxnSpPr>
        <p:spPr>
          <a:xfrm>
            <a:off x="379900" y="5000163"/>
            <a:ext cx="9297300" cy="7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3"/>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45" name="Google Shape;245;p13"/>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46" name="Google Shape;246;p13"/>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Main Activity</a:t>
            </a:r>
            <a:endParaRPr/>
          </a:p>
        </p:txBody>
      </p:sp>
      <p:sp>
        <p:nvSpPr>
          <p:cNvPr id="247" name="Google Shape;247;p13"/>
          <p:cNvSpPr txBox="1"/>
          <p:nvPr/>
        </p:nvSpPr>
        <p:spPr>
          <a:xfrm>
            <a:off x="3387544" y="1643425"/>
            <a:ext cx="8624400" cy="378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Gill Sans"/>
                <a:ea typeface="Gill Sans"/>
                <a:cs typeface="Gill Sans"/>
                <a:sym typeface="Gill Sans"/>
              </a:rPr>
              <a:t>As a class, decide on a local group you’d like to reach out to and do so, making it clear what you’re offering. Enjoy making a difference!</a:t>
            </a:r>
            <a:br>
              <a:rPr lang="en-GB" sz="3200" b="0" i="0" u="none" strike="noStrike" cap="none">
                <a:solidFill>
                  <a:schemeClr val="dk1"/>
                </a:solidFill>
                <a:latin typeface="Gill Sans"/>
                <a:ea typeface="Gill Sans"/>
                <a:cs typeface="Gill Sans"/>
                <a:sym typeface="Gill Sans"/>
              </a:rPr>
            </a:br>
            <a:endParaRPr sz="32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800" b="1" i="0" u="none" strike="noStrike" cap="none">
                <a:solidFill>
                  <a:srgbClr val="CF2631"/>
                </a:solidFill>
                <a:latin typeface="Gill Sans"/>
                <a:ea typeface="Gill Sans"/>
                <a:cs typeface="Gill Sans"/>
                <a:sym typeface="Gill Sans"/>
              </a:rPr>
              <a:t>Think about:</a:t>
            </a:r>
            <a:endParaRPr/>
          </a:p>
          <a:p>
            <a:pPr marL="457200" marR="0" lvl="0" indent="-457200" algn="ctr" rtl="0">
              <a:spcBef>
                <a:spcPts val="0"/>
              </a:spcBef>
              <a:spcAft>
                <a:spcPts val="0"/>
              </a:spcAft>
              <a:buClr>
                <a:srgbClr val="CF2631"/>
              </a:buClr>
              <a:buSzPts val="2800"/>
              <a:buFont typeface="Arial"/>
              <a:buChar char="•"/>
            </a:pPr>
            <a:r>
              <a:rPr lang="en-GB" sz="2800" b="1">
                <a:solidFill>
                  <a:srgbClr val="CF2631"/>
                </a:solidFill>
                <a:latin typeface="Gill Sans"/>
                <a:ea typeface="Gill Sans"/>
                <a:cs typeface="Gill Sans"/>
                <a:sym typeface="Gill Sans"/>
              </a:rPr>
              <a:t>Why you want to work with this group;</a:t>
            </a:r>
            <a:endParaRPr/>
          </a:p>
          <a:p>
            <a:pPr marL="457200" marR="0" lvl="0" indent="-457200" algn="ctr" rtl="0">
              <a:spcBef>
                <a:spcPts val="0"/>
              </a:spcBef>
              <a:spcAft>
                <a:spcPts val="0"/>
              </a:spcAft>
              <a:buClr>
                <a:srgbClr val="CF2631"/>
              </a:buClr>
              <a:buSzPts val="2800"/>
              <a:buFont typeface="Arial"/>
              <a:buChar char="•"/>
            </a:pPr>
            <a:r>
              <a:rPr lang="en-GB" sz="2800" b="1" i="0" u="none" strike="noStrike" cap="none">
                <a:solidFill>
                  <a:srgbClr val="CF2631"/>
                </a:solidFill>
                <a:latin typeface="Gill Sans"/>
                <a:ea typeface="Gill Sans"/>
                <a:cs typeface="Gill Sans"/>
                <a:sym typeface="Gill Sans"/>
              </a:rPr>
              <a:t>W</a:t>
            </a:r>
            <a:r>
              <a:rPr lang="en-GB" sz="2800" b="1">
                <a:solidFill>
                  <a:srgbClr val="CF2631"/>
                </a:solidFill>
                <a:latin typeface="Gill Sans"/>
                <a:ea typeface="Gill Sans"/>
                <a:cs typeface="Gill Sans"/>
                <a:sym typeface="Gill Sans"/>
              </a:rPr>
              <a:t>hat you can offer;</a:t>
            </a:r>
            <a:endParaRPr/>
          </a:p>
          <a:p>
            <a:pPr marL="457200" marR="0" lvl="0" indent="-457200" algn="ctr" rtl="0">
              <a:spcBef>
                <a:spcPts val="0"/>
              </a:spcBef>
              <a:spcAft>
                <a:spcPts val="0"/>
              </a:spcAft>
              <a:buClr>
                <a:srgbClr val="CF2631"/>
              </a:buClr>
              <a:buSzPts val="2800"/>
              <a:buFont typeface="Arial"/>
              <a:buChar char="•"/>
            </a:pPr>
            <a:r>
              <a:rPr lang="en-GB" sz="2800" b="1">
                <a:solidFill>
                  <a:srgbClr val="CF2631"/>
                </a:solidFill>
                <a:latin typeface="Gill Sans"/>
                <a:ea typeface="Gill Sans"/>
                <a:cs typeface="Gill Sans"/>
                <a:sym typeface="Gill Sans"/>
              </a:rPr>
              <a:t>When this visit will happen.</a:t>
            </a:r>
            <a:endParaRPr/>
          </a:p>
        </p:txBody>
      </p:sp>
      <p:pic>
        <p:nvPicPr>
          <p:cNvPr id="248" name="Google Shape;248;p13"/>
          <p:cNvPicPr preferRelativeResize="0"/>
          <p:nvPr/>
        </p:nvPicPr>
        <p:blipFill rotWithShape="1">
          <a:blip r:embed="rId5">
            <a:alphaModFix/>
          </a:blip>
          <a:srcRect l="5980" t="10147" r="57278" b="19642"/>
          <a:stretch/>
        </p:blipFill>
        <p:spPr>
          <a:xfrm>
            <a:off x="370390" y="1812079"/>
            <a:ext cx="3017154" cy="32432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g304073fb46b_0_36"/>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55" name="Google Shape;255;g304073fb46b_0_36"/>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56" name="Google Shape;256;g304073fb46b_0_36"/>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Main Activity: </a:t>
            </a:r>
            <a:r>
              <a:rPr lang="en-GB" sz="4400">
                <a:solidFill>
                  <a:schemeClr val="lt1"/>
                </a:solidFill>
                <a:latin typeface="Gill Sans"/>
                <a:ea typeface="Gill Sans"/>
                <a:cs typeface="Gill Sans"/>
                <a:sym typeface="Gill Sans"/>
              </a:rPr>
              <a:t>Write Up</a:t>
            </a:r>
            <a:endParaRPr/>
          </a:p>
        </p:txBody>
      </p:sp>
      <p:sp>
        <p:nvSpPr>
          <p:cNvPr id="257" name="Google Shape;257;g304073fb46b_0_36"/>
          <p:cNvSpPr txBox="1"/>
          <p:nvPr/>
        </p:nvSpPr>
        <p:spPr>
          <a:xfrm>
            <a:off x="3387544" y="1643425"/>
            <a:ext cx="8624400" cy="435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Gill Sans"/>
                <a:ea typeface="Gill Sans"/>
                <a:cs typeface="Gill Sans"/>
                <a:sym typeface="Gill Sans"/>
              </a:rPr>
              <a:t>Write a piece to go into your school newsletter, telling your school community what you’ve been up to</a:t>
            </a:r>
            <a:endParaRPr sz="32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2800" b="1">
                <a:solidFill>
                  <a:srgbClr val="CF2631"/>
                </a:solidFill>
                <a:latin typeface="Gill Sans"/>
                <a:ea typeface="Gill Sans"/>
                <a:cs typeface="Gill Sans"/>
                <a:sym typeface="Gill Sans"/>
              </a:rPr>
              <a:t>Include:</a:t>
            </a:r>
            <a:endParaRPr/>
          </a:p>
          <a:p>
            <a:pPr marL="457200" marR="0" lvl="0" indent="-438150" algn="ctr" rtl="0">
              <a:spcBef>
                <a:spcPts val="0"/>
              </a:spcBef>
              <a:spcAft>
                <a:spcPts val="0"/>
              </a:spcAft>
              <a:buClr>
                <a:srgbClr val="CF2631"/>
              </a:buClr>
              <a:buSzPts val="2500"/>
              <a:buFont typeface="Arial"/>
              <a:buChar char="•"/>
            </a:pPr>
            <a:r>
              <a:rPr lang="en-GB" sz="2500" b="1">
                <a:solidFill>
                  <a:srgbClr val="CF2631"/>
                </a:solidFill>
                <a:latin typeface="Gill Sans"/>
                <a:ea typeface="Gill Sans"/>
                <a:cs typeface="Gill Sans"/>
                <a:sym typeface="Gill Sans"/>
              </a:rPr>
              <a:t>What group you got involved with and what you did;</a:t>
            </a:r>
            <a:endParaRPr sz="2500" b="1">
              <a:solidFill>
                <a:srgbClr val="CF2631"/>
              </a:solidFill>
              <a:latin typeface="Gill Sans"/>
              <a:ea typeface="Gill Sans"/>
              <a:cs typeface="Gill Sans"/>
              <a:sym typeface="Gill Sans"/>
            </a:endParaRPr>
          </a:p>
          <a:p>
            <a:pPr marL="457200" marR="0" lvl="0" indent="-438150" algn="ctr" rtl="0">
              <a:spcBef>
                <a:spcPts val="0"/>
              </a:spcBef>
              <a:spcAft>
                <a:spcPts val="0"/>
              </a:spcAft>
              <a:buClr>
                <a:srgbClr val="CF2631"/>
              </a:buClr>
              <a:buSzPts val="2500"/>
              <a:buFont typeface="Gill Sans"/>
              <a:buChar char="•"/>
            </a:pPr>
            <a:r>
              <a:rPr lang="en-GB" sz="2500" b="1">
                <a:solidFill>
                  <a:srgbClr val="CF2631"/>
                </a:solidFill>
                <a:latin typeface="Gill Sans"/>
                <a:ea typeface="Gill Sans"/>
                <a:cs typeface="Gill Sans"/>
                <a:sym typeface="Gill Sans"/>
              </a:rPr>
              <a:t>What you think the impact on others was;</a:t>
            </a:r>
            <a:endParaRPr sz="2500" b="1">
              <a:solidFill>
                <a:srgbClr val="CF2631"/>
              </a:solidFill>
              <a:latin typeface="Gill Sans"/>
              <a:ea typeface="Gill Sans"/>
              <a:cs typeface="Gill Sans"/>
              <a:sym typeface="Gill Sans"/>
            </a:endParaRPr>
          </a:p>
          <a:p>
            <a:pPr marL="457200" marR="0" lvl="0" indent="-438150" algn="ctr" rtl="0">
              <a:spcBef>
                <a:spcPts val="0"/>
              </a:spcBef>
              <a:spcAft>
                <a:spcPts val="0"/>
              </a:spcAft>
              <a:buClr>
                <a:srgbClr val="CF2631"/>
              </a:buClr>
              <a:buSzPts val="2500"/>
              <a:buFont typeface="Gill Sans"/>
              <a:buChar char="•"/>
            </a:pPr>
            <a:r>
              <a:rPr lang="en-GB" sz="2500" b="1">
                <a:solidFill>
                  <a:srgbClr val="CF2631"/>
                </a:solidFill>
                <a:latin typeface="Gill Sans"/>
                <a:ea typeface="Gill Sans"/>
                <a:cs typeface="Gill Sans"/>
                <a:sym typeface="Gill Sans"/>
              </a:rPr>
              <a:t>How you can develop this work in the future;</a:t>
            </a:r>
            <a:endParaRPr sz="2500" b="1">
              <a:solidFill>
                <a:srgbClr val="CF2631"/>
              </a:solidFill>
              <a:latin typeface="Gill Sans"/>
              <a:ea typeface="Gill Sans"/>
              <a:cs typeface="Gill Sans"/>
              <a:sym typeface="Gill Sans"/>
            </a:endParaRPr>
          </a:p>
          <a:p>
            <a:pPr marL="457200" marR="0" lvl="0" indent="-438150" algn="ctr" rtl="0">
              <a:spcBef>
                <a:spcPts val="0"/>
              </a:spcBef>
              <a:spcAft>
                <a:spcPts val="0"/>
              </a:spcAft>
              <a:buClr>
                <a:srgbClr val="CF2631"/>
              </a:buClr>
              <a:buSzPts val="2500"/>
              <a:buFont typeface="Gill Sans"/>
              <a:buChar char="•"/>
            </a:pPr>
            <a:r>
              <a:rPr lang="en-GB" sz="2500" b="1">
                <a:solidFill>
                  <a:srgbClr val="CF2631"/>
                </a:solidFill>
                <a:latin typeface="Gill Sans"/>
                <a:ea typeface="Gill Sans"/>
                <a:cs typeface="Gill Sans"/>
                <a:sym typeface="Gill Sans"/>
              </a:rPr>
              <a:t>How Scripture and Pope Francis’ words have influenced you.</a:t>
            </a:r>
            <a:endParaRPr sz="2500" b="1">
              <a:solidFill>
                <a:srgbClr val="CF2631"/>
              </a:solidFill>
              <a:latin typeface="Gill Sans"/>
              <a:ea typeface="Gill Sans"/>
              <a:cs typeface="Gill Sans"/>
              <a:sym typeface="Gill Sans"/>
            </a:endParaRPr>
          </a:p>
          <a:p>
            <a:pPr marL="457200" marR="0" lvl="0" indent="0" algn="l" rtl="0">
              <a:spcBef>
                <a:spcPts val="0"/>
              </a:spcBef>
              <a:spcAft>
                <a:spcPts val="0"/>
              </a:spcAft>
              <a:buNone/>
            </a:pPr>
            <a:endParaRPr sz="2800" b="1">
              <a:solidFill>
                <a:srgbClr val="CF2631"/>
              </a:solidFill>
              <a:latin typeface="Gill Sans"/>
              <a:ea typeface="Gill Sans"/>
              <a:cs typeface="Gill Sans"/>
              <a:sym typeface="Gill Sans"/>
            </a:endParaRPr>
          </a:p>
        </p:txBody>
      </p:sp>
      <p:pic>
        <p:nvPicPr>
          <p:cNvPr id="258" name="Google Shape;258;g304073fb46b_0_36"/>
          <p:cNvPicPr preferRelativeResize="0"/>
          <p:nvPr/>
        </p:nvPicPr>
        <p:blipFill rotWithShape="1">
          <a:blip r:embed="rId5">
            <a:alphaModFix/>
          </a:blip>
          <a:srcRect l="5981" t="10145" r="57278" b="19644"/>
          <a:stretch/>
        </p:blipFill>
        <p:spPr>
          <a:xfrm>
            <a:off x="370390" y="1812079"/>
            <a:ext cx="3017155" cy="32432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g304073fb46b_0_45"/>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265" name="Google Shape;265;g304073fb46b_0_45"/>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266" name="Google Shape;266;g304073fb46b_0_45"/>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Main Activity: </a:t>
            </a:r>
            <a:r>
              <a:rPr lang="en-GB" sz="4400">
                <a:solidFill>
                  <a:schemeClr val="lt1"/>
                </a:solidFill>
                <a:latin typeface="Gill Sans"/>
                <a:ea typeface="Gill Sans"/>
                <a:cs typeface="Gill Sans"/>
                <a:sym typeface="Gill Sans"/>
              </a:rPr>
              <a:t>Write Up (Extra Challenge)</a:t>
            </a:r>
            <a:endParaRPr/>
          </a:p>
        </p:txBody>
      </p:sp>
      <p:sp>
        <p:nvSpPr>
          <p:cNvPr id="267" name="Google Shape;267;g304073fb46b_0_45"/>
          <p:cNvSpPr txBox="1"/>
          <p:nvPr/>
        </p:nvSpPr>
        <p:spPr>
          <a:xfrm>
            <a:off x="3387544" y="1643425"/>
            <a:ext cx="8624400" cy="4463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Gill Sans"/>
                <a:ea typeface="Gill Sans"/>
                <a:cs typeface="Gill Sans"/>
                <a:sym typeface="Gill Sans"/>
              </a:rPr>
              <a:t>Look up parts of the world where there is violence, conflict, extreme poverty; places where people don’t feel the </a:t>
            </a:r>
            <a:r>
              <a:rPr lang="en-GB" sz="3200" i="1">
                <a:solidFill>
                  <a:schemeClr val="dk1"/>
                </a:solidFill>
                <a:latin typeface="Gill Sans"/>
                <a:ea typeface="Gill Sans"/>
                <a:cs typeface="Gill Sans"/>
                <a:sym typeface="Gill Sans"/>
              </a:rPr>
              <a:t>wonder</a:t>
            </a:r>
            <a:r>
              <a:rPr lang="en-GB" sz="3200">
                <a:solidFill>
                  <a:schemeClr val="dk1"/>
                </a:solidFill>
                <a:latin typeface="Gill Sans"/>
                <a:ea typeface="Gill Sans"/>
                <a:cs typeface="Gill Sans"/>
                <a:sym typeface="Gill Sans"/>
              </a:rPr>
              <a:t> of community and participation. Refer to these places in contrast to the work you’ve done and how community and participation can have such an impact on people’s wellbeing. Research organisations that are trying to help.</a:t>
            </a:r>
            <a:endParaRPr sz="3200" b="0" i="0" u="none" strike="noStrike" cap="none">
              <a:solidFill>
                <a:schemeClr val="dk1"/>
              </a:solidFill>
              <a:latin typeface="Gill Sans"/>
              <a:ea typeface="Gill Sans"/>
              <a:cs typeface="Gill Sans"/>
              <a:sym typeface="Gill Sans"/>
            </a:endParaRPr>
          </a:p>
          <a:p>
            <a:pPr marL="457200" marR="0" lvl="0" indent="0" algn="l" rtl="0">
              <a:spcBef>
                <a:spcPts val="0"/>
              </a:spcBef>
              <a:spcAft>
                <a:spcPts val="0"/>
              </a:spcAft>
              <a:buNone/>
            </a:pPr>
            <a:endParaRPr sz="2800" b="1">
              <a:solidFill>
                <a:srgbClr val="CF2631"/>
              </a:solidFill>
              <a:latin typeface="Gill Sans"/>
              <a:ea typeface="Gill Sans"/>
              <a:cs typeface="Gill Sans"/>
              <a:sym typeface="Gill Sans"/>
            </a:endParaRPr>
          </a:p>
        </p:txBody>
      </p:sp>
      <p:pic>
        <p:nvPicPr>
          <p:cNvPr id="268" name="Google Shape;268;g304073fb46b_0_45"/>
          <p:cNvPicPr preferRelativeResize="0"/>
          <p:nvPr/>
        </p:nvPicPr>
        <p:blipFill rotWithShape="1">
          <a:blip r:embed="rId5">
            <a:alphaModFix/>
          </a:blip>
          <a:srcRect l="5981" t="10145" r="57278" b="19644"/>
          <a:stretch/>
        </p:blipFill>
        <p:spPr>
          <a:xfrm>
            <a:off x="370390" y="1812079"/>
            <a:ext cx="3017155" cy="32432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4"/>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75" name="Google Shape;275;p14"/>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76" name="Google Shape;276;p14"/>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Plenary</a:t>
            </a:r>
            <a:endParaRPr/>
          </a:p>
        </p:txBody>
      </p:sp>
      <p:pic>
        <p:nvPicPr>
          <p:cNvPr id="277" name="Google Shape;277;p14">
            <a:hlinkClick r:id="rId5"/>
          </p:cNvPr>
          <p:cNvPicPr preferRelativeResize="0"/>
          <p:nvPr/>
        </p:nvPicPr>
        <p:blipFill rotWithShape="1">
          <a:blip r:embed="rId6">
            <a:alphaModFix/>
          </a:blip>
          <a:srcRect l="9728" t="7703" r="53125" b="17083"/>
          <a:stretch/>
        </p:blipFill>
        <p:spPr>
          <a:xfrm>
            <a:off x="8622778" y="1960340"/>
            <a:ext cx="2863526" cy="3261410"/>
          </a:xfrm>
          <a:prstGeom prst="rect">
            <a:avLst/>
          </a:prstGeom>
          <a:noFill/>
          <a:ln>
            <a:noFill/>
          </a:ln>
        </p:spPr>
      </p:pic>
      <p:sp>
        <p:nvSpPr>
          <p:cNvPr id="278" name="Google Shape;278;p14"/>
          <p:cNvSpPr/>
          <p:nvPr/>
        </p:nvSpPr>
        <p:spPr>
          <a:xfrm>
            <a:off x="833018" y="1802675"/>
            <a:ext cx="7674375" cy="3812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a:solidFill>
                  <a:schemeClr val="dk1"/>
                </a:solidFill>
                <a:latin typeface="Gill Sans"/>
                <a:ea typeface="Gill Sans"/>
                <a:cs typeface="Gill Sans"/>
                <a:sym typeface="Gill Sans"/>
              </a:rPr>
              <a:t>‘Carry each other’s burdens, and in this way you will fulfil the law of Christ.’ </a:t>
            </a:r>
            <a:endParaRPr/>
          </a:p>
          <a:p>
            <a:pPr marL="0" marR="0" lvl="0" indent="0" algn="ctr" rtl="0">
              <a:spcBef>
                <a:spcPts val="0"/>
              </a:spcBef>
              <a:spcAft>
                <a:spcPts val="0"/>
              </a:spcAft>
              <a:buNone/>
            </a:pPr>
            <a:r>
              <a:rPr lang="en-GB" sz="2000" b="1" i="0" u="none" strike="noStrike" cap="none">
                <a:solidFill>
                  <a:srgbClr val="C00000"/>
                </a:solidFill>
                <a:latin typeface="Gill Sans"/>
                <a:ea typeface="Gill Sans"/>
                <a:cs typeface="Gill Sans"/>
                <a:sym typeface="Gill Sans"/>
              </a:rPr>
              <a:t>Galatians 6:2</a:t>
            </a:r>
            <a:endParaRPr/>
          </a:p>
          <a:p>
            <a:pPr marL="0" marR="0" lvl="0" indent="0" algn="ctr" rtl="0">
              <a:lnSpc>
                <a:spcPct val="107000"/>
              </a:lnSpc>
              <a:spcBef>
                <a:spcPts val="0"/>
              </a:spcBef>
              <a:spcAft>
                <a:spcPts val="0"/>
              </a:spcAft>
              <a:buNone/>
            </a:pPr>
            <a:endParaRPr sz="2400" b="1">
              <a:solidFill>
                <a:srgbClr val="C00000"/>
              </a:solidFill>
              <a:latin typeface="Gill Sans"/>
              <a:ea typeface="Gill Sans"/>
              <a:cs typeface="Gill Sans"/>
              <a:sym typeface="Gill Sans"/>
            </a:endParaRPr>
          </a:p>
          <a:p>
            <a:pPr marL="0" marR="0" lvl="0" indent="0" algn="ctr" rtl="0">
              <a:lnSpc>
                <a:spcPct val="107000"/>
              </a:lnSpc>
              <a:spcBef>
                <a:spcPts val="0"/>
              </a:spcBef>
              <a:spcAft>
                <a:spcPts val="0"/>
              </a:spcAft>
              <a:buNone/>
            </a:pPr>
            <a:r>
              <a:rPr lang="en-GB" sz="2700" b="1" i="0" u="none" strike="noStrike" cap="none">
                <a:solidFill>
                  <a:srgbClr val="C00000"/>
                </a:solidFill>
                <a:latin typeface="Gill Sans"/>
                <a:ea typeface="Gill Sans"/>
                <a:cs typeface="Gill Sans"/>
                <a:sym typeface="Gill Sans"/>
              </a:rPr>
              <a:t>What do you think it means to ‘carry each other’s burdens’?</a:t>
            </a:r>
            <a:endParaRPr sz="2700"/>
          </a:p>
          <a:p>
            <a:pPr marL="0" marR="0" lvl="0" indent="0" algn="ctr" rtl="0">
              <a:lnSpc>
                <a:spcPct val="107000"/>
              </a:lnSpc>
              <a:spcBef>
                <a:spcPts val="800"/>
              </a:spcBef>
              <a:spcAft>
                <a:spcPts val="0"/>
              </a:spcAft>
              <a:buNone/>
            </a:pPr>
            <a:r>
              <a:rPr lang="en-GB" sz="2700" b="1">
                <a:solidFill>
                  <a:srgbClr val="C00000"/>
                </a:solidFill>
                <a:latin typeface="Gill Sans"/>
                <a:ea typeface="Gill Sans"/>
                <a:cs typeface="Gill Sans"/>
                <a:sym typeface="Gill Sans"/>
              </a:rPr>
              <a:t>In what way might your actions have helped someone else’s burden?</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01" name="Google Shape;101;p2"/>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Starter</a:t>
            </a:r>
            <a:endParaRPr/>
          </a:p>
        </p:txBody>
      </p:sp>
      <p:pic>
        <p:nvPicPr>
          <p:cNvPr id="102" name="Google Shape;102;p2"/>
          <p:cNvPicPr preferRelativeResize="0"/>
          <p:nvPr/>
        </p:nvPicPr>
        <p:blipFill rotWithShape="1">
          <a:blip r:embed="rId5">
            <a:alphaModFix/>
          </a:blip>
          <a:srcRect l="6145" t="11984" r="56616" b="18181"/>
          <a:stretch/>
        </p:blipFill>
        <p:spPr>
          <a:xfrm>
            <a:off x="8781553" y="1963661"/>
            <a:ext cx="2778211" cy="2930678"/>
          </a:xfrm>
          <a:prstGeom prst="rect">
            <a:avLst/>
          </a:prstGeom>
          <a:noFill/>
          <a:ln>
            <a:noFill/>
          </a:ln>
        </p:spPr>
      </p:pic>
      <p:sp>
        <p:nvSpPr>
          <p:cNvPr id="103" name="Google Shape;103;p2"/>
          <p:cNvSpPr txBox="1"/>
          <p:nvPr/>
        </p:nvSpPr>
        <p:spPr>
          <a:xfrm>
            <a:off x="1009923" y="2155128"/>
            <a:ext cx="7259433" cy="27392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none" strike="noStrike" cap="none">
                <a:solidFill>
                  <a:schemeClr val="dk1"/>
                </a:solidFill>
                <a:latin typeface="Gill Sans"/>
                <a:ea typeface="Gill Sans"/>
                <a:cs typeface="Gill Sans"/>
                <a:sym typeface="Gill Sans"/>
              </a:rPr>
              <a:t>‘For where two or three gather in my name, there am I with them.’</a:t>
            </a:r>
            <a:endParaRPr/>
          </a:p>
          <a:p>
            <a:pPr marL="0" marR="0" lvl="0" indent="0" algn="ctr" rtl="0">
              <a:spcBef>
                <a:spcPts val="0"/>
              </a:spcBef>
              <a:spcAft>
                <a:spcPts val="0"/>
              </a:spcAft>
              <a:buNone/>
            </a:pPr>
            <a:r>
              <a:rPr lang="en-GB" sz="2800" b="1" i="0" u="none" strike="noStrike" cap="none">
                <a:solidFill>
                  <a:srgbClr val="C00000"/>
                </a:solidFill>
                <a:latin typeface="Gill Sans"/>
                <a:ea typeface="Gill Sans"/>
                <a:cs typeface="Gill Sans"/>
                <a:sym typeface="Gill Sans"/>
              </a:rPr>
              <a:t>Matthew 18:20</a:t>
            </a:r>
            <a:endParaRPr/>
          </a:p>
          <a:p>
            <a:pPr marL="0" marR="0" lvl="0" indent="0" algn="ctr" rtl="0">
              <a:spcBef>
                <a:spcPts val="0"/>
              </a:spcBef>
              <a:spcAft>
                <a:spcPts val="0"/>
              </a:spcAft>
              <a:buNone/>
            </a:pPr>
            <a:r>
              <a:rPr lang="en-GB" sz="3600" b="1" i="0" u="none" strike="noStrike" cap="none">
                <a:solidFill>
                  <a:srgbClr val="C00000"/>
                </a:solidFill>
                <a:latin typeface="Gill Sans"/>
                <a:ea typeface="Gill Sans"/>
                <a:cs typeface="Gill Sans"/>
                <a:sym typeface="Gill Sans"/>
              </a:rPr>
              <a:t>What do you think Jesus meant by this?</a:t>
            </a:r>
            <a:endParaRPr sz="4000" b="1" i="0" u="none" strike="noStrike" cap="none">
              <a:solidFill>
                <a:srgbClr val="C00000"/>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10" name="Google Shape;110;p3"/>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11" name="Google Shape;111;p3"/>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Starter</a:t>
            </a:r>
            <a:endParaRPr/>
          </a:p>
        </p:txBody>
      </p:sp>
      <p:pic>
        <p:nvPicPr>
          <p:cNvPr id="112" name="Google Shape;112;p3"/>
          <p:cNvPicPr preferRelativeResize="0"/>
          <p:nvPr/>
        </p:nvPicPr>
        <p:blipFill rotWithShape="1">
          <a:blip r:embed="rId5">
            <a:alphaModFix/>
          </a:blip>
          <a:srcRect l="6145" t="11984" r="56616" b="18181"/>
          <a:stretch/>
        </p:blipFill>
        <p:spPr>
          <a:xfrm>
            <a:off x="8781553" y="1963661"/>
            <a:ext cx="2778211" cy="2930678"/>
          </a:xfrm>
          <a:prstGeom prst="rect">
            <a:avLst/>
          </a:prstGeom>
          <a:noFill/>
          <a:ln>
            <a:noFill/>
          </a:ln>
        </p:spPr>
      </p:pic>
      <p:sp>
        <p:nvSpPr>
          <p:cNvPr id="113" name="Google Shape;113;p3"/>
          <p:cNvSpPr txBox="1"/>
          <p:nvPr/>
        </p:nvSpPr>
        <p:spPr>
          <a:xfrm>
            <a:off x="1828799" y="2213282"/>
            <a:ext cx="6062870"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Gill Sans"/>
                <a:ea typeface="Gill Sans"/>
                <a:cs typeface="Gill Sans"/>
                <a:sym typeface="Gill Sans"/>
              </a:rPr>
              <a:t>As humans, we are meant to live in </a:t>
            </a:r>
            <a:r>
              <a:rPr lang="en-GB" sz="4000" b="1" i="0" u="none" strike="noStrike" cap="none">
                <a:solidFill>
                  <a:schemeClr val="dk1"/>
                </a:solidFill>
                <a:latin typeface="Gill Sans"/>
                <a:ea typeface="Gill Sans"/>
                <a:cs typeface="Gill Sans"/>
                <a:sym typeface="Gill Sans"/>
              </a:rPr>
              <a:t>community</a:t>
            </a:r>
            <a:r>
              <a:rPr lang="en-GB" sz="4000" b="0" i="0" u="none" strike="noStrike" cap="none">
                <a:solidFill>
                  <a:schemeClr val="dk1"/>
                </a:solidFill>
                <a:latin typeface="Gill Sans"/>
                <a:ea typeface="Gill Sans"/>
                <a:cs typeface="Gill Sans"/>
                <a:sym typeface="Gill Sans"/>
              </a:rPr>
              <a:t>.</a:t>
            </a:r>
            <a:endParaRPr/>
          </a:p>
          <a:p>
            <a:pPr marL="0" marR="0" lvl="0" indent="0" algn="ctr" rtl="0">
              <a:spcBef>
                <a:spcPts val="0"/>
              </a:spcBef>
              <a:spcAft>
                <a:spcPts val="0"/>
              </a:spcAft>
              <a:buNone/>
            </a:pPr>
            <a:r>
              <a:rPr lang="en-GB" sz="4000" b="1" i="0" u="none" strike="noStrike" cap="none">
                <a:solidFill>
                  <a:srgbClr val="C00000"/>
                </a:solidFill>
                <a:latin typeface="Gill Sans"/>
                <a:ea typeface="Gill Sans"/>
                <a:cs typeface="Gill Sans"/>
                <a:sym typeface="Gill Sans"/>
              </a:rPr>
              <a:t>How would you explain what a ‘community’ 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l="108" t="12102" r="355"/>
          <a:stretch/>
        </p:blipFill>
        <p:spPr>
          <a:xfrm>
            <a:off x="0" y="0"/>
            <a:ext cx="12176206" cy="1802675"/>
          </a:xfrm>
          <a:prstGeom prst="rect">
            <a:avLst/>
          </a:prstGeom>
          <a:noFill/>
          <a:ln>
            <a:noFill/>
          </a:ln>
        </p:spPr>
      </p:pic>
      <p:pic>
        <p:nvPicPr>
          <p:cNvPr id="120" name="Google Shape;120;p4"/>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21" name="Google Shape;121;p4"/>
          <p:cNvPicPr preferRelativeResize="0"/>
          <p:nvPr/>
        </p:nvPicPr>
        <p:blipFill rotWithShape="1">
          <a:blip r:embed="rId5">
            <a:alphaModFix/>
          </a:blip>
          <a:srcRect l="5671" r="4772"/>
          <a:stretch/>
        </p:blipFill>
        <p:spPr>
          <a:xfrm>
            <a:off x="-71883" y="0"/>
            <a:ext cx="1978926" cy="5873436"/>
          </a:xfrm>
          <a:prstGeom prst="rect">
            <a:avLst/>
          </a:prstGeom>
          <a:noFill/>
          <a:ln>
            <a:noFill/>
          </a:ln>
        </p:spPr>
      </p:pic>
      <p:pic>
        <p:nvPicPr>
          <p:cNvPr id="122" name="Google Shape;122;p4"/>
          <p:cNvPicPr preferRelativeResize="0"/>
          <p:nvPr/>
        </p:nvPicPr>
        <p:blipFill rotWithShape="1">
          <a:blip r:embed="rId6">
            <a:alphaModFix/>
          </a:blip>
          <a:srcRect b="786"/>
          <a:stretch/>
        </p:blipFill>
        <p:spPr>
          <a:xfrm>
            <a:off x="8015344" y="-12200"/>
            <a:ext cx="2132554" cy="5891963"/>
          </a:xfrm>
          <a:prstGeom prst="rect">
            <a:avLst/>
          </a:prstGeom>
          <a:noFill/>
          <a:ln>
            <a:noFill/>
          </a:ln>
        </p:spPr>
      </p:pic>
      <p:pic>
        <p:nvPicPr>
          <p:cNvPr id="123" name="Google Shape;123;p4"/>
          <p:cNvPicPr preferRelativeResize="0"/>
          <p:nvPr/>
        </p:nvPicPr>
        <p:blipFill rotWithShape="1">
          <a:blip r:embed="rId7">
            <a:alphaModFix/>
          </a:blip>
          <a:srcRect l="4140" t="929" r="4169" b="264"/>
          <a:stretch/>
        </p:blipFill>
        <p:spPr>
          <a:xfrm>
            <a:off x="3824518" y="0"/>
            <a:ext cx="2115403" cy="5873436"/>
          </a:xfrm>
          <a:prstGeom prst="rect">
            <a:avLst/>
          </a:prstGeom>
          <a:noFill/>
          <a:ln>
            <a:noFill/>
          </a:ln>
        </p:spPr>
      </p:pic>
      <p:pic>
        <p:nvPicPr>
          <p:cNvPr id="124" name="Google Shape;124;p4"/>
          <p:cNvPicPr preferRelativeResize="0"/>
          <p:nvPr/>
        </p:nvPicPr>
        <p:blipFill rotWithShape="1">
          <a:blip r:embed="rId8">
            <a:alphaModFix/>
          </a:blip>
          <a:srcRect l="3112" t="861" r="3347"/>
          <a:stretch/>
        </p:blipFill>
        <p:spPr>
          <a:xfrm>
            <a:off x="1869115" y="0"/>
            <a:ext cx="2006221" cy="5873436"/>
          </a:xfrm>
          <a:prstGeom prst="rect">
            <a:avLst/>
          </a:prstGeom>
          <a:noFill/>
          <a:ln>
            <a:noFill/>
          </a:ln>
        </p:spPr>
      </p:pic>
      <p:pic>
        <p:nvPicPr>
          <p:cNvPr id="125" name="Google Shape;125;p4"/>
          <p:cNvPicPr preferRelativeResize="0"/>
          <p:nvPr/>
        </p:nvPicPr>
        <p:blipFill rotWithShape="1">
          <a:blip r:embed="rId9">
            <a:alphaModFix/>
          </a:blip>
          <a:srcRect l="5494" r="6758"/>
          <a:stretch/>
        </p:blipFill>
        <p:spPr>
          <a:xfrm>
            <a:off x="10128788" y="0"/>
            <a:ext cx="2162633" cy="5884508"/>
          </a:xfrm>
          <a:prstGeom prst="rect">
            <a:avLst/>
          </a:prstGeom>
          <a:noFill/>
          <a:ln>
            <a:noFill/>
          </a:ln>
        </p:spPr>
      </p:pic>
      <p:pic>
        <p:nvPicPr>
          <p:cNvPr id="126" name="Google Shape;126;p4"/>
          <p:cNvPicPr preferRelativeResize="0"/>
          <p:nvPr/>
        </p:nvPicPr>
        <p:blipFill rotWithShape="1">
          <a:blip r:embed="rId10">
            <a:alphaModFix/>
          </a:blip>
          <a:srcRect t="1149"/>
          <a:stretch/>
        </p:blipFill>
        <p:spPr>
          <a:xfrm>
            <a:off x="5899748" y="0"/>
            <a:ext cx="2153617" cy="5873436"/>
          </a:xfrm>
          <a:prstGeom prst="rect">
            <a:avLst/>
          </a:prstGeom>
          <a:noFill/>
          <a:ln>
            <a:noFill/>
          </a:ln>
        </p:spPr>
      </p:pic>
      <p:pic>
        <p:nvPicPr>
          <p:cNvPr id="127" name="Google Shape;127;p4"/>
          <p:cNvPicPr preferRelativeResize="0"/>
          <p:nvPr/>
        </p:nvPicPr>
        <p:blipFill rotWithShape="1">
          <a:blip r:embed="rId11">
            <a:alphaModFix/>
          </a:blip>
          <a:srcRect/>
          <a:stretch/>
        </p:blipFill>
        <p:spPr>
          <a:xfrm>
            <a:off x="11851852" y="5321614"/>
            <a:ext cx="439569" cy="557721"/>
          </a:xfrm>
          <a:prstGeom prst="rect">
            <a:avLst/>
          </a:prstGeom>
          <a:noFill/>
          <a:ln>
            <a:noFill/>
          </a:ln>
        </p:spPr>
      </p:pic>
      <p:pic>
        <p:nvPicPr>
          <p:cNvPr id="128" name="Google Shape;128;p4"/>
          <p:cNvPicPr preferRelativeResize="0"/>
          <p:nvPr/>
        </p:nvPicPr>
        <p:blipFill rotWithShape="1">
          <a:blip r:embed="rId11">
            <a:alphaModFix/>
          </a:blip>
          <a:srcRect/>
          <a:stretch/>
        </p:blipFill>
        <p:spPr>
          <a:xfrm>
            <a:off x="11536715" y="5683014"/>
            <a:ext cx="681176" cy="196463"/>
          </a:xfrm>
          <a:prstGeom prst="rect">
            <a:avLst/>
          </a:prstGeom>
          <a:noFill/>
          <a:ln>
            <a:noFill/>
          </a:ln>
        </p:spPr>
      </p:pic>
      <p:sp>
        <p:nvSpPr>
          <p:cNvPr id="129" name="Google Shape;129;p4"/>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l="108" t="12102" r="355"/>
          <a:stretch/>
        </p:blipFill>
        <p:spPr>
          <a:xfrm>
            <a:off x="0" y="0"/>
            <a:ext cx="12176206" cy="1802675"/>
          </a:xfrm>
          <a:prstGeom prst="rect">
            <a:avLst/>
          </a:prstGeom>
          <a:noFill/>
          <a:ln>
            <a:noFill/>
          </a:ln>
        </p:spPr>
      </p:pic>
      <p:pic>
        <p:nvPicPr>
          <p:cNvPr id="136" name="Google Shape;136;p5"/>
          <p:cNvPicPr preferRelativeResize="0"/>
          <p:nvPr/>
        </p:nvPicPr>
        <p:blipFill rotWithShape="1">
          <a:blip r:embed="rId4">
            <a:alphaModFix/>
          </a:blip>
          <a:srcRect/>
          <a:stretch/>
        </p:blipFill>
        <p:spPr>
          <a:xfrm>
            <a:off x="185350" y="5723649"/>
            <a:ext cx="11547259" cy="1128576"/>
          </a:xfrm>
          <a:prstGeom prst="rect">
            <a:avLst/>
          </a:prstGeom>
          <a:noFill/>
          <a:ln>
            <a:noFill/>
          </a:ln>
        </p:spPr>
      </p:pic>
      <p:pic>
        <p:nvPicPr>
          <p:cNvPr id="137" name="Google Shape;137;p5"/>
          <p:cNvPicPr preferRelativeResize="0"/>
          <p:nvPr/>
        </p:nvPicPr>
        <p:blipFill rotWithShape="1">
          <a:blip r:embed="rId5">
            <a:alphaModFix/>
          </a:blip>
          <a:srcRect l="5671" r="4772"/>
          <a:stretch/>
        </p:blipFill>
        <p:spPr>
          <a:xfrm>
            <a:off x="-71883" y="0"/>
            <a:ext cx="1978926" cy="5873436"/>
          </a:xfrm>
          <a:prstGeom prst="rect">
            <a:avLst/>
          </a:prstGeom>
          <a:noFill/>
          <a:ln>
            <a:noFill/>
          </a:ln>
        </p:spPr>
      </p:pic>
      <p:pic>
        <p:nvPicPr>
          <p:cNvPr id="138" name="Google Shape;138;p5"/>
          <p:cNvPicPr preferRelativeResize="0"/>
          <p:nvPr/>
        </p:nvPicPr>
        <p:blipFill rotWithShape="1">
          <a:blip r:embed="rId6">
            <a:alphaModFix/>
          </a:blip>
          <a:srcRect b="786"/>
          <a:stretch/>
        </p:blipFill>
        <p:spPr>
          <a:xfrm>
            <a:off x="8015344" y="-12200"/>
            <a:ext cx="2132554" cy="5891963"/>
          </a:xfrm>
          <a:prstGeom prst="rect">
            <a:avLst/>
          </a:prstGeom>
          <a:noFill/>
          <a:ln>
            <a:noFill/>
          </a:ln>
        </p:spPr>
      </p:pic>
      <p:pic>
        <p:nvPicPr>
          <p:cNvPr id="139" name="Google Shape;139;p5"/>
          <p:cNvPicPr preferRelativeResize="0"/>
          <p:nvPr/>
        </p:nvPicPr>
        <p:blipFill rotWithShape="1">
          <a:blip r:embed="rId7">
            <a:alphaModFix/>
          </a:blip>
          <a:srcRect l="4140" t="929" r="4169" b="264"/>
          <a:stretch/>
        </p:blipFill>
        <p:spPr>
          <a:xfrm>
            <a:off x="3824518" y="0"/>
            <a:ext cx="2115403" cy="5873436"/>
          </a:xfrm>
          <a:prstGeom prst="rect">
            <a:avLst/>
          </a:prstGeom>
          <a:noFill/>
          <a:ln>
            <a:noFill/>
          </a:ln>
        </p:spPr>
      </p:pic>
      <p:pic>
        <p:nvPicPr>
          <p:cNvPr id="140" name="Google Shape;140;p5"/>
          <p:cNvPicPr preferRelativeResize="0"/>
          <p:nvPr/>
        </p:nvPicPr>
        <p:blipFill rotWithShape="1">
          <a:blip r:embed="rId8">
            <a:alphaModFix/>
          </a:blip>
          <a:srcRect l="3112" t="861" r="3347"/>
          <a:stretch/>
        </p:blipFill>
        <p:spPr>
          <a:xfrm>
            <a:off x="1869115" y="0"/>
            <a:ext cx="2006221" cy="5873436"/>
          </a:xfrm>
          <a:prstGeom prst="rect">
            <a:avLst/>
          </a:prstGeom>
          <a:noFill/>
          <a:ln>
            <a:noFill/>
          </a:ln>
        </p:spPr>
      </p:pic>
      <p:pic>
        <p:nvPicPr>
          <p:cNvPr id="141" name="Google Shape;141;p5"/>
          <p:cNvPicPr preferRelativeResize="0"/>
          <p:nvPr/>
        </p:nvPicPr>
        <p:blipFill rotWithShape="1">
          <a:blip r:embed="rId9">
            <a:alphaModFix/>
          </a:blip>
          <a:srcRect l="5494" r="6758"/>
          <a:stretch/>
        </p:blipFill>
        <p:spPr>
          <a:xfrm>
            <a:off x="10128788" y="0"/>
            <a:ext cx="2162633" cy="5884508"/>
          </a:xfrm>
          <a:prstGeom prst="rect">
            <a:avLst/>
          </a:prstGeom>
          <a:noFill/>
          <a:ln>
            <a:noFill/>
          </a:ln>
        </p:spPr>
      </p:pic>
      <p:pic>
        <p:nvPicPr>
          <p:cNvPr id="142" name="Google Shape;142;p5"/>
          <p:cNvPicPr preferRelativeResize="0"/>
          <p:nvPr/>
        </p:nvPicPr>
        <p:blipFill rotWithShape="1">
          <a:blip r:embed="rId10">
            <a:alphaModFix/>
          </a:blip>
          <a:srcRect t="1149"/>
          <a:stretch/>
        </p:blipFill>
        <p:spPr>
          <a:xfrm>
            <a:off x="5899748" y="0"/>
            <a:ext cx="2153617" cy="5873436"/>
          </a:xfrm>
          <a:prstGeom prst="rect">
            <a:avLst/>
          </a:prstGeom>
          <a:noFill/>
          <a:ln>
            <a:noFill/>
          </a:ln>
        </p:spPr>
      </p:pic>
      <p:pic>
        <p:nvPicPr>
          <p:cNvPr id="143" name="Google Shape;143;p5"/>
          <p:cNvPicPr preferRelativeResize="0"/>
          <p:nvPr/>
        </p:nvPicPr>
        <p:blipFill rotWithShape="1">
          <a:blip r:embed="rId11">
            <a:alphaModFix/>
          </a:blip>
          <a:srcRect/>
          <a:stretch/>
        </p:blipFill>
        <p:spPr>
          <a:xfrm>
            <a:off x="11851852" y="5321614"/>
            <a:ext cx="439569" cy="557721"/>
          </a:xfrm>
          <a:prstGeom prst="rect">
            <a:avLst/>
          </a:prstGeom>
          <a:noFill/>
          <a:ln>
            <a:noFill/>
          </a:ln>
        </p:spPr>
      </p:pic>
      <p:pic>
        <p:nvPicPr>
          <p:cNvPr id="144" name="Google Shape;144;p5"/>
          <p:cNvPicPr preferRelativeResize="0"/>
          <p:nvPr/>
        </p:nvPicPr>
        <p:blipFill rotWithShape="1">
          <a:blip r:embed="rId11">
            <a:alphaModFix/>
          </a:blip>
          <a:srcRect/>
          <a:stretch/>
        </p:blipFill>
        <p:spPr>
          <a:xfrm>
            <a:off x="11536715" y="5683014"/>
            <a:ext cx="681176" cy="196463"/>
          </a:xfrm>
          <a:prstGeom prst="rect">
            <a:avLst/>
          </a:prstGeom>
          <a:noFill/>
          <a:ln>
            <a:noFill/>
          </a:ln>
        </p:spPr>
      </p:pic>
      <p:sp>
        <p:nvSpPr>
          <p:cNvPr id="145" name="Google Shape;145;p5"/>
          <p:cNvSpPr txBox="1"/>
          <p:nvPr/>
        </p:nvSpPr>
        <p:spPr>
          <a:xfrm>
            <a:off x="2955841" y="5997419"/>
            <a:ext cx="8021863"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Calibri"/>
              <a:buNone/>
            </a:pPr>
            <a:r>
              <a:rPr lang="en-GB" sz="4400" b="0" i="0" u="none" strike="noStrike" cap="none">
                <a:solidFill>
                  <a:srgbClr val="000000"/>
                </a:solidFill>
                <a:latin typeface="Calibri"/>
                <a:ea typeface="Calibri"/>
                <a:cs typeface="Calibri"/>
                <a:sym typeface="Calibri"/>
              </a:rPr>
              <a:t>Catholic</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Social</a:t>
            </a:r>
            <a:r>
              <a:rPr lang="en-GB" sz="4000" b="0" i="0" u="none" strike="noStrike" cap="none">
                <a:solidFill>
                  <a:srgbClr val="000000"/>
                </a:solidFill>
                <a:latin typeface="Calibri"/>
                <a:ea typeface="Calibri"/>
                <a:cs typeface="Calibri"/>
                <a:sym typeface="Calibri"/>
              </a:rPr>
              <a:t> </a:t>
            </a:r>
            <a:r>
              <a:rPr lang="en-GB" sz="4400" b="0" i="0" u="none" strike="noStrike" cap="none">
                <a:solidFill>
                  <a:srgbClr val="000000"/>
                </a:solidFill>
                <a:latin typeface="Calibri"/>
                <a:ea typeface="Calibri"/>
                <a:cs typeface="Calibri"/>
                <a:sym typeface="Calibri"/>
              </a:rPr>
              <a:t>Teaching</a:t>
            </a:r>
            <a:endParaRPr sz="40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52" name="Google Shape;152;p6"/>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53" name="Google Shape;153;p6"/>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54" name="Google Shape;154;p6"/>
          <p:cNvPicPr preferRelativeResize="0"/>
          <p:nvPr/>
        </p:nvPicPr>
        <p:blipFill rotWithShape="1">
          <a:blip r:embed="rId5">
            <a:alphaModFix/>
          </a:blip>
          <a:srcRect l="6145" t="11984" r="56616" b="18181"/>
          <a:stretch/>
        </p:blipFill>
        <p:spPr>
          <a:xfrm>
            <a:off x="8781553" y="1963661"/>
            <a:ext cx="2778211" cy="2930678"/>
          </a:xfrm>
          <a:prstGeom prst="rect">
            <a:avLst/>
          </a:prstGeom>
          <a:noFill/>
          <a:ln>
            <a:noFill/>
          </a:ln>
        </p:spPr>
      </p:pic>
      <p:sp>
        <p:nvSpPr>
          <p:cNvPr id="155" name="Google Shape;155;p6"/>
          <p:cNvSpPr txBox="1"/>
          <p:nvPr/>
        </p:nvSpPr>
        <p:spPr>
          <a:xfrm>
            <a:off x="1068909" y="1843950"/>
            <a:ext cx="7185087" cy="3170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Gill Sans"/>
                <a:ea typeface="Gill Sans"/>
                <a:cs typeface="Gill Sans"/>
                <a:sym typeface="Gill Sans"/>
              </a:rPr>
              <a:t>A </a:t>
            </a:r>
            <a:r>
              <a:rPr lang="en-GB" sz="4000" b="1" i="0" u="none" strike="noStrike" cap="none">
                <a:solidFill>
                  <a:schemeClr val="dk1"/>
                </a:solidFill>
                <a:latin typeface="Gill Sans"/>
                <a:ea typeface="Gill Sans"/>
                <a:cs typeface="Gill Sans"/>
                <a:sym typeface="Gill Sans"/>
              </a:rPr>
              <a:t>community</a:t>
            </a:r>
            <a:r>
              <a:rPr lang="en-GB" sz="4000" b="0" i="0" u="none" strike="noStrike" cap="none">
                <a:solidFill>
                  <a:schemeClr val="dk1"/>
                </a:solidFill>
                <a:latin typeface="Gill Sans"/>
                <a:ea typeface="Gill Sans"/>
                <a:cs typeface="Gill Sans"/>
                <a:sym typeface="Gill Sans"/>
              </a:rPr>
              <a:t> is a group of people who live, work or otherwise spend time together.</a:t>
            </a:r>
            <a:endParaRPr/>
          </a:p>
          <a:p>
            <a:pPr marL="0" marR="0" lvl="0" indent="0" algn="ctr" rtl="0">
              <a:spcBef>
                <a:spcPts val="0"/>
              </a:spcBef>
              <a:spcAft>
                <a:spcPts val="0"/>
              </a:spcAft>
              <a:buNone/>
            </a:pPr>
            <a:r>
              <a:rPr lang="en-GB" sz="4000" b="1" i="0" u="none" strike="noStrike" cap="none">
                <a:solidFill>
                  <a:srgbClr val="C00000"/>
                </a:solidFill>
                <a:latin typeface="Gill Sans"/>
                <a:ea typeface="Gill Sans"/>
                <a:cs typeface="Gill Sans"/>
                <a:sym typeface="Gill Sans"/>
              </a:rPr>
              <a:t>What communities are you a part of?</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7"/>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62" name="Google Shape;162;p7"/>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63" name="Google Shape;163;p7"/>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64" name="Google Shape;164;p7"/>
          <p:cNvPicPr preferRelativeResize="0"/>
          <p:nvPr/>
        </p:nvPicPr>
        <p:blipFill rotWithShape="1">
          <a:blip r:embed="rId5">
            <a:alphaModFix/>
          </a:blip>
          <a:srcRect l="10983" t="3768" r="28544" b="54492"/>
          <a:stretch/>
        </p:blipFill>
        <p:spPr>
          <a:xfrm>
            <a:off x="695738" y="2192855"/>
            <a:ext cx="2932045" cy="2862471"/>
          </a:xfrm>
          <a:prstGeom prst="rect">
            <a:avLst/>
          </a:prstGeom>
          <a:noFill/>
          <a:ln>
            <a:noFill/>
          </a:ln>
        </p:spPr>
      </p:pic>
      <p:sp>
        <p:nvSpPr>
          <p:cNvPr id="165" name="Google Shape;165;p7"/>
          <p:cNvSpPr txBox="1"/>
          <p:nvPr/>
        </p:nvSpPr>
        <p:spPr>
          <a:xfrm>
            <a:off x="4311175" y="2448062"/>
            <a:ext cx="7185087"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chemeClr val="dk1"/>
                </a:solidFill>
                <a:latin typeface="Gill Sans"/>
                <a:ea typeface="Gill Sans"/>
                <a:cs typeface="Gill Sans"/>
                <a:sym typeface="Gill Sans"/>
              </a:rPr>
              <a:t>As Christians, we are called to live in </a:t>
            </a:r>
            <a:r>
              <a:rPr lang="en-GB" sz="3200" b="1" i="0" u="none" strike="noStrike" cap="none">
                <a:solidFill>
                  <a:schemeClr val="dk1"/>
                </a:solidFill>
                <a:latin typeface="Gill Sans"/>
                <a:ea typeface="Gill Sans"/>
                <a:cs typeface="Gill Sans"/>
                <a:sym typeface="Gill Sans"/>
              </a:rPr>
              <a:t>community</a:t>
            </a:r>
            <a:r>
              <a:rPr lang="en-GB" sz="3200" b="0" i="0" u="none" strike="noStrike" cap="none">
                <a:solidFill>
                  <a:schemeClr val="dk1"/>
                </a:solidFill>
                <a:latin typeface="Gill Sans"/>
                <a:ea typeface="Gill Sans"/>
                <a:cs typeface="Gill Sans"/>
                <a:sym typeface="Gill Sans"/>
              </a:rPr>
              <a:t> with one another. </a:t>
            </a:r>
            <a:endParaRPr/>
          </a:p>
          <a:p>
            <a:pPr marL="0" marR="0" lvl="0" indent="0" algn="ctr" rtl="0">
              <a:spcBef>
                <a:spcPts val="0"/>
              </a:spcBef>
              <a:spcAft>
                <a:spcPts val="0"/>
              </a:spcAft>
              <a:buNone/>
            </a:pPr>
            <a:r>
              <a:rPr lang="en-GB" sz="3200" b="0" i="0" u="none" strike="noStrike" cap="none">
                <a:solidFill>
                  <a:schemeClr val="dk1"/>
                </a:solidFill>
                <a:latin typeface="Gill Sans"/>
                <a:ea typeface="Gill Sans"/>
                <a:cs typeface="Gill Sans"/>
                <a:sym typeface="Gill Sans"/>
              </a:rPr>
              <a:t>This means being </a:t>
            </a:r>
            <a:r>
              <a:rPr lang="en-GB" sz="3200" b="1" i="0" u="none" strike="noStrike" cap="none">
                <a:solidFill>
                  <a:schemeClr val="dk1"/>
                </a:solidFill>
                <a:latin typeface="Gill Sans"/>
                <a:ea typeface="Gill Sans"/>
                <a:cs typeface="Gill Sans"/>
                <a:sym typeface="Gill Sans"/>
              </a:rPr>
              <a:t>active members</a:t>
            </a:r>
            <a:r>
              <a:rPr lang="en-GB" sz="3200" b="0" i="0" u="none" strike="noStrike" cap="none">
                <a:solidFill>
                  <a:schemeClr val="dk1"/>
                </a:solidFill>
                <a:latin typeface="Gill Sans"/>
                <a:ea typeface="Gill Sans"/>
                <a:cs typeface="Gill Sans"/>
                <a:sym typeface="Gill Sans"/>
              </a:rPr>
              <a:t> of the world we live in.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9"/>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72" name="Google Shape;172;p9"/>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73" name="Google Shape;173;p9"/>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74" name="Google Shape;174;p9"/>
          <p:cNvPicPr preferRelativeResize="0"/>
          <p:nvPr/>
        </p:nvPicPr>
        <p:blipFill rotWithShape="1">
          <a:blip r:embed="rId5">
            <a:alphaModFix/>
          </a:blip>
          <a:srcRect l="9728" t="7703" r="53125" b="17083"/>
          <a:stretch/>
        </p:blipFill>
        <p:spPr>
          <a:xfrm>
            <a:off x="1026515" y="2110962"/>
            <a:ext cx="2863526" cy="3261410"/>
          </a:xfrm>
          <a:prstGeom prst="rect">
            <a:avLst/>
          </a:prstGeom>
          <a:noFill/>
          <a:ln>
            <a:noFill/>
          </a:ln>
        </p:spPr>
      </p:pic>
      <p:sp>
        <p:nvSpPr>
          <p:cNvPr id="175" name="Google Shape;175;p9"/>
          <p:cNvSpPr/>
          <p:nvPr/>
        </p:nvSpPr>
        <p:spPr>
          <a:xfrm>
            <a:off x="4704241" y="2772171"/>
            <a:ext cx="672576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chemeClr val="dk1"/>
                </a:solidFill>
                <a:latin typeface="Gill Sans"/>
                <a:ea typeface="Gill Sans"/>
                <a:cs typeface="Gill Sans"/>
                <a:sym typeface="Gill Sans"/>
              </a:rPr>
              <a:t>‘Love one another: just as I have loved you ... By this all people will know that you are my disciples.’</a:t>
            </a:r>
            <a:endParaRPr sz="2400" b="0" i="0" u="none" strike="noStrike" cap="none">
              <a:solidFill>
                <a:srgbClr val="000000"/>
              </a:solidFill>
              <a:latin typeface="Gill Sans"/>
              <a:ea typeface="Gill Sans"/>
              <a:cs typeface="Gill Sans"/>
              <a:sym typeface="Gill Sans"/>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John 13:34-35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0"/>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82" name="Google Shape;182;p10"/>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83" name="Google Shape;183;p10"/>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84" name="Google Shape;184;p10"/>
          <p:cNvPicPr preferRelativeResize="0"/>
          <p:nvPr/>
        </p:nvPicPr>
        <p:blipFill rotWithShape="1">
          <a:blip r:embed="rId5">
            <a:alphaModFix/>
          </a:blip>
          <a:srcRect l="9728" t="7703" r="53125" b="17083"/>
          <a:stretch/>
        </p:blipFill>
        <p:spPr>
          <a:xfrm>
            <a:off x="8421228" y="1932641"/>
            <a:ext cx="2863526" cy="3261410"/>
          </a:xfrm>
          <a:prstGeom prst="rect">
            <a:avLst/>
          </a:prstGeom>
          <a:noFill/>
          <a:ln>
            <a:noFill/>
          </a:ln>
        </p:spPr>
      </p:pic>
      <p:sp>
        <p:nvSpPr>
          <p:cNvPr id="185" name="Google Shape;185;p10"/>
          <p:cNvSpPr/>
          <p:nvPr/>
        </p:nvSpPr>
        <p:spPr>
          <a:xfrm>
            <a:off x="907246" y="1824408"/>
            <a:ext cx="7203084" cy="3477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0" i="0" u="none" strike="noStrike" cap="none">
                <a:solidFill>
                  <a:schemeClr val="dk1"/>
                </a:solidFill>
                <a:latin typeface="Gill Sans"/>
                <a:ea typeface="Gill Sans"/>
                <a:cs typeface="Gill Sans"/>
                <a:sym typeface="Gill Sans"/>
              </a:rPr>
              <a:t>‘You shall love the Lord your God with all your heart, and with all your soul, and with all your mind.  This is the first and greatest commandment.  And the second is you shall love your neighbour as yourself.’</a:t>
            </a:r>
            <a:endParaRPr/>
          </a:p>
          <a:p>
            <a:pPr marL="0" marR="0" lvl="0" indent="0" algn="ctr" rtl="0">
              <a:spcBef>
                <a:spcPts val="0"/>
              </a:spcBef>
              <a:spcAft>
                <a:spcPts val="0"/>
              </a:spcAft>
              <a:buNone/>
            </a:pPr>
            <a:r>
              <a:rPr lang="en-GB" sz="2400" b="1" i="0" u="none" strike="noStrike" cap="none">
                <a:solidFill>
                  <a:srgbClr val="C00000"/>
                </a:solidFill>
                <a:latin typeface="Gill Sans"/>
                <a:ea typeface="Gill Sans"/>
                <a:cs typeface="Gill Sans"/>
                <a:sym typeface="Gill Sans"/>
              </a:rPr>
              <a:t>Matthew 22:37-39</a:t>
            </a:r>
            <a:endParaRPr/>
          </a:p>
          <a:p>
            <a:pPr marL="0" marR="0" lvl="0" indent="0" algn="ctr" rtl="0">
              <a:spcBef>
                <a:spcPts val="0"/>
              </a:spcBef>
              <a:spcAft>
                <a:spcPts val="0"/>
              </a:spcAft>
              <a:buNone/>
            </a:pPr>
            <a:endParaRPr sz="2400" b="1" i="0" u="none" strike="noStrike" cap="none">
              <a:solidFill>
                <a:srgbClr val="C00000"/>
              </a:solidFill>
              <a:latin typeface="Gill Sans"/>
              <a:ea typeface="Gill Sans"/>
              <a:cs typeface="Gill Sans"/>
              <a:sym typeface="Gill Sans"/>
            </a:endParaRPr>
          </a:p>
          <a:p>
            <a:pPr marL="0" marR="0" lvl="0" indent="0" algn="ctr" rtl="0">
              <a:spcBef>
                <a:spcPts val="0"/>
              </a:spcBef>
              <a:spcAft>
                <a:spcPts val="0"/>
              </a:spcAft>
              <a:buNone/>
            </a:pPr>
            <a:r>
              <a:rPr lang="en-GB" sz="3200" b="1" i="0" u="none" strike="noStrike" cap="none">
                <a:solidFill>
                  <a:srgbClr val="C00000"/>
                </a:solidFill>
                <a:latin typeface="Gill Sans"/>
                <a:ea typeface="Gill Sans"/>
                <a:cs typeface="Gill Sans"/>
                <a:sym typeface="Gill Sans"/>
              </a:rPr>
              <a:t>Who is your neighbour?</a:t>
            </a:r>
            <a:endParaRPr sz="3600" b="1" i="0" u="none" strike="noStrike" cap="none">
              <a:solidFill>
                <a:srgbClr val="C00000"/>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804</Words>
  <Application>Microsoft Office PowerPoint</Application>
  <PresentationFormat>Widescreen</PresentationFormat>
  <Paragraphs>93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Gill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Callum Mitchell</cp:lastModifiedBy>
  <cp:revision>3</cp:revision>
  <dcterms:created xsi:type="dcterms:W3CDTF">2018-05-21T15:55:21Z</dcterms:created>
  <dcterms:modified xsi:type="dcterms:W3CDTF">2024-12-19T10:25:52Z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