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Gill Sans" panose="020B060402020202020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guau02ohO2w+KNMY4vDW8Z99QB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customschemas.google.com/relationships/presentationmetadata" Target="meta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lum Mitchell" userId="a937cf30-cf8c-44de-9560-3c5218c9e925" providerId="ADAL" clId="{0A56E8CF-82C9-432F-8988-6D1CC6947805}"/>
    <pc:docChg chg="modSld">
      <pc:chgData name="Callum Mitchell" userId="a937cf30-cf8c-44de-9560-3c5218c9e925" providerId="ADAL" clId="{0A56E8CF-82C9-432F-8988-6D1CC6947805}" dt="2024-11-27T12:28:19.165" v="2" actId="20577"/>
      <pc:docMkLst>
        <pc:docMk/>
      </pc:docMkLst>
      <pc:sldChg chg="modNotesTx">
        <pc:chgData name="Callum Mitchell" userId="a937cf30-cf8c-44de-9560-3c5218c9e925" providerId="ADAL" clId="{0A56E8CF-82C9-432F-8988-6D1CC6947805}" dt="2024-11-27T12:28:19.165" v="2" actId="20577"/>
        <pc:sldMkLst>
          <pc:docMk/>
          <pc:sldMk cId="0" sldId="275"/>
        </pc:sldMkLst>
      </pc:sldChg>
    </pc:docChg>
  </pc:docChgLst>
  <pc:docChgLst>
    <pc:chgData name="Callum Mitchell" userId="a937cf30-cf8c-44de-9560-3c5218c9e925" providerId="ADAL" clId="{95D79069-4B24-460E-8B62-1519E2CF7583}"/>
    <pc:docChg chg="modSld">
      <pc:chgData name="Callum Mitchell" userId="a937cf30-cf8c-44de-9560-3c5218c9e925" providerId="ADAL" clId="{95D79069-4B24-460E-8B62-1519E2CF7583}" dt="2024-12-17T16:38:15.023" v="0" actId="1076"/>
      <pc:docMkLst>
        <pc:docMk/>
      </pc:docMkLst>
      <pc:sldChg chg="modSp">
        <pc:chgData name="Callum Mitchell" userId="a937cf30-cf8c-44de-9560-3c5218c9e925" providerId="ADAL" clId="{95D79069-4B24-460E-8B62-1519E2CF7583}" dt="2024-12-17T16:38:15.023" v="0" actId="1076"/>
        <pc:sldMkLst>
          <pc:docMk/>
          <pc:sldMk cId="0" sldId="258"/>
        </pc:sldMkLst>
        <pc:picChg chg="mod">
          <ac:chgData name="Callum Mitchell" userId="a937cf30-cf8c-44de-9560-3c5218c9e925" providerId="ADAL" clId="{95D79069-4B24-460E-8B62-1519E2CF7583}" dt="2024-12-17T16:38:15.023" v="0" actId="1076"/>
          <ac:picMkLst>
            <pc:docMk/>
            <pc:sldMk cId="0" sldId="258"/>
            <ac:picMk id="10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How are solidarity and peace linked? If everyone is in solidarity, there will be only justice and peace in the world. </a:t>
            </a:r>
            <a:endParaRPr sz="1200">
              <a:solidFill>
                <a:schemeClr val="dk1"/>
              </a:solidFill>
              <a:latin typeface="Calibri"/>
              <a:ea typeface="Calibri"/>
              <a:cs typeface="Calibri"/>
              <a:sym typeface="Calibri"/>
            </a:endParaRPr>
          </a:p>
        </p:txBody>
      </p:sp>
      <p:sp>
        <p:nvSpPr>
          <p:cNvPr id="188" name="Google Shape;18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98" name="Google Shape;19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08" name="Google Shape;20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f19bbdb3e0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f19bbdb3e0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18" name="Google Shape;218;g2f19bbdb3e0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f19bbdb3e0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2f19bbdb3e0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28" name="Google Shape;228;g2f19bbdb3e0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f19bbdb3e0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f19bbdb3e0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38" name="Google Shape;238;g2f19bbdb3e0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19bbdb3e0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2f19bbdb3e0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48" name="Google Shape;248;g2f19bbdb3e0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Why is it important to differentiate between feeling sorry for something and taking action? Have you ever seen or heard of a situation where you feel sorry for the person but are unsure how to help?</a:t>
            </a:r>
            <a:endParaRPr sz="1200">
              <a:solidFill>
                <a:schemeClr val="dk1"/>
              </a:solidFill>
              <a:latin typeface="Calibri"/>
              <a:ea typeface="Calibri"/>
              <a:cs typeface="Calibri"/>
              <a:sym typeface="Calibri"/>
            </a:endParaRPr>
          </a:p>
        </p:txBody>
      </p:sp>
      <p:sp>
        <p:nvSpPr>
          <p:cNvPr id="258" name="Google Shape;25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f19bbdb3e0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2f19bbdb3e0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Vote, make speeches, protest songs, write poetry, march in protests, make posters, sign petitions, sculpt statues/create monuments</a:t>
            </a:r>
            <a:endParaRPr sz="1200">
              <a:solidFill>
                <a:schemeClr val="dk1"/>
              </a:solidFill>
              <a:latin typeface="Calibri"/>
              <a:ea typeface="Calibri"/>
              <a:cs typeface="Calibri"/>
              <a:sym typeface="Calibri"/>
            </a:endParaRPr>
          </a:p>
        </p:txBody>
      </p:sp>
      <p:sp>
        <p:nvSpPr>
          <p:cNvPr id="268" name="Google Shape;268;g2f19bbdb3e0_0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Click the image to link to activities. See plan for detail on how to run this.</a:t>
            </a:r>
            <a:endParaRPr sz="1200">
              <a:solidFill>
                <a:schemeClr val="dk1"/>
              </a:solidFill>
              <a:latin typeface="Calibri"/>
              <a:ea typeface="Calibri"/>
              <a:cs typeface="Calibri"/>
              <a:sym typeface="Calibri"/>
            </a:endParaRPr>
          </a:p>
        </p:txBody>
      </p:sp>
      <p:sp>
        <p:nvSpPr>
          <p:cNvPr id="279" name="Google Shape;27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fd8d9e1af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2fd8d9e1af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GB"/>
              <a:t>Pope Francis opened the Holy Door of St Peter’s Basilica on Christmas Eve 2024, marking the beginning of this jubilee year. Pope Francis has called for people of faith to pray for and have deep faith, lively hope and active charity. Explain to the children why this jubilee year is a great time to be very active in charity, which is what we’re working towards in our CST lessons.</a:t>
            </a:r>
            <a:endParaRPr sz="1200">
              <a:solidFill>
                <a:schemeClr val="dk1"/>
              </a:solidFill>
              <a:latin typeface="Calibri"/>
              <a:ea typeface="Calibri"/>
              <a:cs typeface="Calibri"/>
              <a:sym typeface="Calibri"/>
            </a:endParaRPr>
          </a:p>
        </p:txBody>
      </p:sp>
      <p:sp>
        <p:nvSpPr>
          <p:cNvPr id="97" name="Google Shape;97;g2fd8d9e1af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dirty="0"/>
              <a:t>Children to write in books</a:t>
            </a:r>
          </a:p>
          <a:p>
            <a:pPr marL="0" lvl="0" indent="0" algn="l" rtl="0">
              <a:spcBef>
                <a:spcPts val="0"/>
              </a:spcBef>
              <a:spcAft>
                <a:spcPts val="0"/>
              </a:spcAft>
              <a:buClr>
                <a:schemeClr val="dk1"/>
              </a:buClr>
              <a:buSzPts val="1200"/>
              <a:buFont typeface="Arial"/>
              <a:buNone/>
            </a:pPr>
            <a:endParaRPr lang="en-GB"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dirty="0">
                <a:solidFill>
                  <a:schemeClr val="dk1"/>
                </a:solidFill>
                <a:latin typeface="Calibri"/>
                <a:ea typeface="Calibri"/>
                <a:cs typeface="Calibri"/>
                <a:sym typeface="Calibri"/>
              </a:rPr>
              <a:t>We would love to see the work your pupils produce (with permissions if necessary). Please email their work to: </a:t>
            </a:r>
            <a:r>
              <a:rPr lang="en-GB" sz="1200" b="1" dirty="0">
                <a:solidFill>
                  <a:schemeClr val="dk1"/>
                </a:solidFill>
                <a:latin typeface="Calibri"/>
                <a:ea typeface="Calibri"/>
                <a:cs typeface="Calibri"/>
                <a:sym typeface="Calibri"/>
              </a:rPr>
              <a:t>eduril@rcdow.org.uk</a:t>
            </a:r>
          </a:p>
        </p:txBody>
      </p:sp>
      <p:sp>
        <p:nvSpPr>
          <p:cNvPr id="288" name="Google Shape;28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98" name="Google Shape;29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a:t>What do these images have in common?</a:t>
            </a:r>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Talk partners for 3 minutes</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Gather responses</a:t>
            </a:r>
            <a:endParaRPr/>
          </a:p>
        </p:txBody>
      </p:sp>
      <p:sp>
        <p:nvSpPr>
          <p:cNvPr id="118" name="Google Shape;11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28" name="Google Shape;12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f19bbdb3e0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2f19bbdb3e0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Sign of Peace before Communion. Why is this a good action to symbolise peace? When else do we see people shaking hands?</a:t>
            </a:r>
            <a:endParaRPr sz="1200">
              <a:solidFill>
                <a:schemeClr val="dk1"/>
              </a:solidFill>
              <a:latin typeface="Calibri"/>
              <a:ea typeface="Calibri"/>
              <a:cs typeface="Calibri"/>
              <a:sym typeface="Calibri"/>
            </a:endParaRPr>
          </a:p>
        </p:txBody>
      </p:sp>
      <p:sp>
        <p:nvSpPr>
          <p:cNvPr id="138" name="Google Shape;138;g2f19bbdb3e0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
        <p:nvSpPr>
          <p:cNvPr id="147" name="Google Shape;14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
        <p:nvSpPr>
          <p:cNvPr id="163" name="Google Shape;16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f19bbdb3e0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f19bbdb3e0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GB"/>
              <a:t>How do these protests show solidarity? Solidarity is about standing with others and standing up/speaking out for those who don’t feel they can speak out. </a:t>
            </a:r>
            <a:endParaRPr sz="1200">
              <a:solidFill>
                <a:schemeClr val="dk1"/>
              </a:solidFill>
              <a:latin typeface="Calibri"/>
              <a:ea typeface="Calibri"/>
              <a:cs typeface="Calibri"/>
              <a:sym typeface="Calibri"/>
            </a:endParaRPr>
          </a:p>
        </p:txBody>
      </p:sp>
      <p:sp>
        <p:nvSpPr>
          <p:cNvPr id="179" name="Google Shape;179;g2f19bbdb3e0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8"/>
          <p:cNvSpPr>
            <a:spLocks noGrp="1"/>
          </p:cNvSpPr>
          <p:nvPr>
            <p:ph type="pic" idx="2"/>
          </p:nvPr>
        </p:nvSpPr>
        <p:spPr>
          <a:xfrm>
            <a:off x="5183188" y="987425"/>
            <a:ext cx="6172200" cy="4873625"/>
          </a:xfrm>
          <a:prstGeom prst="rect">
            <a:avLst/>
          </a:prstGeom>
          <a:noFill/>
          <a:ln>
            <a:noFill/>
          </a:ln>
        </p:spPr>
      </p:sp>
      <p:sp>
        <p:nvSpPr>
          <p:cNvPr id="68" name="Google Shape;68;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hackneyservicesforschools.co.uk/system/files/extranet/HLT%20Twelve%20activities%20for%20Activism.pdf"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l="23788" r="33782"/>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l="17588" t="61504" r="21023"/>
          <a:stretch/>
        </p:blipFill>
        <p:spPr>
          <a:xfrm>
            <a:off x="736166" y="4968986"/>
            <a:ext cx="3739487" cy="1328740"/>
          </a:xfrm>
          <a:prstGeom prst="rect">
            <a:avLst/>
          </a:prstGeom>
          <a:noFill/>
          <a:ln>
            <a:noFill/>
          </a:ln>
        </p:spPr>
      </p:pic>
      <p:sp>
        <p:nvSpPr>
          <p:cNvPr id="91" name="Google Shape;91;p1"/>
          <p:cNvSpPr txBox="1"/>
          <p:nvPr/>
        </p:nvSpPr>
        <p:spPr>
          <a:xfrm>
            <a:off x="1360227" y="1858672"/>
            <a:ext cx="9471600" cy="1847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600" b="0" i="0" u="none" strike="noStrike" cap="none">
                <a:solidFill>
                  <a:schemeClr val="lt1"/>
                </a:solidFill>
                <a:latin typeface="Gill Sans"/>
                <a:ea typeface="Gill Sans"/>
                <a:cs typeface="Gill Sans"/>
                <a:sym typeface="Gill Sans"/>
              </a:rPr>
              <a:t>Solidarity and Peace</a:t>
            </a:r>
            <a:endParaRPr/>
          </a:p>
          <a:p>
            <a:pPr marL="0" marR="0" lvl="0" indent="0" algn="ctr" rtl="0">
              <a:spcBef>
                <a:spcPts val="0"/>
              </a:spcBef>
              <a:spcAft>
                <a:spcPts val="0"/>
              </a:spcAft>
              <a:buNone/>
            </a:pPr>
            <a:r>
              <a:rPr lang="en-GB" sz="4800">
                <a:solidFill>
                  <a:schemeClr val="lt1"/>
                </a:solidFill>
                <a:latin typeface="Gill Sans"/>
                <a:ea typeface="Gill Sans"/>
                <a:cs typeface="Gill Sans"/>
                <a:sym typeface="Gill Sans"/>
              </a:rPr>
              <a:t>Year 6</a:t>
            </a:r>
            <a:endParaRPr sz="8000" b="0" i="0" u="none" strike="noStrike" cap="non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cstate="print">
            <a:alphaModFix/>
            <a:extLst>
              <a:ext uri="{28A0092B-C50C-407E-A947-70E740481C1C}">
                <a14:useLocalDpi xmlns:a14="http://schemas.microsoft.com/office/drawing/2010/main"/>
              </a:ext>
            </a:extLst>
          </a:blip>
          <a:srcRect l="54104" t="11588" r="10359" b="19840"/>
          <a:stretch/>
        </p:blipFill>
        <p:spPr>
          <a:xfrm>
            <a:off x="8686800" y="3705331"/>
            <a:ext cx="2328400" cy="2527310"/>
          </a:xfrm>
          <a:prstGeom prst="rect">
            <a:avLst/>
          </a:prstGeom>
          <a:noFill/>
          <a:ln>
            <a:noFill/>
          </a:ln>
        </p:spPr>
      </p:pic>
      <p:pic>
        <p:nvPicPr>
          <p:cNvPr id="93" name="Google Shape;93;p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4014" y="0"/>
            <a:ext cx="2164084" cy="21610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8"/>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91" name="Google Shape;191;p8"/>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92" name="Google Shape;192;p8"/>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193" name="Google Shape;193;p8"/>
          <p:cNvPicPr preferRelativeResize="0"/>
          <p:nvPr/>
        </p:nvPicPr>
        <p:blipFill rotWithShape="1">
          <a:blip r:embed="rId5" cstate="print">
            <a:alphaModFix/>
            <a:extLst>
              <a:ext uri="{28A0092B-C50C-407E-A947-70E740481C1C}">
                <a14:useLocalDpi xmlns:a14="http://schemas.microsoft.com/office/drawing/2010/main"/>
              </a:ext>
            </a:extLst>
          </a:blip>
          <a:srcRect l="9728" t="7703" r="53125" b="17083"/>
          <a:stretch/>
        </p:blipFill>
        <p:spPr>
          <a:xfrm>
            <a:off x="8863755" y="1982431"/>
            <a:ext cx="2863526" cy="3261410"/>
          </a:xfrm>
          <a:prstGeom prst="rect">
            <a:avLst/>
          </a:prstGeom>
          <a:noFill/>
          <a:ln>
            <a:noFill/>
          </a:ln>
        </p:spPr>
      </p:pic>
      <p:sp>
        <p:nvSpPr>
          <p:cNvPr id="194" name="Google Shape;194;p8"/>
          <p:cNvSpPr/>
          <p:nvPr/>
        </p:nvSpPr>
        <p:spPr>
          <a:xfrm>
            <a:off x="846492" y="1885227"/>
            <a:ext cx="7581892"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i="0" u="none" strike="noStrike" cap="none">
                <a:solidFill>
                  <a:schemeClr val="dk1"/>
                </a:solidFill>
                <a:latin typeface="Gill Sans"/>
                <a:ea typeface="Gill Sans"/>
                <a:cs typeface="Gill Sans"/>
                <a:sym typeface="Gill Sans"/>
              </a:rPr>
              <a:t>‘Blessed are the peacemakers, for they will be called sons and daughters of God.’</a:t>
            </a:r>
            <a:endParaRPr sz="4000" b="0" i="0" u="none" strike="noStrike" cap="none">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2400" b="1" i="0" u="none" strike="noStrike" cap="none">
                <a:solidFill>
                  <a:srgbClr val="C00000"/>
                </a:solidFill>
                <a:latin typeface="Gill Sans"/>
                <a:ea typeface="Gill Sans"/>
                <a:cs typeface="Gill Sans"/>
                <a:sym typeface="Gill Sans"/>
              </a:rPr>
              <a:t>Matthew 5:9</a:t>
            </a:r>
            <a:endParaRPr/>
          </a:p>
          <a:p>
            <a:pPr marL="0" marR="0" lvl="0" indent="0" algn="ctr" rtl="0">
              <a:spcBef>
                <a:spcPts val="0"/>
              </a:spcBef>
              <a:spcAft>
                <a:spcPts val="0"/>
              </a:spcAft>
              <a:buNone/>
            </a:pPr>
            <a:r>
              <a:rPr lang="en-GB" sz="3600" b="1" i="0" u="none" strike="noStrike" cap="none">
                <a:solidFill>
                  <a:srgbClr val="C00000"/>
                </a:solidFill>
                <a:latin typeface="Gill Sans"/>
                <a:ea typeface="Gill Sans"/>
                <a:cs typeface="Gill Sans"/>
                <a:sym typeface="Gill Sans"/>
              </a:rPr>
              <a:t>Who do you think ‘the peacemakers’ are?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9"/>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01" name="Google Shape;201;p9"/>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02" name="Google Shape;202;p9"/>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sp>
        <p:nvSpPr>
          <p:cNvPr id="203" name="Google Shape;203;p9"/>
          <p:cNvSpPr/>
          <p:nvPr/>
        </p:nvSpPr>
        <p:spPr>
          <a:xfrm>
            <a:off x="4145389" y="2032259"/>
            <a:ext cx="7581892" cy="31700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i="0" u="none" strike="noStrike" cap="none">
                <a:solidFill>
                  <a:schemeClr val="dk1"/>
                </a:solidFill>
                <a:latin typeface="Gill Sans"/>
                <a:ea typeface="Gill Sans"/>
                <a:cs typeface="Gill Sans"/>
                <a:sym typeface="Gill Sans"/>
              </a:rPr>
              <a:t>Peacemakers</a:t>
            </a:r>
            <a:r>
              <a:rPr lang="en-GB" sz="4000" b="0" i="0" u="none" strike="noStrike" cap="none">
                <a:solidFill>
                  <a:schemeClr val="dk1"/>
                </a:solidFill>
                <a:latin typeface="Gill Sans"/>
                <a:ea typeface="Gill Sans"/>
                <a:cs typeface="Gill Sans"/>
                <a:sym typeface="Gill Sans"/>
              </a:rPr>
              <a:t> are people who dedicate their lives and work to making the world more peaceful. </a:t>
            </a:r>
            <a:endParaRPr/>
          </a:p>
          <a:p>
            <a:pPr marL="0" marR="0" lvl="0" indent="0" algn="ctr" rtl="0">
              <a:spcBef>
                <a:spcPts val="0"/>
              </a:spcBef>
              <a:spcAft>
                <a:spcPts val="0"/>
              </a:spcAft>
              <a:buNone/>
            </a:pPr>
            <a:r>
              <a:rPr lang="en-GB" sz="4000" b="0" i="0" u="none" strike="noStrike" cap="none">
                <a:solidFill>
                  <a:schemeClr val="dk1"/>
                </a:solidFill>
                <a:latin typeface="Gill Sans"/>
                <a:ea typeface="Gill Sans"/>
                <a:cs typeface="Gill Sans"/>
                <a:sym typeface="Gill Sans"/>
              </a:rPr>
              <a:t>They help reconcile people with God and with one another.</a:t>
            </a:r>
            <a:endParaRPr/>
          </a:p>
        </p:txBody>
      </p:sp>
      <p:pic>
        <p:nvPicPr>
          <p:cNvPr id="204" name="Google Shape;204;p9"/>
          <p:cNvPicPr preferRelativeResize="0"/>
          <p:nvPr/>
        </p:nvPicPr>
        <p:blipFill rotWithShape="1">
          <a:blip r:embed="rId5">
            <a:alphaModFix/>
          </a:blip>
          <a:srcRect b="16874"/>
          <a:stretch/>
        </p:blipFill>
        <p:spPr>
          <a:xfrm>
            <a:off x="728869" y="2153995"/>
            <a:ext cx="3067680" cy="255000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2"/>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11" name="Google Shape;211;p1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12" name="Google Shape;212;p1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213" name="Google Shape;213;p12"/>
          <p:cNvPicPr preferRelativeResize="0"/>
          <p:nvPr/>
        </p:nvPicPr>
        <p:blipFill rotWithShape="1">
          <a:blip r:embed="rId5" cstate="print">
            <a:alphaModFix/>
            <a:extLst>
              <a:ext uri="{28A0092B-C50C-407E-A947-70E740481C1C}">
                <a14:useLocalDpi xmlns:a14="http://schemas.microsoft.com/office/drawing/2010/main"/>
              </a:ext>
            </a:extLst>
          </a:blip>
          <a:srcRect l="9728" t="7703" r="53125" b="17083"/>
          <a:stretch/>
        </p:blipFill>
        <p:spPr>
          <a:xfrm>
            <a:off x="8704729" y="1802675"/>
            <a:ext cx="2863526" cy="3261410"/>
          </a:xfrm>
          <a:prstGeom prst="rect">
            <a:avLst/>
          </a:prstGeom>
          <a:noFill/>
          <a:ln>
            <a:noFill/>
          </a:ln>
        </p:spPr>
      </p:pic>
      <p:sp>
        <p:nvSpPr>
          <p:cNvPr id="214" name="Google Shape;214;p12"/>
          <p:cNvSpPr/>
          <p:nvPr/>
        </p:nvSpPr>
        <p:spPr>
          <a:xfrm>
            <a:off x="1401418" y="2459504"/>
            <a:ext cx="6370983"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chemeClr val="dk1"/>
                </a:solidFill>
                <a:latin typeface="Gill Sans"/>
                <a:ea typeface="Gill Sans"/>
                <a:cs typeface="Gill Sans"/>
                <a:sym typeface="Gill Sans"/>
              </a:rPr>
              <a:t>‘Live in harmony with one another. Do not be proud, but associate with those in need.’</a:t>
            </a:r>
            <a:endParaRPr/>
          </a:p>
          <a:p>
            <a:pPr marL="0" marR="0" lvl="0" indent="0" algn="ctr" rtl="0">
              <a:spcBef>
                <a:spcPts val="0"/>
              </a:spcBef>
              <a:spcAft>
                <a:spcPts val="0"/>
              </a:spcAft>
              <a:buNone/>
            </a:pPr>
            <a:r>
              <a:rPr lang="en-GB" sz="2400" b="1" i="0" u="none" strike="noStrike" cap="none">
                <a:solidFill>
                  <a:srgbClr val="C00000"/>
                </a:solidFill>
                <a:latin typeface="Gill Sans"/>
                <a:ea typeface="Gill Sans"/>
                <a:cs typeface="Gill Sans"/>
                <a:sym typeface="Gill Sans"/>
              </a:rPr>
              <a:t>Romans 12:16</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g2f19bbdb3e0_0_27"/>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21" name="Google Shape;221;g2f19bbdb3e0_0_27"/>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22" name="Google Shape;222;g2f19bbdb3e0_0_27"/>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223" name="Google Shape;223;g2f19bbdb3e0_0_27"/>
          <p:cNvPicPr preferRelativeResize="0"/>
          <p:nvPr/>
        </p:nvPicPr>
        <p:blipFill rotWithShape="1">
          <a:blip r:embed="rId5" cstate="print">
            <a:alphaModFix/>
            <a:extLst>
              <a:ext uri="{28A0092B-C50C-407E-A947-70E740481C1C}">
                <a14:useLocalDpi xmlns:a14="http://schemas.microsoft.com/office/drawing/2010/main"/>
              </a:ext>
            </a:extLst>
          </a:blip>
          <a:srcRect l="9728" t="7702" r="53125" b="17081"/>
          <a:stretch/>
        </p:blipFill>
        <p:spPr>
          <a:xfrm>
            <a:off x="8704729" y="1802675"/>
            <a:ext cx="2863526" cy="3261411"/>
          </a:xfrm>
          <a:prstGeom prst="rect">
            <a:avLst/>
          </a:prstGeom>
          <a:noFill/>
          <a:ln>
            <a:noFill/>
          </a:ln>
        </p:spPr>
      </p:pic>
      <p:sp>
        <p:nvSpPr>
          <p:cNvPr id="224" name="Google Shape;224;g2f19bbdb3e0_0_27"/>
          <p:cNvSpPr/>
          <p:nvPr/>
        </p:nvSpPr>
        <p:spPr>
          <a:xfrm>
            <a:off x="1401418" y="2459504"/>
            <a:ext cx="6371100" cy="193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b="0" i="0" u="none" strike="noStrike" cap="none">
                <a:solidFill>
                  <a:schemeClr val="dk1"/>
                </a:solidFill>
                <a:latin typeface="Gill Sans"/>
                <a:ea typeface="Gill Sans"/>
                <a:cs typeface="Gill Sans"/>
                <a:sym typeface="Gill Sans"/>
              </a:rPr>
              <a:t>‘Liv</a:t>
            </a:r>
            <a:r>
              <a:rPr lang="en-GB" sz="3200">
                <a:solidFill>
                  <a:schemeClr val="dk1"/>
                </a:solidFill>
                <a:latin typeface="Gill Sans"/>
                <a:ea typeface="Gill Sans"/>
                <a:cs typeface="Gill Sans"/>
                <a:sym typeface="Gill Sans"/>
              </a:rPr>
              <a:t>ing in right relationship with others brings peace</a:t>
            </a:r>
            <a:r>
              <a:rPr lang="en-GB" sz="3200" b="0" i="0" u="none" strike="noStrike" cap="none">
                <a:solidFill>
                  <a:schemeClr val="dk1"/>
                </a:solidFill>
                <a:latin typeface="Gill Sans"/>
                <a:ea typeface="Gill Sans"/>
                <a:cs typeface="Gill Sans"/>
                <a:sym typeface="Gill Sans"/>
              </a:rPr>
              <a:t>’</a:t>
            </a:r>
            <a:endParaRPr/>
          </a:p>
          <a:p>
            <a:pPr marL="0" marR="0" lvl="0" indent="0" algn="ctr" rtl="0">
              <a:spcBef>
                <a:spcPts val="0"/>
              </a:spcBef>
              <a:spcAft>
                <a:spcPts val="0"/>
              </a:spcAft>
              <a:buNone/>
            </a:pPr>
            <a:r>
              <a:rPr lang="en-GB" sz="2400" b="1">
                <a:solidFill>
                  <a:srgbClr val="C00000"/>
                </a:solidFill>
                <a:latin typeface="Gill Sans"/>
                <a:ea typeface="Gill Sans"/>
                <a:cs typeface="Gill Sans"/>
                <a:sym typeface="Gill Sans"/>
              </a:rPr>
              <a:t>Psalm 72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g2f19bbdb3e0_0_36"/>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31" name="Google Shape;231;g2f19bbdb3e0_0_36"/>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32" name="Google Shape;232;g2f19bbdb3e0_0_36"/>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233" name="Google Shape;233;g2f19bbdb3e0_0_36"/>
          <p:cNvPicPr preferRelativeResize="0"/>
          <p:nvPr/>
        </p:nvPicPr>
        <p:blipFill rotWithShape="1">
          <a:blip r:embed="rId5" cstate="print">
            <a:alphaModFix/>
            <a:extLst>
              <a:ext uri="{28A0092B-C50C-407E-A947-70E740481C1C}">
                <a14:useLocalDpi xmlns:a14="http://schemas.microsoft.com/office/drawing/2010/main"/>
              </a:ext>
            </a:extLst>
          </a:blip>
          <a:srcRect l="9728" t="7702" r="53125" b="17081"/>
          <a:stretch/>
        </p:blipFill>
        <p:spPr>
          <a:xfrm>
            <a:off x="8704729" y="1802675"/>
            <a:ext cx="2863526" cy="3261411"/>
          </a:xfrm>
          <a:prstGeom prst="rect">
            <a:avLst/>
          </a:prstGeom>
          <a:noFill/>
          <a:ln>
            <a:noFill/>
          </a:ln>
        </p:spPr>
      </p:pic>
      <p:sp>
        <p:nvSpPr>
          <p:cNvPr id="234" name="Google Shape;234;g2f19bbdb3e0_0_36"/>
          <p:cNvSpPr/>
          <p:nvPr/>
        </p:nvSpPr>
        <p:spPr>
          <a:xfrm>
            <a:off x="1401418" y="2459504"/>
            <a:ext cx="6371100" cy="193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b="0" i="0" u="none" strike="noStrike" cap="none">
                <a:solidFill>
                  <a:schemeClr val="dk1"/>
                </a:solidFill>
                <a:latin typeface="Gill Sans"/>
                <a:ea typeface="Gill Sans"/>
                <a:cs typeface="Gill Sans"/>
                <a:sym typeface="Gill Sans"/>
              </a:rPr>
              <a:t>‘</a:t>
            </a:r>
            <a:r>
              <a:rPr lang="en-GB" sz="3200">
                <a:solidFill>
                  <a:schemeClr val="dk1"/>
                </a:solidFill>
                <a:latin typeface="Gill Sans"/>
                <a:ea typeface="Gill Sans"/>
                <a:cs typeface="Gill Sans"/>
                <a:sym typeface="Gill Sans"/>
              </a:rPr>
              <a:t>Living rightly means to love one another</a:t>
            </a:r>
            <a:r>
              <a:rPr lang="en-GB" sz="3200" b="0" i="0" u="none" strike="noStrike" cap="none">
                <a:solidFill>
                  <a:schemeClr val="dk1"/>
                </a:solidFill>
                <a:latin typeface="Gill Sans"/>
                <a:ea typeface="Gill Sans"/>
                <a:cs typeface="Gill Sans"/>
                <a:sym typeface="Gill Sans"/>
              </a:rPr>
              <a:t>’</a:t>
            </a:r>
            <a:endParaRPr/>
          </a:p>
          <a:p>
            <a:pPr marL="0" marR="0" lvl="0" indent="0" algn="ctr" rtl="0">
              <a:spcBef>
                <a:spcPts val="0"/>
              </a:spcBef>
              <a:spcAft>
                <a:spcPts val="0"/>
              </a:spcAft>
              <a:buNone/>
            </a:pPr>
            <a:r>
              <a:rPr lang="en-GB" sz="2400" b="1">
                <a:solidFill>
                  <a:srgbClr val="C00000"/>
                </a:solidFill>
                <a:latin typeface="Gill Sans"/>
                <a:ea typeface="Gill Sans"/>
                <a:cs typeface="Gill Sans"/>
                <a:sym typeface="Gill Sans"/>
              </a:rPr>
              <a:t>Romans 13: 8-10</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g2f19bbdb3e0_0_45"/>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41" name="Google Shape;241;g2f19bbdb3e0_0_45"/>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42" name="Google Shape;242;g2f19bbdb3e0_0_45"/>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243" name="Google Shape;243;g2f19bbdb3e0_0_45"/>
          <p:cNvPicPr preferRelativeResize="0"/>
          <p:nvPr/>
        </p:nvPicPr>
        <p:blipFill rotWithShape="1">
          <a:blip r:embed="rId5" cstate="print">
            <a:alphaModFix/>
            <a:extLst>
              <a:ext uri="{28A0092B-C50C-407E-A947-70E740481C1C}">
                <a14:useLocalDpi xmlns:a14="http://schemas.microsoft.com/office/drawing/2010/main"/>
              </a:ext>
            </a:extLst>
          </a:blip>
          <a:srcRect l="9728" t="7702" r="53125" b="17081"/>
          <a:stretch/>
        </p:blipFill>
        <p:spPr>
          <a:xfrm>
            <a:off x="8704729" y="1802675"/>
            <a:ext cx="2863526" cy="3261411"/>
          </a:xfrm>
          <a:prstGeom prst="rect">
            <a:avLst/>
          </a:prstGeom>
          <a:noFill/>
          <a:ln>
            <a:noFill/>
          </a:ln>
        </p:spPr>
      </p:pic>
      <p:sp>
        <p:nvSpPr>
          <p:cNvPr id="244" name="Google Shape;244;g2f19bbdb3e0_0_45"/>
          <p:cNvSpPr/>
          <p:nvPr/>
        </p:nvSpPr>
        <p:spPr>
          <a:xfrm>
            <a:off x="1401418" y="2459504"/>
            <a:ext cx="6371100" cy="193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b="0" i="0" u="none" strike="noStrike" cap="none">
                <a:solidFill>
                  <a:schemeClr val="dk1"/>
                </a:solidFill>
                <a:latin typeface="Gill Sans"/>
                <a:ea typeface="Gill Sans"/>
                <a:cs typeface="Gill Sans"/>
                <a:sym typeface="Gill Sans"/>
              </a:rPr>
              <a:t>‘</a:t>
            </a:r>
            <a:r>
              <a:rPr lang="en-GB" sz="3200">
                <a:solidFill>
                  <a:schemeClr val="dk1"/>
                </a:solidFill>
                <a:latin typeface="Gill Sans"/>
                <a:ea typeface="Gill Sans"/>
                <a:cs typeface="Gill Sans"/>
                <a:sym typeface="Gill Sans"/>
              </a:rPr>
              <a:t>If one member of Christ’s body suffers, all suffer. If one member is honoured, all rejoice.</a:t>
            </a:r>
            <a:r>
              <a:rPr lang="en-GB" sz="3200" b="0" i="0" u="none" strike="noStrike" cap="none">
                <a:solidFill>
                  <a:schemeClr val="dk1"/>
                </a:solidFill>
                <a:latin typeface="Gill Sans"/>
                <a:ea typeface="Gill Sans"/>
                <a:cs typeface="Gill Sans"/>
                <a:sym typeface="Gill Sans"/>
              </a:rPr>
              <a:t>’</a:t>
            </a:r>
            <a:endParaRPr/>
          </a:p>
          <a:p>
            <a:pPr marL="0" marR="0" lvl="0" indent="0" algn="ctr" rtl="0">
              <a:spcBef>
                <a:spcPts val="0"/>
              </a:spcBef>
              <a:spcAft>
                <a:spcPts val="0"/>
              </a:spcAft>
              <a:buNone/>
            </a:pPr>
            <a:r>
              <a:rPr lang="en-GB" sz="2400" b="1">
                <a:solidFill>
                  <a:srgbClr val="C00000"/>
                </a:solidFill>
                <a:latin typeface="Gill Sans"/>
                <a:ea typeface="Gill Sans"/>
                <a:cs typeface="Gill Sans"/>
                <a:sym typeface="Gill Sans"/>
              </a:rPr>
              <a:t>1 Corinthians 12: 12-26</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g2f19bbdb3e0_0_54"/>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51" name="Google Shape;251;g2f19bbdb3e0_0_54"/>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52" name="Google Shape;252;g2f19bbdb3e0_0_54"/>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253" name="Google Shape;253;g2f19bbdb3e0_0_54"/>
          <p:cNvPicPr preferRelativeResize="0"/>
          <p:nvPr/>
        </p:nvPicPr>
        <p:blipFill rotWithShape="1">
          <a:blip r:embed="rId5" cstate="print">
            <a:alphaModFix/>
            <a:extLst>
              <a:ext uri="{28A0092B-C50C-407E-A947-70E740481C1C}">
                <a14:useLocalDpi xmlns:a14="http://schemas.microsoft.com/office/drawing/2010/main"/>
              </a:ext>
            </a:extLst>
          </a:blip>
          <a:srcRect l="9728" t="7702" r="53125" b="17081"/>
          <a:stretch/>
        </p:blipFill>
        <p:spPr>
          <a:xfrm>
            <a:off x="8704729" y="1802675"/>
            <a:ext cx="2863526" cy="3261411"/>
          </a:xfrm>
          <a:prstGeom prst="rect">
            <a:avLst/>
          </a:prstGeom>
          <a:noFill/>
          <a:ln>
            <a:noFill/>
          </a:ln>
        </p:spPr>
      </p:pic>
      <p:sp>
        <p:nvSpPr>
          <p:cNvPr id="254" name="Google Shape;254;g2f19bbdb3e0_0_54"/>
          <p:cNvSpPr/>
          <p:nvPr/>
        </p:nvSpPr>
        <p:spPr>
          <a:xfrm>
            <a:off x="1401418" y="2459504"/>
            <a:ext cx="6371100" cy="193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b="0" i="0" u="none" strike="noStrike" cap="none">
                <a:solidFill>
                  <a:schemeClr val="dk1"/>
                </a:solidFill>
                <a:latin typeface="Gill Sans"/>
                <a:ea typeface="Gill Sans"/>
                <a:cs typeface="Gill Sans"/>
                <a:sym typeface="Gill Sans"/>
              </a:rPr>
              <a:t>‘</a:t>
            </a:r>
            <a:r>
              <a:rPr lang="en-GB" sz="3200">
                <a:solidFill>
                  <a:schemeClr val="dk1"/>
                </a:solidFill>
                <a:latin typeface="Gill Sans"/>
                <a:ea typeface="Gill Sans"/>
                <a:cs typeface="Gill Sans"/>
                <a:sym typeface="Gill Sans"/>
              </a:rPr>
              <a:t>These are the things you should do: Speak truth, judge well, make peace.</a:t>
            </a:r>
            <a:r>
              <a:rPr lang="en-GB" sz="3200" b="0" i="0" u="none" strike="noStrike" cap="none">
                <a:solidFill>
                  <a:schemeClr val="dk1"/>
                </a:solidFill>
                <a:latin typeface="Gill Sans"/>
                <a:ea typeface="Gill Sans"/>
                <a:cs typeface="Gill Sans"/>
                <a:sym typeface="Gill Sans"/>
              </a:rPr>
              <a:t>’</a:t>
            </a:r>
            <a:endParaRPr/>
          </a:p>
          <a:p>
            <a:pPr marL="0" marR="0" lvl="0" indent="0" algn="ctr" rtl="0">
              <a:spcBef>
                <a:spcPts val="0"/>
              </a:spcBef>
              <a:spcAft>
                <a:spcPts val="0"/>
              </a:spcAft>
              <a:buNone/>
            </a:pPr>
            <a:r>
              <a:rPr lang="en-GB" sz="2400" b="1">
                <a:solidFill>
                  <a:srgbClr val="C00000"/>
                </a:solidFill>
                <a:latin typeface="Gill Sans"/>
                <a:ea typeface="Gill Sans"/>
                <a:cs typeface="Gill Sans"/>
                <a:sym typeface="Gill Sans"/>
              </a:rPr>
              <a:t>Zechariah 8:16</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13"/>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61" name="Google Shape;261;p1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62" name="Google Shape;262;p1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263" name="Google Shape;263;p13"/>
          <p:cNvPicPr preferRelativeResize="0"/>
          <p:nvPr/>
        </p:nvPicPr>
        <p:blipFill rotWithShape="1">
          <a:blip r:embed="rId5" cstate="print">
            <a:alphaModFix/>
            <a:extLst>
              <a:ext uri="{28A0092B-C50C-407E-A947-70E740481C1C}">
                <a14:useLocalDpi xmlns:a14="http://schemas.microsoft.com/office/drawing/2010/main"/>
              </a:ext>
            </a:extLst>
          </a:blip>
          <a:srcRect l="9728" t="7703" r="53125" b="17083"/>
          <a:stretch/>
        </p:blipFill>
        <p:spPr>
          <a:xfrm>
            <a:off x="8863755" y="1982431"/>
            <a:ext cx="2863526" cy="3261410"/>
          </a:xfrm>
          <a:prstGeom prst="rect">
            <a:avLst/>
          </a:prstGeom>
          <a:noFill/>
          <a:ln>
            <a:noFill/>
          </a:ln>
        </p:spPr>
      </p:pic>
      <p:sp>
        <p:nvSpPr>
          <p:cNvPr id="264" name="Google Shape;264;p13"/>
          <p:cNvSpPr/>
          <p:nvPr/>
        </p:nvSpPr>
        <p:spPr>
          <a:xfrm>
            <a:off x="626165" y="1885227"/>
            <a:ext cx="8237590" cy="32932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0" i="0" u="none" strike="noStrike" cap="none">
                <a:solidFill>
                  <a:schemeClr val="dk1"/>
                </a:solidFill>
                <a:latin typeface="Gill Sans"/>
                <a:ea typeface="Gill Sans"/>
                <a:cs typeface="Gill Sans"/>
                <a:sym typeface="Gill Sans"/>
              </a:rPr>
              <a:t>‘[Solidarity] is not a feeling of vague compassion or shallow distress at the misfortunes of others.</a:t>
            </a:r>
            <a:endParaRPr/>
          </a:p>
          <a:p>
            <a:pPr marL="0" marR="0" lvl="0" indent="0" algn="ctr" rtl="0">
              <a:spcBef>
                <a:spcPts val="0"/>
              </a:spcBef>
              <a:spcAft>
                <a:spcPts val="0"/>
              </a:spcAft>
              <a:buNone/>
            </a:pPr>
            <a:r>
              <a:rPr lang="en-GB" sz="2800" b="0" i="0" u="none" strike="noStrike" cap="none">
                <a:solidFill>
                  <a:schemeClr val="dk1"/>
                </a:solidFill>
                <a:latin typeface="Gill Sans"/>
                <a:ea typeface="Gill Sans"/>
                <a:cs typeface="Gill Sans"/>
                <a:sym typeface="Gill Sans"/>
              </a:rPr>
              <a:t> It is a firm and persevering determination to commit oneself to…the good of all…because we are all really responsible for all.’ </a:t>
            </a:r>
            <a:endParaRPr/>
          </a:p>
          <a:p>
            <a:pPr marL="0" marR="0" lvl="0" indent="0" algn="ctr" rtl="0">
              <a:spcBef>
                <a:spcPts val="0"/>
              </a:spcBef>
              <a:spcAft>
                <a:spcPts val="0"/>
              </a:spcAft>
              <a:buNone/>
            </a:pPr>
            <a:r>
              <a:rPr lang="en-GB" sz="2000" b="1" i="0" u="none" strike="noStrike" cap="none">
                <a:solidFill>
                  <a:srgbClr val="C00000"/>
                </a:solidFill>
                <a:latin typeface="Gill Sans"/>
                <a:ea typeface="Gill Sans"/>
                <a:cs typeface="Gill Sans"/>
                <a:sym typeface="Gill Sans"/>
              </a:rPr>
              <a:t>St John Paul II, Sollicitudo Rei Socialis</a:t>
            </a:r>
            <a:endParaRPr sz="2000" b="1" i="0" u="none" strike="noStrike" cap="none">
              <a:solidFill>
                <a:srgbClr val="C00000"/>
              </a:solidFill>
              <a:latin typeface="Gill Sans"/>
              <a:ea typeface="Gill Sans"/>
              <a:cs typeface="Gill Sans"/>
              <a:sym typeface="Gill Sans"/>
            </a:endParaRPr>
          </a:p>
          <a:p>
            <a:pPr marL="0" marR="0" lvl="0" indent="0" algn="ctr" rtl="0">
              <a:spcBef>
                <a:spcPts val="0"/>
              </a:spcBef>
              <a:spcAft>
                <a:spcPts val="0"/>
              </a:spcAft>
              <a:buNone/>
            </a:pPr>
            <a:endParaRPr sz="2000" b="1" i="0" u="none" strike="noStrike" cap="none">
              <a:solidFill>
                <a:srgbClr val="C00000"/>
              </a:solidFill>
              <a:latin typeface="Gill Sans"/>
              <a:ea typeface="Gill Sans"/>
              <a:cs typeface="Gill Sans"/>
              <a:sym typeface="Gill Sans"/>
            </a:endParaRPr>
          </a:p>
          <a:p>
            <a:pPr marL="0" marR="0" lvl="0" indent="0" algn="ctr" rtl="0">
              <a:spcBef>
                <a:spcPts val="0"/>
              </a:spcBef>
              <a:spcAft>
                <a:spcPts val="0"/>
              </a:spcAft>
              <a:buNone/>
            </a:pPr>
            <a:r>
              <a:rPr lang="en-GB" sz="2800" b="1" i="0" u="none" strike="noStrike" cap="none">
                <a:solidFill>
                  <a:srgbClr val="C00000"/>
                </a:solidFill>
                <a:latin typeface="Gill Sans"/>
                <a:ea typeface="Gill Sans"/>
                <a:cs typeface="Gill Sans"/>
                <a:sym typeface="Gill Sans"/>
              </a:rPr>
              <a:t>What do you think St John Paul II meant by this?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g2f19bbdb3e0_0_63"/>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71" name="Google Shape;271;g2f19bbdb3e0_0_63"/>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72" name="Google Shape;272;g2f19bbdb3e0_0_63"/>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solidFill>
                  <a:schemeClr val="lt1"/>
                </a:solidFill>
                <a:latin typeface="Gill Sans"/>
                <a:ea typeface="Gill Sans"/>
                <a:cs typeface="Gill Sans"/>
                <a:sym typeface="Gill Sans"/>
              </a:rPr>
              <a:t>How else do people show solidarity?</a:t>
            </a:r>
            <a:endParaRPr/>
          </a:p>
        </p:txBody>
      </p:sp>
      <p:pic>
        <p:nvPicPr>
          <p:cNvPr id="273" name="Google Shape;273;g2f19bbdb3e0_0_63"/>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718371" y="2379300"/>
            <a:ext cx="3149875" cy="2099401"/>
          </a:xfrm>
          <a:prstGeom prst="rect">
            <a:avLst/>
          </a:prstGeom>
          <a:noFill/>
          <a:ln>
            <a:noFill/>
          </a:ln>
        </p:spPr>
      </p:pic>
      <p:pic>
        <p:nvPicPr>
          <p:cNvPr id="274" name="Google Shape;274;g2f19bbdb3e0_0_63"/>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4991475" y="1969003"/>
            <a:ext cx="2395474" cy="3565398"/>
          </a:xfrm>
          <a:prstGeom prst="rect">
            <a:avLst/>
          </a:prstGeom>
          <a:noFill/>
          <a:ln>
            <a:noFill/>
          </a:ln>
        </p:spPr>
      </p:pic>
      <p:pic>
        <p:nvPicPr>
          <p:cNvPr id="275" name="Google Shape;275;g2f19bbdb3e0_0_63"/>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8831940" y="1831175"/>
            <a:ext cx="2395493" cy="359323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5"/>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82" name="Google Shape;282;p15"/>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83" name="Google Shape;283;p15"/>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a:solidFill>
                  <a:schemeClr val="lt1"/>
                </a:solidFill>
                <a:latin typeface="Gill Sans"/>
                <a:ea typeface="Gill Sans"/>
                <a:cs typeface="Gill Sans"/>
                <a:sym typeface="Gill Sans"/>
              </a:rPr>
              <a:t>10 Activities for Activism</a:t>
            </a:r>
            <a:endParaRPr/>
          </a:p>
        </p:txBody>
      </p:sp>
      <p:pic>
        <p:nvPicPr>
          <p:cNvPr id="284" name="Google Shape;284;p15">
            <a:hlinkClick r:id="rId5"/>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591400" y="1831162"/>
            <a:ext cx="5391171" cy="35932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g2fd8d9e1af4_0_0"/>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00" name="Google Shape;100;g2fd8d9e1af4_0_0"/>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01" name="Google Shape;101;g2fd8d9e1af4_0_0"/>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Jubilee Year 2025</a:t>
            </a:r>
            <a:endParaRPr sz="1400" b="0" i="0" u="none" strike="noStrike" cap="none">
              <a:solidFill>
                <a:srgbClr val="000000"/>
              </a:solidFill>
              <a:latin typeface="Arial"/>
              <a:ea typeface="Arial"/>
              <a:cs typeface="Arial"/>
              <a:sym typeface="Arial"/>
            </a:endParaRPr>
          </a:p>
        </p:txBody>
      </p:sp>
      <p:sp>
        <p:nvSpPr>
          <p:cNvPr id="102" name="Google Shape;102;g2fd8d9e1af4_0_0"/>
          <p:cNvSpPr/>
          <p:nvPr/>
        </p:nvSpPr>
        <p:spPr>
          <a:xfrm>
            <a:off x="4199675" y="1966250"/>
            <a:ext cx="7527600" cy="3897900"/>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None/>
            </a:pPr>
            <a:r>
              <a:rPr lang="en-GB" sz="3400" b="1">
                <a:solidFill>
                  <a:srgbClr val="C00000"/>
                </a:solidFill>
                <a:latin typeface="Gill Sans"/>
                <a:ea typeface="Gill Sans"/>
                <a:cs typeface="Gill Sans"/>
                <a:sym typeface="Gill Sans"/>
              </a:rPr>
              <a:t>Pope Francis has declared this year’s Jubilee theme to be: Pilgrims of Hope</a:t>
            </a:r>
            <a:endParaRPr sz="3400" b="1">
              <a:solidFill>
                <a:srgbClr val="C00000"/>
              </a:solidFill>
              <a:latin typeface="Gill Sans"/>
              <a:ea typeface="Gill Sans"/>
              <a:cs typeface="Gill Sans"/>
              <a:sym typeface="Gill Sans"/>
            </a:endParaRPr>
          </a:p>
          <a:p>
            <a:pPr marL="457200" marR="0" lvl="0" indent="0" algn="ctr" rtl="0">
              <a:lnSpc>
                <a:spcPct val="100000"/>
              </a:lnSpc>
              <a:spcBef>
                <a:spcPts val="0"/>
              </a:spcBef>
              <a:spcAft>
                <a:spcPts val="0"/>
              </a:spcAft>
              <a:buNone/>
            </a:pPr>
            <a:endParaRPr sz="3400" b="1">
              <a:solidFill>
                <a:srgbClr val="C00000"/>
              </a:solidFill>
              <a:latin typeface="Gill Sans"/>
              <a:ea typeface="Gill Sans"/>
              <a:cs typeface="Gill Sans"/>
              <a:sym typeface="Gill Sans"/>
            </a:endParaRPr>
          </a:p>
          <a:p>
            <a:pPr marL="457200" marR="0" lvl="0" indent="0" algn="ctr" rtl="0">
              <a:lnSpc>
                <a:spcPct val="100000"/>
              </a:lnSpc>
              <a:spcBef>
                <a:spcPts val="0"/>
              </a:spcBef>
              <a:spcAft>
                <a:spcPts val="0"/>
              </a:spcAft>
              <a:buNone/>
            </a:pPr>
            <a:r>
              <a:rPr lang="en-GB" sz="3400" b="1" i="1">
                <a:solidFill>
                  <a:srgbClr val="C00000"/>
                </a:solidFill>
                <a:latin typeface="Gill Sans"/>
                <a:ea typeface="Gill Sans"/>
                <a:cs typeface="Gill Sans"/>
                <a:sym typeface="Gill Sans"/>
              </a:rPr>
              <a:t>In what way is Solidarity and Peace linked to Hope?</a:t>
            </a:r>
            <a:endParaRPr sz="3400" b="1" i="1">
              <a:solidFill>
                <a:srgbClr val="C00000"/>
              </a:solidFill>
              <a:latin typeface="Gill Sans"/>
              <a:ea typeface="Gill Sans"/>
              <a:cs typeface="Gill Sans"/>
              <a:sym typeface="Gill Sans"/>
            </a:endParaRPr>
          </a:p>
        </p:txBody>
      </p:sp>
      <p:pic>
        <p:nvPicPr>
          <p:cNvPr id="103" name="Google Shape;103;g2fd8d9e1af4_0_0"/>
          <p:cNvPicPr preferRelativeResize="0"/>
          <p:nvPr/>
        </p:nvPicPr>
        <p:blipFill>
          <a:blip r:embed="rId5">
            <a:alphaModFix/>
          </a:blip>
          <a:stretch>
            <a:fillRect/>
          </a:stretch>
        </p:blipFill>
        <p:spPr>
          <a:xfrm>
            <a:off x="832200" y="2199050"/>
            <a:ext cx="2857500" cy="2857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17"/>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291" name="Google Shape;291;p17"/>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92" name="Google Shape;292;p17"/>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Main Activity</a:t>
            </a:r>
            <a:endParaRPr/>
          </a:p>
        </p:txBody>
      </p:sp>
      <p:sp>
        <p:nvSpPr>
          <p:cNvPr id="293" name="Google Shape;293;p17"/>
          <p:cNvSpPr txBox="1"/>
          <p:nvPr/>
        </p:nvSpPr>
        <p:spPr>
          <a:xfrm>
            <a:off x="3511147" y="1597729"/>
            <a:ext cx="8310600" cy="4617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Gill Sans"/>
                <a:ea typeface="Gill Sans"/>
                <a:cs typeface="Gill Sans"/>
                <a:sym typeface="Gill Sans"/>
              </a:rPr>
              <a:t>How is this showing solidarity? For what cause? Why is this solidarity? How can this lead to peace?</a:t>
            </a:r>
            <a:endParaRPr sz="2800">
              <a:solidFill>
                <a:schemeClr val="dk1"/>
              </a:solidFill>
              <a:latin typeface="Gill Sans"/>
              <a:ea typeface="Gill Sans"/>
              <a:cs typeface="Gill Sans"/>
              <a:sym typeface="Gill Sans"/>
            </a:endParaRPr>
          </a:p>
          <a:p>
            <a:pPr marL="0" marR="0" lvl="0" indent="0" algn="ctr" rtl="0">
              <a:spcBef>
                <a:spcPts val="0"/>
              </a:spcBef>
              <a:spcAft>
                <a:spcPts val="0"/>
              </a:spcAft>
              <a:buNone/>
            </a:pPr>
            <a:endParaRPr sz="28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2800">
                <a:solidFill>
                  <a:schemeClr val="dk1"/>
                </a:solidFill>
                <a:latin typeface="Gill Sans"/>
                <a:ea typeface="Gill Sans"/>
                <a:cs typeface="Gill Sans"/>
                <a:sym typeface="Gill Sans"/>
              </a:rPr>
              <a:t>What bible passage does this showing of solidarity put into action?</a:t>
            </a:r>
            <a:endParaRPr sz="2800">
              <a:solidFill>
                <a:schemeClr val="dk1"/>
              </a:solidFill>
              <a:latin typeface="Gill Sans"/>
              <a:ea typeface="Gill Sans"/>
              <a:cs typeface="Gill Sans"/>
              <a:sym typeface="Gill Sans"/>
            </a:endParaRPr>
          </a:p>
          <a:p>
            <a:pPr marL="0" marR="0" lvl="0" indent="0" algn="ctr" rtl="0">
              <a:spcBef>
                <a:spcPts val="0"/>
              </a:spcBef>
              <a:spcAft>
                <a:spcPts val="0"/>
              </a:spcAft>
              <a:buNone/>
            </a:pPr>
            <a:endParaRPr sz="28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GB" sz="2800">
                <a:solidFill>
                  <a:schemeClr val="dk1"/>
                </a:solidFill>
                <a:latin typeface="Gill Sans"/>
                <a:ea typeface="Gill Sans"/>
                <a:cs typeface="Gill Sans"/>
                <a:sym typeface="Gill Sans"/>
              </a:rPr>
              <a:t>What issue are you passionate about that you’d like to show solidarity towards? What bible passage are you actioning by doing this? What steps can you take to put this into action?</a:t>
            </a:r>
            <a:endParaRPr sz="2800">
              <a:solidFill>
                <a:schemeClr val="dk1"/>
              </a:solidFill>
              <a:latin typeface="Gill Sans"/>
              <a:ea typeface="Gill Sans"/>
              <a:cs typeface="Gill Sans"/>
              <a:sym typeface="Gill Sans"/>
            </a:endParaRPr>
          </a:p>
          <a:p>
            <a:pPr marL="457200" marR="0" lvl="0" indent="0" algn="ctr" rtl="0">
              <a:spcBef>
                <a:spcPts val="0"/>
              </a:spcBef>
              <a:spcAft>
                <a:spcPts val="0"/>
              </a:spcAft>
              <a:buNone/>
            </a:pPr>
            <a:endParaRPr/>
          </a:p>
        </p:txBody>
      </p:sp>
      <p:pic>
        <p:nvPicPr>
          <p:cNvPr id="294" name="Google Shape;294;p17"/>
          <p:cNvPicPr preferRelativeResize="0"/>
          <p:nvPr/>
        </p:nvPicPr>
        <p:blipFill rotWithShape="1">
          <a:blip r:embed="rId5">
            <a:alphaModFix/>
          </a:blip>
          <a:srcRect l="5980" t="10147" r="57278" b="19642"/>
          <a:stretch/>
        </p:blipFill>
        <p:spPr>
          <a:xfrm>
            <a:off x="370390" y="1812079"/>
            <a:ext cx="3017154" cy="324324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18"/>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301" name="Google Shape;301;p18"/>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302" name="Google Shape;302;p18"/>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Plenary</a:t>
            </a:r>
            <a:endParaRPr/>
          </a:p>
        </p:txBody>
      </p:sp>
      <p:pic>
        <p:nvPicPr>
          <p:cNvPr id="303" name="Google Shape;303;p18"/>
          <p:cNvPicPr preferRelativeResize="0"/>
          <p:nvPr/>
        </p:nvPicPr>
        <p:blipFill rotWithShape="1">
          <a:blip r:embed="rId5" cstate="print">
            <a:alphaModFix/>
            <a:extLst>
              <a:ext uri="{28A0092B-C50C-407E-A947-70E740481C1C}">
                <a14:useLocalDpi xmlns:a14="http://schemas.microsoft.com/office/drawing/2010/main"/>
              </a:ext>
            </a:extLst>
          </a:blip>
          <a:srcRect l="6145" t="11984" r="56616" b="18181"/>
          <a:stretch/>
        </p:blipFill>
        <p:spPr>
          <a:xfrm>
            <a:off x="8856403" y="2124648"/>
            <a:ext cx="2778211" cy="2930678"/>
          </a:xfrm>
          <a:prstGeom prst="rect">
            <a:avLst/>
          </a:prstGeom>
          <a:noFill/>
          <a:ln>
            <a:noFill/>
          </a:ln>
        </p:spPr>
      </p:pic>
      <p:sp>
        <p:nvSpPr>
          <p:cNvPr id="304" name="Google Shape;304;p18"/>
          <p:cNvSpPr/>
          <p:nvPr/>
        </p:nvSpPr>
        <p:spPr>
          <a:xfrm>
            <a:off x="1158240" y="1820272"/>
            <a:ext cx="6819289" cy="35394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0" i="0" u="none" strike="noStrike" cap="none">
                <a:solidFill>
                  <a:schemeClr val="dk1"/>
                </a:solidFill>
                <a:latin typeface="Gill Sans"/>
                <a:ea typeface="Gill Sans"/>
                <a:cs typeface="Gill Sans"/>
                <a:sym typeface="Gill Sans"/>
              </a:rPr>
              <a:t>‘Peace I leave with you; my peace I give you. I do not give to you as the world gives. Do not let your hearts be troubled and do not be afraid.’</a:t>
            </a:r>
            <a:endParaRPr/>
          </a:p>
          <a:p>
            <a:pPr marL="0" marR="0" lvl="0" indent="0" algn="ctr" rtl="0">
              <a:spcBef>
                <a:spcPts val="0"/>
              </a:spcBef>
              <a:spcAft>
                <a:spcPts val="0"/>
              </a:spcAft>
              <a:buNone/>
            </a:pPr>
            <a:r>
              <a:rPr lang="en-GB" sz="2800" b="1" i="0" u="none" strike="noStrike" cap="none">
                <a:solidFill>
                  <a:srgbClr val="C00000"/>
                </a:solidFill>
                <a:latin typeface="Gill Sans"/>
                <a:ea typeface="Gill Sans"/>
                <a:cs typeface="Gill Sans"/>
                <a:sym typeface="Gill Sans"/>
              </a:rPr>
              <a:t>     </a:t>
            </a:r>
            <a:r>
              <a:rPr lang="en-GB" sz="2000" b="1" i="0" u="none" strike="noStrike" cap="none">
                <a:solidFill>
                  <a:srgbClr val="C00000"/>
                </a:solidFill>
                <a:latin typeface="Gill Sans"/>
                <a:ea typeface="Gill Sans"/>
                <a:cs typeface="Gill Sans"/>
                <a:sym typeface="Gill Sans"/>
              </a:rPr>
              <a:t>John 14:27</a:t>
            </a:r>
            <a:endParaRPr/>
          </a:p>
          <a:p>
            <a:pPr marL="0" marR="0" lvl="0" indent="0" algn="ctr" rtl="0">
              <a:spcBef>
                <a:spcPts val="0"/>
              </a:spcBef>
              <a:spcAft>
                <a:spcPts val="0"/>
              </a:spcAft>
              <a:buNone/>
            </a:pPr>
            <a:r>
              <a:rPr lang="en-GB" sz="2800" b="1" i="0" u="none" strike="noStrike" cap="none">
                <a:solidFill>
                  <a:srgbClr val="C00000"/>
                </a:solidFill>
                <a:latin typeface="Gill Sans"/>
                <a:ea typeface="Gill Sans"/>
                <a:cs typeface="Gill Sans"/>
                <a:sym typeface="Gill Sans"/>
              </a:rPr>
              <a:t>Explain what you think is meant by this.</a:t>
            </a:r>
            <a:endParaRPr/>
          </a:p>
          <a:p>
            <a:pPr marL="0" marR="0" lvl="0" indent="0" algn="ctr" rtl="0">
              <a:spcBef>
                <a:spcPts val="0"/>
              </a:spcBef>
              <a:spcAft>
                <a:spcPts val="0"/>
              </a:spcAft>
              <a:buNone/>
            </a:pPr>
            <a:r>
              <a:rPr lang="en-GB" sz="2800" b="1" i="0" u="none" strike="noStrike" cap="none">
                <a:solidFill>
                  <a:srgbClr val="C00000"/>
                </a:solidFill>
                <a:latin typeface="Gill Sans"/>
                <a:ea typeface="Gill Sans"/>
                <a:cs typeface="Gill Sans"/>
                <a:sym typeface="Gill Sans"/>
              </a:rPr>
              <a:t>How can you promote God’s peace in your communities?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
          <p:cNvPicPr preferRelativeResize="0"/>
          <p:nvPr/>
        </p:nvPicPr>
        <p:blipFill rotWithShape="1">
          <a:blip r:embed="rId3">
            <a:alphaModFix/>
          </a:blip>
          <a:srcRect/>
          <a:stretch/>
        </p:blipFill>
        <p:spPr>
          <a:xfrm>
            <a:off x="180022" y="5728705"/>
            <a:ext cx="11547259" cy="1128576"/>
          </a:xfrm>
          <a:prstGeom prst="rect">
            <a:avLst/>
          </a:prstGeom>
          <a:noFill/>
          <a:ln>
            <a:noFill/>
          </a:ln>
        </p:spPr>
      </p:pic>
      <p:pic>
        <p:nvPicPr>
          <p:cNvPr id="110" name="Google Shape;110;p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80025" y="2235575"/>
            <a:ext cx="3581148" cy="2386849"/>
          </a:xfrm>
          <a:prstGeom prst="rect">
            <a:avLst/>
          </a:prstGeom>
          <a:noFill/>
          <a:ln>
            <a:noFill/>
          </a:ln>
        </p:spPr>
      </p:pic>
      <p:pic>
        <p:nvPicPr>
          <p:cNvPr id="111" name="Google Shape;111;p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8284674" y="2235575"/>
            <a:ext cx="3581148" cy="2386856"/>
          </a:xfrm>
          <a:prstGeom prst="rect">
            <a:avLst/>
          </a:prstGeom>
          <a:noFill/>
          <a:ln>
            <a:noFill/>
          </a:ln>
        </p:spPr>
      </p:pic>
      <p:pic>
        <p:nvPicPr>
          <p:cNvPr id="112" name="Google Shape;112;p2"/>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4184325" y="1590400"/>
            <a:ext cx="3677201" cy="3677201"/>
          </a:xfrm>
          <a:prstGeom prst="rect">
            <a:avLst/>
          </a:prstGeom>
          <a:noFill/>
          <a:ln>
            <a:noFill/>
          </a:ln>
        </p:spPr>
      </p:pic>
      <p:pic>
        <p:nvPicPr>
          <p:cNvPr id="113" name="Google Shape;113;p2"/>
          <p:cNvPicPr preferRelativeResize="0"/>
          <p:nvPr/>
        </p:nvPicPr>
        <p:blipFill rotWithShape="1">
          <a:blip r:embed="rId7">
            <a:alphaModFix/>
          </a:blip>
          <a:srcRect l="109" t="12103" r="358"/>
          <a:stretch/>
        </p:blipFill>
        <p:spPr>
          <a:xfrm>
            <a:off x="0" y="-2338"/>
            <a:ext cx="12192000" cy="1805013"/>
          </a:xfrm>
          <a:prstGeom prst="rect">
            <a:avLst/>
          </a:prstGeom>
          <a:noFill/>
          <a:ln>
            <a:noFill/>
          </a:ln>
        </p:spPr>
      </p:pic>
      <p:sp>
        <p:nvSpPr>
          <p:cNvPr id="114" name="Google Shape;114;p2"/>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Starter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21" name="Google Shape;121;p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22" name="Google Shape;122;p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Starter</a:t>
            </a:r>
            <a:endParaRPr/>
          </a:p>
        </p:txBody>
      </p:sp>
      <p:sp>
        <p:nvSpPr>
          <p:cNvPr id="123" name="Google Shape;123;p3"/>
          <p:cNvSpPr txBox="1"/>
          <p:nvPr/>
        </p:nvSpPr>
        <p:spPr>
          <a:xfrm>
            <a:off x="884584" y="2274837"/>
            <a:ext cx="6649277"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i="0" u="none" strike="noStrike" cap="none">
                <a:solidFill>
                  <a:schemeClr val="dk1"/>
                </a:solidFill>
                <a:latin typeface="Gill Sans"/>
                <a:ea typeface="Gill Sans"/>
                <a:cs typeface="Gill Sans"/>
                <a:sym typeface="Gill Sans"/>
              </a:rPr>
              <a:t>Peace</a:t>
            </a:r>
            <a:r>
              <a:rPr lang="en-GB" sz="3600" b="0" i="0" u="none" strike="noStrike" cap="none">
                <a:solidFill>
                  <a:schemeClr val="dk1"/>
                </a:solidFill>
                <a:latin typeface="Gill Sans"/>
                <a:ea typeface="Gill Sans"/>
                <a:cs typeface="Gill Sans"/>
                <a:sym typeface="Gill Sans"/>
              </a:rPr>
              <a:t> is more than just ‘no war’.</a:t>
            </a:r>
            <a:endParaRPr/>
          </a:p>
          <a:p>
            <a:pPr marL="0" marR="0" lvl="0" indent="0" algn="ctr" rtl="0">
              <a:spcBef>
                <a:spcPts val="0"/>
              </a:spcBef>
              <a:spcAft>
                <a:spcPts val="0"/>
              </a:spcAft>
              <a:buNone/>
            </a:pPr>
            <a:r>
              <a:rPr lang="en-GB" sz="3600" b="1" i="0" u="none" strike="noStrike" cap="none">
                <a:solidFill>
                  <a:schemeClr val="dk1"/>
                </a:solidFill>
                <a:latin typeface="Gill Sans"/>
                <a:ea typeface="Gill Sans"/>
                <a:cs typeface="Gill Sans"/>
                <a:sym typeface="Gill Sans"/>
              </a:rPr>
              <a:t>Peace </a:t>
            </a:r>
            <a:r>
              <a:rPr lang="en-GB" sz="3600" b="0" i="0" u="none" strike="noStrike" cap="none">
                <a:solidFill>
                  <a:schemeClr val="dk1"/>
                </a:solidFill>
                <a:latin typeface="Gill Sans"/>
                <a:ea typeface="Gill Sans"/>
                <a:cs typeface="Gill Sans"/>
                <a:sym typeface="Gill Sans"/>
              </a:rPr>
              <a:t>can mean a lot of things.</a:t>
            </a:r>
            <a:endParaRPr/>
          </a:p>
          <a:p>
            <a:pPr marL="0" marR="0" lvl="0" indent="0" algn="ctr" rtl="0">
              <a:spcBef>
                <a:spcPts val="0"/>
              </a:spcBef>
              <a:spcAft>
                <a:spcPts val="0"/>
              </a:spcAft>
              <a:buNone/>
            </a:pPr>
            <a:r>
              <a:rPr lang="en-GB" sz="3600" b="1" i="0" u="none" strike="noStrike" cap="none">
                <a:solidFill>
                  <a:srgbClr val="C00000"/>
                </a:solidFill>
                <a:latin typeface="Gill Sans"/>
                <a:ea typeface="Gill Sans"/>
                <a:cs typeface="Gill Sans"/>
                <a:sym typeface="Gill Sans"/>
              </a:rPr>
              <a:t>How else could you define the word ‘peace’?</a:t>
            </a:r>
            <a:endParaRPr/>
          </a:p>
        </p:txBody>
      </p:sp>
      <p:pic>
        <p:nvPicPr>
          <p:cNvPr id="124" name="Google Shape;124;p3"/>
          <p:cNvPicPr preferRelativeResize="0"/>
          <p:nvPr/>
        </p:nvPicPr>
        <p:blipFill rotWithShape="1">
          <a:blip r:embed="rId5" cstate="print">
            <a:alphaModFix/>
            <a:extLst>
              <a:ext uri="{28A0092B-C50C-407E-A947-70E740481C1C}">
                <a14:useLocalDpi xmlns:a14="http://schemas.microsoft.com/office/drawing/2010/main"/>
              </a:ext>
            </a:extLst>
          </a:blip>
          <a:srcRect l="8729" t="24927" r="7224" b="26286"/>
          <a:stretch/>
        </p:blipFill>
        <p:spPr>
          <a:xfrm>
            <a:off x="7871792" y="1756101"/>
            <a:ext cx="4075044" cy="334579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6"/>
          <p:cNvPicPr preferRelativeResize="0"/>
          <p:nvPr/>
        </p:nvPicPr>
        <p:blipFill rotWithShape="1">
          <a:blip r:embed="rId3">
            <a:alphaModFix/>
          </a:blip>
          <a:srcRect l="108" t="12102" r="355"/>
          <a:stretch/>
        </p:blipFill>
        <p:spPr>
          <a:xfrm>
            <a:off x="0" y="-2338"/>
            <a:ext cx="12192000" cy="1805013"/>
          </a:xfrm>
          <a:prstGeom prst="rect">
            <a:avLst/>
          </a:prstGeom>
          <a:noFill/>
          <a:ln>
            <a:noFill/>
          </a:ln>
        </p:spPr>
      </p:pic>
      <p:pic>
        <p:nvPicPr>
          <p:cNvPr id="131" name="Google Shape;131;p6"/>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32" name="Google Shape;132;p6"/>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133" name="Google Shape;133;p6"/>
          <p:cNvPicPr preferRelativeResize="0"/>
          <p:nvPr/>
        </p:nvPicPr>
        <p:blipFill rotWithShape="1">
          <a:blip r:embed="rId5" cstate="print">
            <a:alphaModFix/>
            <a:extLst>
              <a:ext uri="{28A0092B-C50C-407E-A947-70E740481C1C}">
                <a14:useLocalDpi xmlns:a14="http://schemas.microsoft.com/office/drawing/2010/main"/>
              </a:ext>
            </a:extLst>
          </a:blip>
          <a:srcRect l="6429" t="11111" r="57232" b="19206"/>
          <a:stretch/>
        </p:blipFill>
        <p:spPr>
          <a:xfrm>
            <a:off x="795391" y="1966261"/>
            <a:ext cx="2712229" cy="2925477"/>
          </a:xfrm>
          <a:prstGeom prst="rect">
            <a:avLst/>
          </a:prstGeom>
          <a:noFill/>
          <a:ln>
            <a:noFill/>
          </a:ln>
        </p:spPr>
      </p:pic>
      <p:sp>
        <p:nvSpPr>
          <p:cNvPr id="134" name="Google Shape;134;p6"/>
          <p:cNvSpPr txBox="1"/>
          <p:nvPr/>
        </p:nvSpPr>
        <p:spPr>
          <a:xfrm>
            <a:off x="3756348" y="1802678"/>
            <a:ext cx="76311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a:solidFill>
                  <a:srgbClr val="C00000"/>
                </a:solidFill>
                <a:latin typeface="Gill Sans"/>
                <a:ea typeface="Gill Sans"/>
                <a:cs typeface="Gill Sans"/>
                <a:sym typeface="Gill Sans"/>
              </a:rPr>
              <a:t>Freedom from disturbance </a:t>
            </a:r>
            <a:r>
              <a:rPr lang="en-GB" sz="3200" b="0" i="0" u="none" strike="noStrike" cap="none">
                <a:solidFill>
                  <a:schemeClr val="dk1"/>
                </a:solidFill>
                <a:latin typeface="Gill Sans"/>
                <a:ea typeface="Gill Sans"/>
                <a:cs typeface="Gill Sans"/>
                <a:sym typeface="Gill Sans"/>
              </a:rPr>
              <a:t>– freedom to live your life as you wish</a:t>
            </a:r>
            <a:endParaRPr/>
          </a:p>
          <a:p>
            <a:pPr marL="0" marR="0" lvl="0" indent="0" algn="ctr" rtl="0">
              <a:spcBef>
                <a:spcPts val="0"/>
              </a:spcBef>
              <a:spcAft>
                <a:spcPts val="0"/>
              </a:spcAft>
              <a:buNone/>
            </a:pPr>
            <a:r>
              <a:rPr lang="en-GB" sz="3200" b="1" i="0" u="none" strike="noStrike" cap="none">
                <a:solidFill>
                  <a:srgbClr val="C00000"/>
                </a:solidFill>
                <a:latin typeface="Gill Sans"/>
                <a:ea typeface="Gill Sans"/>
                <a:cs typeface="Gill Sans"/>
                <a:sym typeface="Gill Sans"/>
              </a:rPr>
              <a:t>Free from anxiety or distress </a:t>
            </a:r>
            <a:r>
              <a:rPr lang="en-GB" sz="3200" b="0" i="0" u="none" strike="noStrike" cap="none">
                <a:solidFill>
                  <a:schemeClr val="dk1"/>
                </a:solidFill>
                <a:latin typeface="Gill Sans"/>
                <a:ea typeface="Gill Sans"/>
                <a:cs typeface="Gill Sans"/>
                <a:sym typeface="Gill Sans"/>
              </a:rPr>
              <a:t>– being happy and calm </a:t>
            </a:r>
            <a:endParaRPr/>
          </a:p>
          <a:p>
            <a:pPr marL="0" marR="0" lvl="0" indent="0" algn="ctr" rtl="0">
              <a:spcBef>
                <a:spcPts val="0"/>
              </a:spcBef>
              <a:spcAft>
                <a:spcPts val="0"/>
              </a:spcAft>
              <a:buNone/>
            </a:pPr>
            <a:r>
              <a:rPr lang="en-GB" sz="3200" b="1" i="0" u="none" strike="noStrike" cap="none">
                <a:solidFill>
                  <a:srgbClr val="C00000"/>
                </a:solidFill>
                <a:latin typeface="Gill Sans"/>
                <a:ea typeface="Gill Sans"/>
                <a:cs typeface="Gill Sans"/>
                <a:sym typeface="Gill Sans"/>
              </a:rPr>
              <a:t>Make peace </a:t>
            </a:r>
            <a:r>
              <a:rPr lang="en-GB" sz="3200" b="0" i="0" u="none" strike="noStrike" cap="none">
                <a:solidFill>
                  <a:schemeClr val="dk1"/>
                </a:solidFill>
                <a:latin typeface="Gill Sans"/>
                <a:ea typeface="Gill Sans"/>
                <a:cs typeface="Gill Sans"/>
                <a:sym typeface="Gill Sans"/>
              </a:rPr>
              <a:t>– forgiving others when they have done things wrong</a:t>
            </a:r>
            <a:endParaRPr/>
          </a:p>
          <a:p>
            <a:pPr marL="0" marR="0" lvl="0" indent="0" algn="ctr" rtl="0">
              <a:spcBef>
                <a:spcPts val="0"/>
              </a:spcBef>
              <a:spcAft>
                <a:spcPts val="0"/>
              </a:spcAft>
              <a:buNone/>
            </a:pPr>
            <a:r>
              <a:rPr lang="en-GB" sz="3200" b="1" i="0" u="none" strike="noStrike" cap="none">
                <a:solidFill>
                  <a:srgbClr val="C00000"/>
                </a:solidFill>
                <a:latin typeface="Gill Sans"/>
                <a:ea typeface="Gill Sans"/>
                <a:cs typeface="Gill Sans"/>
                <a:sym typeface="Gill Sans"/>
              </a:rPr>
              <a:t>At peace with the world </a:t>
            </a:r>
            <a:r>
              <a:rPr lang="en-GB" sz="3200" b="0" i="0" u="none" strike="noStrike" cap="none">
                <a:solidFill>
                  <a:schemeClr val="dk1"/>
                </a:solidFill>
                <a:latin typeface="Gill Sans"/>
                <a:ea typeface="Gill Sans"/>
                <a:cs typeface="Gill Sans"/>
                <a:sym typeface="Gill Sans"/>
              </a:rPr>
              <a:t>– to live in a state of harmony with others all around us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g2f19bbdb3e0_0_5"/>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41" name="Google Shape;141;g2f19bbdb3e0_0_5"/>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42" name="Google Shape;142;g2f19bbdb3e0_0_5"/>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0" i="0" u="none" strike="noStrike" cap="none">
                <a:solidFill>
                  <a:schemeClr val="lt1"/>
                </a:solidFill>
                <a:latin typeface="Gill Sans"/>
                <a:ea typeface="Gill Sans"/>
                <a:cs typeface="Gill Sans"/>
                <a:sym typeface="Gill Sans"/>
              </a:rPr>
              <a:t>Solidarity and Peace</a:t>
            </a:r>
            <a:endParaRPr/>
          </a:p>
        </p:txBody>
      </p:sp>
      <p:pic>
        <p:nvPicPr>
          <p:cNvPr id="143" name="Google Shape;143;g2f19bbdb3e0_0_5"/>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400363" y="1802675"/>
            <a:ext cx="5391171" cy="35932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4"/>
          <p:cNvPicPr preferRelativeResize="0"/>
          <p:nvPr/>
        </p:nvPicPr>
        <p:blipFill rotWithShape="1">
          <a:blip r:embed="rId3">
            <a:alphaModFix/>
          </a:blip>
          <a:srcRect l="108" t="12102" r="355"/>
          <a:stretch/>
        </p:blipFill>
        <p:spPr>
          <a:xfrm>
            <a:off x="0" y="0"/>
            <a:ext cx="12176206" cy="1802675"/>
          </a:xfrm>
          <a:prstGeom prst="rect">
            <a:avLst/>
          </a:prstGeom>
          <a:noFill/>
          <a:ln>
            <a:noFill/>
          </a:ln>
        </p:spPr>
      </p:pic>
      <p:pic>
        <p:nvPicPr>
          <p:cNvPr id="150" name="Google Shape;150;p4"/>
          <p:cNvPicPr preferRelativeResize="0"/>
          <p:nvPr/>
        </p:nvPicPr>
        <p:blipFill rotWithShape="1">
          <a:blip r:embed="rId4">
            <a:alphaModFix/>
          </a:blip>
          <a:srcRect/>
          <a:stretch/>
        </p:blipFill>
        <p:spPr>
          <a:xfrm>
            <a:off x="185350" y="5723649"/>
            <a:ext cx="11547259" cy="1128576"/>
          </a:xfrm>
          <a:prstGeom prst="rect">
            <a:avLst/>
          </a:prstGeom>
          <a:noFill/>
          <a:ln>
            <a:noFill/>
          </a:ln>
        </p:spPr>
      </p:pic>
      <p:pic>
        <p:nvPicPr>
          <p:cNvPr id="151" name="Google Shape;151;p4"/>
          <p:cNvPicPr preferRelativeResize="0"/>
          <p:nvPr/>
        </p:nvPicPr>
        <p:blipFill rotWithShape="1">
          <a:blip r:embed="rId5">
            <a:alphaModFix/>
          </a:blip>
          <a:srcRect l="5671" r="4772"/>
          <a:stretch/>
        </p:blipFill>
        <p:spPr>
          <a:xfrm>
            <a:off x="-71883" y="0"/>
            <a:ext cx="1978926" cy="5873436"/>
          </a:xfrm>
          <a:prstGeom prst="rect">
            <a:avLst/>
          </a:prstGeom>
          <a:noFill/>
          <a:ln>
            <a:noFill/>
          </a:ln>
        </p:spPr>
      </p:pic>
      <p:pic>
        <p:nvPicPr>
          <p:cNvPr id="152" name="Google Shape;152;p4"/>
          <p:cNvPicPr preferRelativeResize="0"/>
          <p:nvPr/>
        </p:nvPicPr>
        <p:blipFill rotWithShape="1">
          <a:blip r:embed="rId6">
            <a:alphaModFix/>
          </a:blip>
          <a:srcRect b="786"/>
          <a:stretch/>
        </p:blipFill>
        <p:spPr>
          <a:xfrm>
            <a:off x="8015344" y="-12200"/>
            <a:ext cx="2132554" cy="5891963"/>
          </a:xfrm>
          <a:prstGeom prst="rect">
            <a:avLst/>
          </a:prstGeom>
          <a:noFill/>
          <a:ln>
            <a:noFill/>
          </a:ln>
        </p:spPr>
      </p:pic>
      <p:pic>
        <p:nvPicPr>
          <p:cNvPr id="153" name="Google Shape;153;p4"/>
          <p:cNvPicPr preferRelativeResize="0"/>
          <p:nvPr/>
        </p:nvPicPr>
        <p:blipFill rotWithShape="1">
          <a:blip r:embed="rId7">
            <a:alphaModFix/>
          </a:blip>
          <a:srcRect l="4140" t="929" r="4169" b="264"/>
          <a:stretch/>
        </p:blipFill>
        <p:spPr>
          <a:xfrm>
            <a:off x="3824518" y="0"/>
            <a:ext cx="2115403" cy="5873436"/>
          </a:xfrm>
          <a:prstGeom prst="rect">
            <a:avLst/>
          </a:prstGeom>
          <a:noFill/>
          <a:ln>
            <a:noFill/>
          </a:ln>
        </p:spPr>
      </p:pic>
      <p:pic>
        <p:nvPicPr>
          <p:cNvPr id="154" name="Google Shape;154;p4"/>
          <p:cNvPicPr preferRelativeResize="0"/>
          <p:nvPr/>
        </p:nvPicPr>
        <p:blipFill rotWithShape="1">
          <a:blip r:embed="rId8">
            <a:alphaModFix/>
          </a:blip>
          <a:srcRect l="3112" t="861" r="3347"/>
          <a:stretch/>
        </p:blipFill>
        <p:spPr>
          <a:xfrm>
            <a:off x="1869115" y="0"/>
            <a:ext cx="2006221" cy="5873436"/>
          </a:xfrm>
          <a:prstGeom prst="rect">
            <a:avLst/>
          </a:prstGeom>
          <a:noFill/>
          <a:ln>
            <a:noFill/>
          </a:ln>
        </p:spPr>
      </p:pic>
      <p:pic>
        <p:nvPicPr>
          <p:cNvPr id="155" name="Google Shape;155;p4"/>
          <p:cNvPicPr preferRelativeResize="0"/>
          <p:nvPr/>
        </p:nvPicPr>
        <p:blipFill rotWithShape="1">
          <a:blip r:embed="rId9">
            <a:alphaModFix/>
          </a:blip>
          <a:srcRect l="5494" r="6758"/>
          <a:stretch/>
        </p:blipFill>
        <p:spPr>
          <a:xfrm>
            <a:off x="10128788" y="0"/>
            <a:ext cx="2162633" cy="5884508"/>
          </a:xfrm>
          <a:prstGeom prst="rect">
            <a:avLst/>
          </a:prstGeom>
          <a:noFill/>
          <a:ln>
            <a:noFill/>
          </a:ln>
        </p:spPr>
      </p:pic>
      <p:pic>
        <p:nvPicPr>
          <p:cNvPr id="156" name="Google Shape;156;p4"/>
          <p:cNvPicPr preferRelativeResize="0"/>
          <p:nvPr/>
        </p:nvPicPr>
        <p:blipFill rotWithShape="1">
          <a:blip r:embed="rId10">
            <a:alphaModFix/>
          </a:blip>
          <a:srcRect t="1149"/>
          <a:stretch/>
        </p:blipFill>
        <p:spPr>
          <a:xfrm>
            <a:off x="5899748" y="0"/>
            <a:ext cx="2153617" cy="5873436"/>
          </a:xfrm>
          <a:prstGeom prst="rect">
            <a:avLst/>
          </a:prstGeom>
          <a:noFill/>
          <a:ln>
            <a:noFill/>
          </a:ln>
        </p:spPr>
      </p:pic>
      <p:pic>
        <p:nvPicPr>
          <p:cNvPr id="157" name="Google Shape;157;p4"/>
          <p:cNvPicPr preferRelativeResize="0"/>
          <p:nvPr/>
        </p:nvPicPr>
        <p:blipFill rotWithShape="1">
          <a:blip r:embed="rId11">
            <a:alphaModFix/>
          </a:blip>
          <a:srcRect/>
          <a:stretch/>
        </p:blipFill>
        <p:spPr>
          <a:xfrm>
            <a:off x="11851852" y="5321614"/>
            <a:ext cx="439569" cy="557721"/>
          </a:xfrm>
          <a:prstGeom prst="rect">
            <a:avLst/>
          </a:prstGeom>
          <a:noFill/>
          <a:ln>
            <a:noFill/>
          </a:ln>
        </p:spPr>
      </p:pic>
      <p:pic>
        <p:nvPicPr>
          <p:cNvPr id="158" name="Google Shape;158;p4"/>
          <p:cNvPicPr preferRelativeResize="0"/>
          <p:nvPr/>
        </p:nvPicPr>
        <p:blipFill rotWithShape="1">
          <a:blip r:embed="rId11">
            <a:alphaModFix/>
          </a:blip>
          <a:srcRect/>
          <a:stretch/>
        </p:blipFill>
        <p:spPr>
          <a:xfrm>
            <a:off x="11536715" y="5683014"/>
            <a:ext cx="681176" cy="196463"/>
          </a:xfrm>
          <a:prstGeom prst="rect">
            <a:avLst/>
          </a:prstGeom>
          <a:noFill/>
          <a:ln>
            <a:noFill/>
          </a:ln>
        </p:spPr>
      </p:pic>
      <p:sp>
        <p:nvSpPr>
          <p:cNvPr id="159" name="Google Shape;159;p4"/>
          <p:cNvSpPr txBox="1"/>
          <p:nvPr/>
        </p:nvSpPr>
        <p:spPr>
          <a:xfrm>
            <a:off x="2955841" y="5997419"/>
            <a:ext cx="802186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Calibri"/>
              <a:buNone/>
            </a:pPr>
            <a:r>
              <a:rPr lang="en-GB" sz="4400" b="0" i="0" u="none" strike="noStrike" cap="none">
                <a:solidFill>
                  <a:srgbClr val="000000"/>
                </a:solidFill>
                <a:latin typeface="Calibri"/>
                <a:ea typeface="Calibri"/>
                <a:cs typeface="Calibri"/>
                <a:sym typeface="Calibri"/>
              </a:rPr>
              <a:t>Catholic</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Social</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Teaching</a:t>
            </a:r>
            <a:endParaRPr sz="40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5"/>
          <p:cNvPicPr preferRelativeResize="0"/>
          <p:nvPr/>
        </p:nvPicPr>
        <p:blipFill rotWithShape="1">
          <a:blip r:embed="rId3">
            <a:alphaModFix/>
          </a:blip>
          <a:srcRect l="108" t="12102" r="355"/>
          <a:stretch/>
        </p:blipFill>
        <p:spPr>
          <a:xfrm>
            <a:off x="0" y="0"/>
            <a:ext cx="12176206" cy="1802675"/>
          </a:xfrm>
          <a:prstGeom prst="rect">
            <a:avLst/>
          </a:prstGeom>
          <a:noFill/>
          <a:ln>
            <a:noFill/>
          </a:ln>
        </p:spPr>
      </p:pic>
      <p:pic>
        <p:nvPicPr>
          <p:cNvPr id="166" name="Google Shape;166;p5"/>
          <p:cNvPicPr preferRelativeResize="0"/>
          <p:nvPr/>
        </p:nvPicPr>
        <p:blipFill rotWithShape="1">
          <a:blip r:embed="rId4">
            <a:alphaModFix/>
          </a:blip>
          <a:srcRect/>
          <a:stretch/>
        </p:blipFill>
        <p:spPr>
          <a:xfrm>
            <a:off x="185350" y="5723649"/>
            <a:ext cx="11547259" cy="1128576"/>
          </a:xfrm>
          <a:prstGeom prst="rect">
            <a:avLst/>
          </a:prstGeom>
          <a:noFill/>
          <a:ln>
            <a:noFill/>
          </a:ln>
        </p:spPr>
      </p:pic>
      <p:pic>
        <p:nvPicPr>
          <p:cNvPr id="167" name="Google Shape;167;p5"/>
          <p:cNvPicPr preferRelativeResize="0"/>
          <p:nvPr/>
        </p:nvPicPr>
        <p:blipFill rotWithShape="1">
          <a:blip r:embed="rId5">
            <a:alphaModFix/>
          </a:blip>
          <a:srcRect l="5671" r="4772"/>
          <a:stretch/>
        </p:blipFill>
        <p:spPr>
          <a:xfrm>
            <a:off x="-71883" y="0"/>
            <a:ext cx="1978926" cy="5873436"/>
          </a:xfrm>
          <a:prstGeom prst="rect">
            <a:avLst/>
          </a:prstGeom>
          <a:noFill/>
          <a:ln>
            <a:noFill/>
          </a:ln>
        </p:spPr>
      </p:pic>
      <p:pic>
        <p:nvPicPr>
          <p:cNvPr id="168" name="Google Shape;168;p5"/>
          <p:cNvPicPr preferRelativeResize="0"/>
          <p:nvPr/>
        </p:nvPicPr>
        <p:blipFill rotWithShape="1">
          <a:blip r:embed="rId6">
            <a:alphaModFix/>
          </a:blip>
          <a:srcRect b="786"/>
          <a:stretch/>
        </p:blipFill>
        <p:spPr>
          <a:xfrm>
            <a:off x="8015344" y="-9264"/>
            <a:ext cx="2132554" cy="5891963"/>
          </a:xfrm>
          <a:prstGeom prst="rect">
            <a:avLst/>
          </a:prstGeom>
          <a:noFill/>
          <a:ln>
            <a:noFill/>
          </a:ln>
        </p:spPr>
      </p:pic>
      <p:pic>
        <p:nvPicPr>
          <p:cNvPr id="169" name="Google Shape;169;p5"/>
          <p:cNvPicPr preferRelativeResize="0"/>
          <p:nvPr/>
        </p:nvPicPr>
        <p:blipFill rotWithShape="1">
          <a:blip r:embed="rId7">
            <a:alphaModFix/>
          </a:blip>
          <a:srcRect l="4140" t="929" r="4169" b="264"/>
          <a:stretch/>
        </p:blipFill>
        <p:spPr>
          <a:xfrm>
            <a:off x="3824518" y="0"/>
            <a:ext cx="2115403" cy="5873436"/>
          </a:xfrm>
          <a:prstGeom prst="rect">
            <a:avLst/>
          </a:prstGeom>
          <a:noFill/>
          <a:ln>
            <a:noFill/>
          </a:ln>
        </p:spPr>
      </p:pic>
      <p:pic>
        <p:nvPicPr>
          <p:cNvPr id="170" name="Google Shape;170;p5"/>
          <p:cNvPicPr preferRelativeResize="0"/>
          <p:nvPr/>
        </p:nvPicPr>
        <p:blipFill rotWithShape="1">
          <a:blip r:embed="rId8">
            <a:alphaModFix/>
          </a:blip>
          <a:srcRect l="3112" t="861" r="3347"/>
          <a:stretch/>
        </p:blipFill>
        <p:spPr>
          <a:xfrm>
            <a:off x="1869115" y="0"/>
            <a:ext cx="2006221" cy="5873436"/>
          </a:xfrm>
          <a:prstGeom prst="rect">
            <a:avLst/>
          </a:prstGeom>
          <a:noFill/>
          <a:ln>
            <a:noFill/>
          </a:ln>
        </p:spPr>
      </p:pic>
      <p:pic>
        <p:nvPicPr>
          <p:cNvPr id="171" name="Google Shape;171;p5"/>
          <p:cNvPicPr preferRelativeResize="0"/>
          <p:nvPr/>
        </p:nvPicPr>
        <p:blipFill rotWithShape="1">
          <a:blip r:embed="rId9">
            <a:alphaModFix/>
          </a:blip>
          <a:srcRect l="5494" r="6758"/>
          <a:stretch/>
        </p:blipFill>
        <p:spPr>
          <a:xfrm>
            <a:off x="10128788" y="0"/>
            <a:ext cx="2162633" cy="5884508"/>
          </a:xfrm>
          <a:prstGeom prst="rect">
            <a:avLst/>
          </a:prstGeom>
          <a:noFill/>
          <a:ln>
            <a:noFill/>
          </a:ln>
        </p:spPr>
      </p:pic>
      <p:pic>
        <p:nvPicPr>
          <p:cNvPr id="172" name="Google Shape;172;p5"/>
          <p:cNvPicPr preferRelativeResize="0"/>
          <p:nvPr/>
        </p:nvPicPr>
        <p:blipFill rotWithShape="1">
          <a:blip r:embed="rId10">
            <a:alphaModFix/>
          </a:blip>
          <a:srcRect/>
          <a:stretch/>
        </p:blipFill>
        <p:spPr>
          <a:xfrm>
            <a:off x="11851852" y="5321614"/>
            <a:ext cx="439569" cy="557721"/>
          </a:xfrm>
          <a:prstGeom prst="rect">
            <a:avLst/>
          </a:prstGeom>
          <a:noFill/>
          <a:ln>
            <a:noFill/>
          </a:ln>
        </p:spPr>
      </p:pic>
      <p:pic>
        <p:nvPicPr>
          <p:cNvPr id="173" name="Google Shape;173;p5"/>
          <p:cNvPicPr preferRelativeResize="0"/>
          <p:nvPr/>
        </p:nvPicPr>
        <p:blipFill rotWithShape="1">
          <a:blip r:embed="rId10">
            <a:alphaModFix/>
          </a:blip>
          <a:srcRect/>
          <a:stretch/>
        </p:blipFill>
        <p:spPr>
          <a:xfrm>
            <a:off x="11536715" y="5683014"/>
            <a:ext cx="681176" cy="196463"/>
          </a:xfrm>
          <a:prstGeom prst="rect">
            <a:avLst/>
          </a:prstGeom>
          <a:noFill/>
          <a:ln>
            <a:noFill/>
          </a:ln>
        </p:spPr>
      </p:pic>
      <p:sp>
        <p:nvSpPr>
          <p:cNvPr id="174" name="Google Shape;174;p5"/>
          <p:cNvSpPr txBox="1"/>
          <p:nvPr/>
        </p:nvSpPr>
        <p:spPr>
          <a:xfrm>
            <a:off x="2955841" y="5997419"/>
            <a:ext cx="802186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Calibri"/>
              <a:buNone/>
            </a:pPr>
            <a:r>
              <a:rPr lang="en-GB" sz="4400" b="0" i="0" u="none" strike="noStrike" cap="none">
                <a:solidFill>
                  <a:srgbClr val="000000"/>
                </a:solidFill>
                <a:latin typeface="Calibri"/>
                <a:ea typeface="Calibri"/>
                <a:cs typeface="Calibri"/>
                <a:sym typeface="Calibri"/>
              </a:rPr>
              <a:t>Catholic</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Social</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Teaching</a:t>
            </a:r>
            <a:endParaRPr sz="4000" b="0" i="0" u="none" strike="noStrike" cap="none">
              <a:solidFill>
                <a:srgbClr val="000000"/>
              </a:solidFill>
              <a:latin typeface="Calibri"/>
              <a:ea typeface="Calibri"/>
              <a:cs typeface="Calibri"/>
              <a:sym typeface="Calibri"/>
            </a:endParaRPr>
          </a:p>
        </p:txBody>
      </p:sp>
      <p:pic>
        <p:nvPicPr>
          <p:cNvPr id="175" name="Google Shape;175;p5"/>
          <p:cNvPicPr preferRelativeResize="0"/>
          <p:nvPr/>
        </p:nvPicPr>
        <p:blipFill rotWithShape="1">
          <a:blip r:embed="rId11">
            <a:alphaModFix/>
          </a:blip>
          <a:srcRect t="1149"/>
          <a:stretch/>
        </p:blipFill>
        <p:spPr>
          <a:xfrm>
            <a:off x="5899748" y="0"/>
            <a:ext cx="2153617" cy="587343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g2f19bbdb3e0_0_16"/>
          <p:cNvPicPr preferRelativeResize="0"/>
          <p:nvPr/>
        </p:nvPicPr>
        <p:blipFill rotWithShape="1">
          <a:blip r:embed="rId3">
            <a:alphaModFix/>
          </a:blip>
          <a:srcRect/>
          <a:stretch/>
        </p:blipFill>
        <p:spPr>
          <a:xfrm>
            <a:off x="180022" y="5700713"/>
            <a:ext cx="11547260" cy="1128576"/>
          </a:xfrm>
          <a:prstGeom prst="rect">
            <a:avLst/>
          </a:prstGeom>
          <a:noFill/>
          <a:ln>
            <a:noFill/>
          </a:ln>
        </p:spPr>
      </p:pic>
      <p:pic>
        <p:nvPicPr>
          <p:cNvPr id="182" name="Google Shape;182;g2f19bbdb3e0_0_1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80025" y="252375"/>
            <a:ext cx="5506698" cy="3097526"/>
          </a:xfrm>
          <a:prstGeom prst="rect">
            <a:avLst/>
          </a:prstGeom>
          <a:noFill/>
          <a:ln>
            <a:noFill/>
          </a:ln>
        </p:spPr>
      </p:pic>
      <p:pic>
        <p:nvPicPr>
          <p:cNvPr id="183" name="Google Shape;183;g2f19bbdb3e0_0_16"/>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652925" y="252375"/>
            <a:ext cx="4983700" cy="3321649"/>
          </a:xfrm>
          <a:prstGeom prst="rect">
            <a:avLst/>
          </a:prstGeom>
          <a:noFill/>
          <a:ln>
            <a:noFill/>
          </a:ln>
        </p:spPr>
      </p:pic>
      <p:pic>
        <p:nvPicPr>
          <p:cNvPr id="184" name="Google Shape;184;g2f19bbdb3e0_0_16"/>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914875" y="364800"/>
            <a:ext cx="3489050" cy="52335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811</Words>
  <Application>Microsoft Office PowerPoint</Application>
  <PresentationFormat>Widescreen</PresentationFormat>
  <Paragraphs>94</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Gill Sans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Sykes</dc:creator>
  <cp:lastModifiedBy>Callum Mitchell</cp:lastModifiedBy>
  <cp:revision>2</cp:revision>
  <dcterms:created xsi:type="dcterms:W3CDTF">2018-05-21T15:55:21Z</dcterms:created>
  <dcterms:modified xsi:type="dcterms:W3CDTF">2024-12-17T16:38:27Z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0x0101004C925567B298CE42B4AEE50097DA31FC</vt:lpwstr>
  </property>
</Properties>
</file>